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357" r:id="rId9"/>
    <p:sldId id="263" r:id="rId10"/>
    <p:sldId id="343" r:id="rId11"/>
    <p:sldId id="341" r:id="rId12"/>
    <p:sldId id="342" r:id="rId13"/>
    <p:sldId id="264" r:id="rId14"/>
    <p:sldId id="331" r:id="rId15"/>
    <p:sldId id="265" r:id="rId16"/>
    <p:sldId id="266" r:id="rId17"/>
    <p:sldId id="344" r:id="rId18"/>
    <p:sldId id="345" r:id="rId19"/>
    <p:sldId id="346" r:id="rId20"/>
    <p:sldId id="339" r:id="rId21"/>
    <p:sldId id="336" r:id="rId22"/>
    <p:sldId id="330" r:id="rId23"/>
    <p:sldId id="347" r:id="rId24"/>
    <p:sldId id="268" r:id="rId25"/>
    <p:sldId id="328" r:id="rId26"/>
    <p:sldId id="269" r:id="rId27"/>
    <p:sldId id="270" r:id="rId28"/>
    <p:sldId id="332" r:id="rId29"/>
    <p:sldId id="338" r:id="rId30"/>
    <p:sldId id="340" r:id="rId31"/>
    <p:sldId id="333" r:id="rId32"/>
    <p:sldId id="334" r:id="rId33"/>
    <p:sldId id="335" r:id="rId34"/>
    <p:sldId id="271" r:id="rId35"/>
    <p:sldId id="272" r:id="rId36"/>
    <p:sldId id="273" r:id="rId37"/>
    <p:sldId id="348" r:id="rId38"/>
    <p:sldId id="329" r:id="rId39"/>
    <p:sldId id="349" r:id="rId40"/>
    <p:sldId id="353" r:id="rId41"/>
    <p:sldId id="275" r:id="rId42"/>
    <p:sldId id="276" r:id="rId43"/>
    <p:sldId id="277" r:id="rId44"/>
    <p:sldId id="278" r:id="rId45"/>
    <p:sldId id="279" r:id="rId46"/>
    <p:sldId id="327" r:id="rId47"/>
    <p:sldId id="280" r:id="rId48"/>
    <p:sldId id="281" r:id="rId49"/>
    <p:sldId id="282" r:id="rId50"/>
    <p:sldId id="283" r:id="rId51"/>
    <p:sldId id="350" r:id="rId52"/>
    <p:sldId id="284" r:id="rId53"/>
    <p:sldId id="326" r:id="rId54"/>
    <p:sldId id="285" r:id="rId55"/>
    <p:sldId id="298" r:id="rId56"/>
    <p:sldId id="286" r:id="rId57"/>
    <p:sldId id="287" r:id="rId58"/>
    <p:sldId id="354" r:id="rId59"/>
    <p:sldId id="288" r:id="rId60"/>
    <p:sldId id="325" r:id="rId61"/>
    <p:sldId id="289" r:id="rId62"/>
    <p:sldId id="290" r:id="rId63"/>
    <p:sldId id="291" r:id="rId64"/>
    <p:sldId id="299" r:id="rId65"/>
    <p:sldId id="300" r:id="rId66"/>
    <p:sldId id="301" r:id="rId67"/>
    <p:sldId id="324" r:id="rId68"/>
    <p:sldId id="302" r:id="rId69"/>
    <p:sldId id="355" r:id="rId70"/>
    <p:sldId id="303" r:id="rId71"/>
    <p:sldId id="323" r:id="rId72"/>
    <p:sldId id="304" r:id="rId73"/>
    <p:sldId id="305" r:id="rId74"/>
    <p:sldId id="307" r:id="rId75"/>
    <p:sldId id="322" r:id="rId76"/>
    <p:sldId id="308" r:id="rId77"/>
    <p:sldId id="306" r:id="rId78"/>
    <p:sldId id="352" r:id="rId79"/>
    <p:sldId id="310" r:id="rId80"/>
    <p:sldId id="321" r:id="rId81"/>
    <p:sldId id="311" r:id="rId82"/>
    <p:sldId id="312" r:id="rId83"/>
    <p:sldId id="356" r:id="rId84"/>
    <p:sldId id="316" r:id="rId85"/>
    <p:sldId id="320" r:id="rId86"/>
    <p:sldId id="313" r:id="rId87"/>
    <p:sldId id="314" r:id="rId88"/>
    <p:sldId id="315" r:id="rId89"/>
    <p:sldId id="292" r:id="rId90"/>
    <p:sldId id="351" r:id="rId91"/>
    <p:sldId id="293" r:id="rId92"/>
    <p:sldId id="294" r:id="rId93"/>
    <p:sldId id="317" r:id="rId94"/>
    <p:sldId id="295" r:id="rId95"/>
    <p:sldId id="296" r:id="rId96"/>
    <p:sldId id="297" r:id="rId9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5" autoAdjust="0"/>
    <p:restoredTop sz="94660"/>
  </p:normalViewPr>
  <p:slideViewPr>
    <p:cSldViewPr>
      <p:cViewPr varScale="1">
        <p:scale>
          <a:sx n="65" d="100"/>
          <a:sy n="65" d="100"/>
        </p:scale>
        <p:origin x="-1300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FE386-0794-4696-A8B3-C0B063B71C71}" type="datetimeFigureOut">
              <a:rPr lang="cs-CZ" smtClean="0"/>
              <a:t>25.04.2019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46320-98BB-47CD-B387-EEE5AFBB24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5125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FE386-0794-4696-A8B3-C0B063B71C71}" type="datetimeFigureOut">
              <a:rPr lang="cs-CZ" smtClean="0"/>
              <a:t>25.04.2019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46320-98BB-47CD-B387-EEE5AFBB24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291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FE386-0794-4696-A8B3-C0B063B71C71}" type="datetimeFigureOut">
              <a:rPr lang="cs-CZ" smtClean="0"/>
              <a:t>25.04.2019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46320-98BB-47CD-B387-EEE5AFBB24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895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FE386-0794-4696-A8B3-C0B063B71C71}" type="datetimeFigureOut">
              <a:rPr lang="cs-CZ" smtClean="0"/>
              <a:t>25.04.2019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46320-98BB-47CD-B387-EEE5AFBB24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3406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FE386-0794-4696-A8B3-C0B063B71C71}" type="datetimeFigureOut">
              <a:rPr lang="cs-CZ" smtClean="0"/>
              <a:t>25.04.2019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46320-98BB-47CD-B387-EEE5AFBB24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4592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FE386-0794-4696-A8B3-C0B063B71C71}" type="datetimeFigureOut">
              <a:rPr lang="cs-CZ" smtClean="0"/>
              <a:t>25.04.2019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46320-98BB-47CD-B387-EEE5AFBB24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6910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FE386-0794-4696-A8B3-C0B063B71C71}" type="datetimeFigureOut">
              <a:rPr lang="cs-CZ" smtClean="0"/>
              <a:t>25.04.2019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46320-98BB-47CD-B387-EEE5AFBB24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8277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FE386-0794-4696-A8B3-C0B063B71C71}" type="datetimeFigureOut">
              <a:rPr lang="cs-CZ" smtClean="0"/>
              <a:t>25.04.2019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46320-98BB-47CD-B387-EEE5AFBB24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3844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FE386-0794-4696-A8B3-C0B063B71C71}" type="datetimeFigureOut">
              <a:rPr lang="cs-CZ" smtClean="0"/>
              <a:t>25.04.2019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46320-98BB-47CD-B387-EEE5AFBB24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8651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FE386-0794-4696-A8B3-C0B063B71C71}" type="datetimeFigureOut">
              <a:rPr lang="cs-CZ" smtClean="0"/>
              <a:t>25.04.2019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46320-98BB-47CD-B387-EEE5AFBB24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1004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FE386-0794-4696-A8B3-C0B063B71C71}" type="datetimeFigureOut">
              <a:rPr lang="cs-CZ" smtClean="0"/>
              <a:t>25.04.2019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46320-98BB-47CD-B387-EEE5AFBB24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9258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FE386-0794-4696-A8B3-C0B063B71C71}" type="datetimeFigureOut">
              <a:rPr lang="cs-CZ" smtClean="0"/>
              <a:t>25.04.2019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46320-98BB-47CD-B387-EEE5AFBB24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8598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scht.cz/images/0!0/uzel/43148/0001~~808q0lMwdFTQVfBLzMs_0nt4YXFJZnKqQnHJ0ZmH1yYVJSpoGJsq5OVqKlQpFORn5KSmlCqUFCXmFedmFucdXquQmpOaXVKUn5dfdnilQm5mdlF-cXZ-QWYqAA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aestheticwild.files.wordpress.com/2013/08/lycurgus-cup-1200x792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commons.wikimedia.org/wiki/File:NatCopper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hyperlink" Target="https://commons.wikimedia.org/wiki/File:Gold-crystals.jpg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vky.com/1.html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commons.wikimedia.org/wiki/File:Osmium-tetroxide-2D-dimensions.png" TargetMode="Externa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</a:t>
            </a:r>
            <a:r>
              <a:rPr lang="cs-CZ" dirty="0" smtClean="0"/>
              <a:t>r</a:t>
            </a:r>
            <a:r>
              <a:rPr lang="en-US" dirty="0" err="1" smtClean="0"/>
              <a:t>i</a:t>
            </a:r>
            <a:r>
              <a:rPr lang="cs-CZ" dirty="0" smtClean="0"/>
              <a:t>á</a:t>
            </a:r>
            <a:r>
              <a:rPr lang="en-US" dirty="0" smtClean="0"/>
              <a:t>da m</a:t>
            </a:r>
            <a:r>
              <a:rPr lang="cs-CZ" dirty="0" smtClean="0"/>
              <a:t>ě</a:t>
            </a:r>
            <a:r>
              <a:rPr lang="en-US" dirty="0" smtClean="0"/>
              <a:t>di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5654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28600" y="304800"/>
            <a:ext cx="86868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Arsenový bronz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– cín je zcela nebo zčásti nahrazen arsenem. Používal se zejména  pravěku, v současnosti se prakticky nepoužívá.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Přip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al se společným tavením měděné a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seno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é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udy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(malachit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arsenopyrit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 Olověné bronzy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jsou slitiny mědi s olovem, jehož bývá nejvýše asi 38 %. a popř. s dalšími kovy, hlavně s cínem. Olověné bronzy slouží hlavně jako kovy ložiskové. V tuhém stavu je rozpustnost olova v mědi nepatrná a pro značný rozdíl měrných hmotností obou kovů může nastat odměšování olova.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Zlaté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klenotnické slitiny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obsahuji kromě zlata nejčastěji stříbro a měď,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i zinek, nikl, palladium a další.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Důvodem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pro výrobu zlatých šperků ze slitin je velmi malá mechanické odolnost čistého zlata (měkkost, snadný otěr). Přídavky doprovodných kovů zvyšují tvrdost slitiny a mohou mít i estetický efekt. Měď se ve zlatých klenotnických materiálech vyskytuje v rozmezí 0 – 30 % a podle jejího obsahu je možno docílit i zvoleného barevného odstínu slitiny od zářivě žluté až po téměř červenou. </a:t>
            </a:r>
          </a:p>
          <a:p>
            <a:pPr algn="just"/>
            <a:r>
              <a:rPr lang="cs-CZ" sz="2000" dirty="0" smtClean="0"/>
              <a:t>  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mincovní kovy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se slitiny mědi s niklem a zinkem používají pro výrobu mincí s vyšší nominální hodnotou právě pro poměrně vysokou cenu čisté mědi. Přídavky mědi zde mají účel upravit zbarvení slitiny do žluta až červena a zároveň zvyšují korozní odolnost mince. </a:t>
            </a:r>
          </a:p>
          <a:p>
            <a:pPr algn="just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585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28600" y="304800"/>
            <a:ext cx="86868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Manganové bronzy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se užívají hlavně jako materiály na měřicí odpory.</a:t>
            </a: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 Jako odporové slitiny na měřicí odpory se používají také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bronzy niklové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Je to především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konstantan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Cu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—Ni 45—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). Nikl zvětšuje tvrdost bronzu a jeho odolnost proti korozi. Z niklo­vých bronzů se vyrábějí kondenzační trubky pro agresivní vody. Pevnost slitiny se zvětšuje přísadou železa. Niklové bronzy s přísadou křemíku jsou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vytvrzovatelné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cuprodur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Cuprodur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je velmi odolný proti korozi a dobře tvárný. Hodí se i na šrouby a matice pro velmi nízké teploty. </a:t>
            </a: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Hliníkové bronzy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obsahuje nejčastěji 5 % Al. Mají vysokou odolnost proti kyselinám a louhům, používají se proto v agresivním prostředí. Vyrábějí se z nich také potrubí a kohouty pro přehřátou páru. </a:t>
            </a:r>
          </a:p>
          <a:p>
            <a:pPr algn="just"/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Beryliové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bronzy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se mohou uplatnit tam, kde jsou vysoké požadavky na mechanické vlastnosti při velké vodivosti. Hodí se hlavně na pružiny pracující v korozním prostředí, na ventily čerpadel na louhy, na kuličky korozivzdorných kuličkových ložisek (asi 2 %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Ni), na nástroje, které při nárazu nesmějí jiskřit (asi 2 %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), na velmi namáhané elektrody bodových a švových svářeček apod. 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b="1" dirty="0" smtClean="0"/>
              <a:t> 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Červené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bronzy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jsou slitiny mědi, cínu, zinku a často též olova, které zlepšuje obrobitelnost. Jsou určeny na výrobu odlitků používaných tam, kde se nehodí šedá litina pro malou odolnost proti korozi apod. </a:t>
            </a:r>
          </a:p>
        </p:txBody>
      </p:sp>
    </p:spTree>
    <p:extLst>
      <p:ext uri="{BB962C8B-B14F-4D97-AF65-F5344CB8AC3E}">
        <p14:creationId xmlns:p14="http://schemas.microsoft.com/office/powerpoint/2010/main" val="3963506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52400" y="228600"/>
            <a:ext cx="88392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Mosaz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je slitina mědi a zinku. Mosaz obsahuje optimálně 32% zinku (maximálně 42%). Díky svým chemickým a fyzikálním vlastnostem se i dnes používá v mnoha průmyslových odvětvích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mosazi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pro t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vář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í a pro odlitky, legované mosazi).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Existují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stovky různých mosazí, jejichž přesné složení je dáno mezinárodními normami a liší se od sebe mechanickými vlastnostmi (tvrdost, pevnost, mechanická opracovatelnost…), bodem tání a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zpracovatelností (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možnost odlévání).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Běžná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mosaz je poměrně měkká slitina s jasně zlatavou barvou a s poměrně nízkou chemickou odolností vůči kyselinám a louhům. Proti působení atmosférických vlivů je však mosaz značně odolná. </a:t>
            </a: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Používá se často k výrobě různých hudebních nástrojů a dekorativních předmětů, zhotovují se z ní součásti pro vybavení koupelen a drobné bytové doplňky, slouží pro výrobu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bižuterie. Mosaz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se používá již od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starověku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Zvláštním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druhem mosazi je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tombak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používaný k výrobě plášťů střel. </a:t>
            </a:r>
          </a:p>
          <a:p>
            <a:pPr algn="just"/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Stále větší význam má měď ve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fotovoltaice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kde je jednou ze složek moderních tenkovrstvých fotoelektrických článků CIGS, využívaných ke konstrukci trubicových fotoelektrických panelů </a:t>
            </a:r>
          </a:p>
          <a:p>
            <a:pPr algn="just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354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55643" y="228600"/>
            <a:ext cx="88392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Síran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měďnatý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CuSO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·5H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(modrá skalice)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je nejpoužívanější sloučeninou mědi. Modrá skalice nachází použití jako součást bazénové chemie,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prostředek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 moření dřeva a osiva,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algicid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 likvidaci řas, k odstraňování mechů a lišejníků a ke konzervaci preparovaných živočichů. Směs modré skalice s vápenným mlékem Ca(OH)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se pod názvem Bordeauxská jícha používá již velmi dlouhou dobu k ochraně vinné révy před plísňovým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onemocněním.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Další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využití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nalézá modrá skalice jako součást elektrolytu při galvanickém poměďování a jako desinfekční prostředek v akvaristice a v chovech drobného hospodářského zvířectva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Opatrným zahříváním lze krystalickou vodu odstranit a vzniká bezvodá sůl CuSO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která má bílou barvu. Velmi ochotně přijímá vodu zpět, čehož lze využít k sušení některých nepolárních organických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rozpouštědel.</a:t>
            </a:r>
          </a:p>
          <a:p>
            <a:pPr algn="just"/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Oxid měďnatý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CuO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používá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barvení skla a smaltů na zeleno, modro nebo červeno a v keramickém průmyslu k přípravě emailů pro zdobení keramiky. Dále se ho využívá v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kupronových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článcích jako depolarizátor, v organické elementární analýze jako oxidační činidlo a v lékařství se používá v mastech.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Termický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rozklad organických látek za přítomnosti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CuO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slouží k důkazu halogenů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Beilsteinova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 zkouška)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Uhličitan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měďnatý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CuCO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je používán jako barvivo glazur, při výpalu v redukčním prostředí poskytuje červené zbarvení, při oxidačním výpalu barví glazuru zeleně. 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431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76200" y="76200"/>
            <a:ext cx="8915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Hydroxid měďnatý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Cu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(OH)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se používá jako modrý pigment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(brémská modř)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Roztoky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dusičnanu měďnatého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se používají k povrchové úpravě povrchu železných slitků (moření) před dalším zpracováním.</a:t>
            </a: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Mezi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další používané měďnaté pigmenty patří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modrý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verditer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2CuCO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·Cu(OH)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zelený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verditer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CuCO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·Cu(OH)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Scheeleova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zeleň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CuHAsO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brunšvická zeleň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CuCl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·CuO·nH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O,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svinibrodská zeleň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Cu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(CH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COO)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·3Cu(AsO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nebo nejstarší známý syntetický pigment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egyptská modř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CuO·SiO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·CaO. </a:t>
            </a:r>
          </a:p>
          <a:p>
            <a:pPr algn="just"/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Hydroxid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tetraamin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-měďnatý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Cu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(NH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](OH)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Schweizerovo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 činidlo)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se požívá jako rozpouštědlo celulózy při výrobě umělého hedvábí a celofánu. Výbušný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acetylid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měďný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Cu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se používá k výrobě rozbušek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Kromě toho je měď centrálním kovem organokovové sloučeniny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hemocyaninu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který u měkkýšů a některých členovců (např. krabů funguje jako přenašeč kyslíku – analogie k hemoglobinu u teplokrevných živočichů. </a:t>
            </a:r>
          </a:p>
        </p:txBody>
      </p:sp>
    </p:spTree>
    <p:extLst>
      <p:ext uri="{BB962C8B-B14F-4D97-AF65-F5344CB8AC3E}">
        <p14:creationId xmlns:p14="http://schemas.microsoft.com/office/powerpoint/2010/main" val="2445879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76200" y="152400"/>
            <a:ext cx="89154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Stříbro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bílý, měkký a velmi tažný lesklý kov, krystaluje v tetragonální soustavě. Stříbro přímo reaguje s halogeny, sirovodíkem a rtutí. Rozpouští se bez vývoje vodíku v koncentrovaných kyselinách dusičné a sírové a v roztocích alkalických kyanidů (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za přítomnosti vzduchu nebo peroxidu kyslíku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pPr algn="ctr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3Ag + 4HNO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→ 3AgNO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NO + 2H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2Ag + 2H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→ Ag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SO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+ 2H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4Ag + 8KCN + 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+ 2H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 → 4K[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Ag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(CN)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] +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4KOH</a:t>
            </a: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suchém čistém vzduchu je stříbro neomezeně stálé. Stačí však i velmi nízké množství sulfanu (sirovodíku) 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S, aby stříbro začalo černat, protože na jeho povrchu vzniká vrstva sulfidu stříbrného Ag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S. </a:t>
            </a: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Tvoří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velkou řadu koordinačních sloučenin. Ve svých sloučeninách vystupuje stříbro většinou pouze v oxidačním čísle I, ostatní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ox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stavy jsou méně obvyklé. Dvoumocné stříbro se vyskytuje pouze v oxidu stříbrnatém Ag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 fluoridu stříbrnatém AgF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trojmocné stříbro je známé např. v 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tetrafluorostříbřitanu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draselném K[AgF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] nebo v komplexní sloučenině Na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Ag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(TeO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].</a:t>
            </a: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Naprostá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většina solí stříbra je ve vodě nerozpustná, výjimku tvoří dobře rozpustný dusičnan stříbrný AgNO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chloristan stříbrný AgClO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fluorid stříbrný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AgF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 omezeně rozpustný síran stříbrný Ag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 dusitan stříbrný AgNO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4920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76200" y="131088"/>
            <a:ext cx="89154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 přírodě se stříbro nalézá ryzí v krystalické podobě, častěji se ryzí stříbro vyskytuje ve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fromě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plechů, drátků nebo kostrovitých a kusovitých agregátů a v řadě minerálů, např.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argentit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akantit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 Ag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S, Stříbro doprovází olovo v olověných rudách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anglesit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cerusit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galenit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 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plumbojarosit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Výroba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stříbra se nejčastěji provádí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kyanidovým loužením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stříbrných rud, v minulosti se používal i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amalgamový postup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nebo se stříbro z rudy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vyluhovalo roztoky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thiosíranů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Výroba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stříbra se také provádí různými chemickými postupy z odpadních produktů po rafinaci niklu, mědi, zinku a olova.</a:t>
            </a:r>
          </a:p>
          <a:p>
            <a:pPr algn="just"/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Rafinace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stříbra se provádí elektrolýzou, jako elektrolyt se používá 2% roztok dusičnanu stříbrného okyselený kyselinou dusičnou.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Katodou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je plech z čistého stříbra, anodou je surové stříbro zavěšené v plátěných vacích, ve kterých se zachycují anodové kaly. Odpadní anodové kaly po elektrolytické rafinaci stříbra jsou zdrojem zlata a platinových kovů.</a:t>
            </a:r>
          </a:p>
          <a:p>
            <a:pPr algn="just"/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Stříbro má ze všech kovů nejvyšší elektrickou a tepelnou vodivost. Po mechanické a metalurgické stránce je velmi dobře zpracovatelné – má dobrou kujnost a dobře se odlévá (dobrá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zatékavost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algn="just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8668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28600" y="152400"/>
            <a:ext cx="8763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Velmi tenká vrstva kovového stříbra se využívá jako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záznamové médium na CD a DVD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kompaktních discích. Vrstva stříbra se vakuově nanáší na plastovou podložku a po překrytí další plastovou vrstvou se na ni zaznamenávají stopy generované laserem, který poté slouží i pro čtení uloženého záznamu. 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Vysoké optické odrazivosti stříbra se již po dlouhou dobu využívá při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výrobě kvalitních zrcadel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Zde je tenká vrstva stříbra nanášena na skleněnou podložku a druhou skleněnou deskou je chráněna proti korozi atmosférickými plyny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Stříbro jako drahý kov je materiálem pro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výrobu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šperků, pamětních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mincí a medailí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Stříbrné mince byly raženy již ve starověku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ve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středověku. </a:t>
            </a:r>
          </a:p>
          <a:p>
            <a:pPr algn="just"/>
            <a:r>
              <a:rPr lang="cs-CZ" sz="2000" dirty="0" smtClean="0"/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Kovové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stříbro i jeho sloučeniny jsou základním prvkem vysoce účinných miniaturních elektrických článků (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baterií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), používaných v moderních náramkových hodinkách a mnoha dalších malých elektrických spotřebičích.</a:t>
            </a:r>
          </a:p>
          <a:p>
            <a:pPr algn="just"/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Stříbrozinkové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akumulátory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mají kladné desky z porézního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sintrovaného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stříbra a záporné ze sloučenin zinku. Jsou o 70 % lehčí a objemově asi o 60 % menší než olověné akumulátory, vynikají mechanickou odolností, mohou pracovat v rozsahu teplot −40 až +40 °C, vydrží vybíjení velkým proudem a snesou zkraty. Jejich nevýhodou je potřeba pečlivé údržby, vysoká cena a krátká doba života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3171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39430" y="228600"/>
            <a:ext cx="88392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 organické syntetické chemii jsou stříbro a jeho sloučeniny využívány jako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katalyzátory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některých oxidačních reakcí. Příkladem je výroba formaldehydu oxidací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methanolu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Stříbro je důležitým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legujícím prvkem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při přípravě řady slitin hliníku, ve kterých podstatně zvyšuje odolnost proti korozi a pevnost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Slitina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stříbra s palladiem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se používá k výrobě polopropustných membrán pro difuzní rafinaci surového vodíku na čistotu až 99,99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%.</a:t>
            </a:r>
          </a:p>
          <a:p>
            <a:pPr algn="just"/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Klenotnické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zlaté slitiny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obsahují téměř vždy určité procento stříbra. 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Klenotnické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stříbro je obvykle slitinou s obsahem kolem 90 % stříbra, doplněné mědí. Pro zvýšení povrchové kvality stříbrných šperků (lesk, odolnost) se někdy tyto předměty pokrývají velmi tenkými vrstvičkami kovového rhodia.</a:t>
            </a: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Velmi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významné místo patří slitinám stříbra jako základu pájek pro využití především v elektrotechnice.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Stříbrné pájky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se vyznačují vysokou elektrickou vodivostí, tvrdostí a relativně vysokým bodem tání. Slitiny stříbra s cínem, kadmiem a zinkem slouží v elektrotechnice jako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spojovací materiál pro konstrukci plošných spojů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 další aplikace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Jako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potravinářské barvivo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E 174 se stříbro využívá k barvení čokolád, likérů a cukrovinek. </a:t>
            </a:r>
          </a:p>
          <a:p>
            <a:pPr algn="just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5587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52400" y="76200"/>
            <a:ext cx="8763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V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medicíně nacházejí uplatnění slitiny stříbra především v dentálních aplikacích. Relativní zdravotní neškodnost a chemická odolnost stříbra se uplatňuje především ve slitinách s převládajícím obsahem palladia, ale existuje celá řada dentálních slitin na bázi zlata, které obsahují menší množství stříbra. 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Speciálním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případem dentálního využití stříbra jsou amalgámy. Tyto slitiny se používají jako výplně otvorů vzniklých po odvrtání zubního kazu. Jejich hlavními složkami je rtuť a slitiny stříbra s mědí a cínem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Antibakteriální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aktivita stříbra je známa již po staletí. Od dob antického Řecka a Říma se používají stříbrné nádoby na uchovávání a konzervaci vody i jiných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tekutin.</a:t>
            </a: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Koloidní stříbro má baktericidní účinky (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oligodynamický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 efekt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 a používá se v medicíně. </a:t>
            </a: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6" descr="Zobrazit zdrojový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199" y="3900791"/>
            <a:ext cx="5891841" cy="274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558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52400" y="76200"/>
            <a:ext cx="883920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cs-CZ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ěď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= červený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měkký, tažný a houževnatý kov. Na vlhkém vzduchu se její povrch pokrývá vrstvou zásaditých uhličitanů typické zelené barvy. Měď se přímo slučuje s halogeny, kyslíkem, sírou, selenem a tellurem. S ostatními prvky se měď slučuje nepřímo.</a:t>
            </a:r>
          </a:p>
          <a:p>
            <a:pPr algn="just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Dobře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se rozpouští ve zředěné kyselině dusičné za vývoje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oxidu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dusnatého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v koncentrované kyselině dusičné za vývoje oxidu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dusičitého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3Cu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+ 8HNO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→ 3Cu(NO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+ 2NO + 4H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Cu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+ 4HNO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Cu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(NO3)2 + 2NO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+ 2H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 koncentrované kyselině sírové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di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sírové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za vzniku oxidu siřičitého a v koncentrované kyselině selenové</a:t>
            </a:r>
          </a:p>
          <a:p>
            <a:pPr algn="ctr"/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+ 2H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→ CuSO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SO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2H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2Cu + 2H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→ CuSO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SO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+ 2H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+ 2H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SeO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→ CuSeO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SeO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+ 2H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 neoxidujících kyselinách se měď nerozpouští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Měd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také velmi ochotně reaguje s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koncentrovanou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kyselinou octovou:</a:t>
            </a:r>
          </a:p>
          <a:p>
            <a:pPr algn="ctr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2Cu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+ 4CH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COOH + 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→ [Cu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O)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(CH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COO)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5081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73476" y="304800"/>
            <a:ext cx="875489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Nanočástice stříbra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b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aktericidní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 fungicidní vlastnosti (lepší než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</a:t>
            </a:r>
            <a:r>
              <a:rPr 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ionty), používají se k dezinfekci.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Mechanismus biocidního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účinku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působení nanočástic zatím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není zcela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objasněn. </a:t>
            </a:r>
          </a:p>
        </p:txBody>
      </p:sp>
      <p:pic>
        <p:nvPicPr>
          <p:cNvPr id="8" name="Picture 9" descr="Zobrazit zdrojový obráze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106" y="1936016"/>
            <a:ext cx="4737369" cy="3478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Obr. 1A - Nanočástice stříbra (35 nm) z pohledu transmisní elektronové mikroskopie">
            <a:hlinkClick r:id="rId3" tooltip="Obr. 1A - Nanočástice stříbra (35 nm) z pohledu transmisní elektronové mikroskopi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87" y="2362200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7097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Zobrazit zdrojový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57200"/>
            <a:ext cx="2022163" cy="2467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Zobrazit zdrojový obr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981" y="60092"/>
            <a:ext cx="3497419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Zobrazit zdrojový obráze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09" y="304799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Nalezený obrázek pro silver nanoparticle col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86200"/>
            <a:ext cx="3677529" cy="272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Zobrazit zdrojový obráze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962400"/>
            <a:ext cx="3657600" cy="276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04799" y="3472934"/>
            <a:ext cx="2621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Příprava nanočástic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0837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52400" y="152400"/>
            <a:ext cx="88392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Halogenidy stříbra, zejména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bromid stříbrný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AgBr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jsou základem fotografické chemie. </a:t>
            </a:r>
          </a:p>
          <a:p>
            <a:pPr algn="just"/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Dusičnan stříbrný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AgNO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je důležitým laboratorním činidlem v analytické chemii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(např.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argentometrické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 stanovení rozpustných halogenidů)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 je výchozí látkou k přípravě dalších sloučenin stříbra.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Jako tzv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pekelný kamínek, se používal k léčbě bradavic.</a:t>
            </a:r>
          </a:p>
          <a:p>
            <a:pPr algn="just"/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Fosforečnan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stříbrný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Ag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se využívá v lékařství. </a:t>
            </a: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Amoniakální roztok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oxidu stříbrného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Ag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Tollensovo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 činidlo)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se v analytické chemii používá k důkazu alifatických a aromatických aldehydů.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Dikyanostříbrnan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draselný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K[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Ag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(CN)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] a 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kyanid stříbrný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AgCN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se využívají pro galvanické postříbřování.</a:t>
            </a:r>
          </a:p>
          <a:p>
            <a:pPr algn="just"/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Síran stříbrný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Ag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je desinfekční činidlo. </a:t>
            </a:r>
          </a:p>
          <a:p>
            <a:pPr algn="just"/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Fluorid stříbrnatý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AgF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je důležité fluorační činidlo.</a:t>
            </a:r>
          </a:p>
          <a:p>
            <a:pPr algn="just"/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Sulfid stříbrný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Ag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 je černá, nerozpustná sloučenina, jejíž vznik způsobuje černání stříbrných předmětů působením i stopových množství sulfanu (sirovodíku) v atmosféře. Ag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 patří mezi nejméně rozpustné známé soli anorganických kyselin. </a:t>
            </a:r>
          </a:p>
          <a:p>
            <a:pPr algn="just"/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Sloučeniny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stříbra jsou základem celého průmyslového odvětví – fotografického průmyslu, které se zabývá výrobou produktů pro získávání fotografií a filmů. </a:t>
            </a:r>
          </a:p>
        </p:txBody>
      </p:sp>
    </p:spTree>
    <p:extLst>
      <p:ext uri="{BB962C8B-B14F-4D97-AF65-F5344CB8AC3E}">
        <p14:creationId xmlns:p14="http://schemas.microsoft.com/office/powerpoint/2010/main" val="19024624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28600" y="228600"/>
            <a:ext cx="8686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Některé sloučeniny stříbra mají silné explozivní účinky, velice jednoduchým způsobem lze připravit prudce výbušnou sloučeninu "třaskavé stříbro"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nitrid stříbrný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Ag</a:t>
            </a:r>
            <a:r>
              <a:rPr lang="cs-CZ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N. Jako neobyčejně silné třaskaviny se chovají také další sloučeniny stříbra,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fulminát stříbrný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AgONC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azid stříbrný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AgN</a:t>
            </a:r>
            <a:r>
              <a:rPr lang="cs-CZ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a zejména </a:t>
            </a: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acetylid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stříbrný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Ag</a:t>
            </a:r>
            <a:r>
              <a:rPr lang="cs-CZ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cs-CZ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Při styku pokožky roztoky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Ag</a:t>
            </a:r>
            <a:r>
              <a:rPr lang="cs-CZ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dochází ke vzniku tmavých skvrn – komplexních sloučenin stříbra a bílkovin v pokožce.</a:t>
            </a:r>
          </a:p>
        </p:txBody>
      </p:sp>
    </p:spTree>
    <p:extLst>
      <p:ext uri="{BB962C8B-B14F-4D97-AF65-F5344CB8AC3E}">
        <p14:creationId xmlns:p14="http://schemas.microsoft.com/office/powerpoint/2010/main" val="13598404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76200" y="76200"/>
            <a:ext cx="89154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Zlato </a:t>
            </a:r>
          </a:p>
          <a:p>
            <a:pPr algn="just"/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= žlutý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lesklý, na vzduchu stálý a měkký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kov. V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běžných kyselinách ani zásadách, se s výjimkou lučavky královské, zlato nerozpouští. Reakcí zlata s lučavkou královskou vzniká chlorid zlatitý AuCl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při nadbytku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HCl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je produktem reakce kyselina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tetrachlorozlatitá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dobře rozpustné je v kyselině selenové za vzniku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selenanu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zlatitého Au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(SeO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Au + 3HCl + HNO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→ AuCl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NO + 2H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Au + 4HCl + HNO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→ H[AuCl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] + NO + 2H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2Au + 6H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SeO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→ Au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(SeO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+ 3H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SeO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+ 3H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Snadno se rozpouští ve vodném roztoku chloru:</a:t>
            </a:r>
          </a:p>
          <a:p>
            <a:pPr algn="ctr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2Au + 3Cl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+ 2H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 → 2H[AuCl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(OH)]</a:t>
            </a: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 přítomnosti vzdušného kyslíku se zlato dobře rozpouští také ve zředěných roztocích kyanidů alkalických kovů,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thiosíranech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 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thiomočovině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Ochotně reaguje s halogeny, s bromem se slučuje již za laboratorní teploty na bromid zlatný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AuBr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i bromid zlatitý AuBr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s chlorem reaguje při teplotě do 150°C za vzniku chloridu zlatitého, při teplotě mezi 150-250°C vzniká chlorid zlatný, teprve při teplotách nad 300°C reaguje s fluorem na fluorid zlatitý AuF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492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52400" y="304800"/>
            <a:ext cx="8839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Ještě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ochotněji než se samotnými halogeny reaguje zlato s roztoky halogenů v jejich bezkyslíkatých kyselinách. Např. již za normální teploty reaguje s roztokem jodu v koncentrované kyselině jodovodíkové za vzniku komplexní kyseliny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tetrajodozlatité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reakce zlata s ostatními halogeny a jejich kyselinami jsou obdobné:</a:t>
            </a:r>
          </a:p>
          <a:p>
            <a:pPr algn="ctr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Au + 3I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+ 2HI → 2H[AuI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pPr algn="just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Reakcí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zlata s taveninami oxidujících alkalických látek vznikají při teplotě nad 350°C alkalické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zlatitany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Au + NaNO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→ NaAuO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</a:p>
          <a:p>
            <a:pPr algn="just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Již za laboratorní teploty prudce reaguje s vysoce reaktivním fluoridem bromitým BrF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za vzniku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hexafluorobromitanu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zlatitého:</a:t>
            </a:r>
          </a:p>
          <a:p>
            <a:pPr algn="ctr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2Au + 4BrF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→ 2Au[BrF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] + Br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just"/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Tvoří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četné komplexní sloučeniny, zejména s komplexním anionem, sloučeniny s komplexním kationem se vyskytují zřídka, např. dusičnan nebo chroman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tetraaminzlatitý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[Au(NH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](NO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[Au(NH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(CrO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792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52400" y="143470"/>
            <a:ext cx="89154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Ve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sloučeninách se zlato vyskytuje téměř výhradně jako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trojmocné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ze sloučenin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jednomocného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zlata je znám např. oxid zlatný Au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O, sulfid zlatný Au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S, kyanid zlatný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AuCN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 nestabilní chlorid, bromid a jodid. Všechny binární sloučeniny jednomocného zlata jsou ve vodě téměř nerozpustné, naopak velmi dobře rozpustné a v roztocích stabilní jsou komplexní sloučeniny jednomocného zlata. Ze sloučenin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pětimocného zlata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je znám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heptafluorozlatičnan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kryptnatý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Kr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[AuF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], který se připravuje reakcí zlata s extrémně silným oxidačním činidlem fluoridem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kryptnatým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KrF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2Au + 7KrF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→ 2Kr[AuF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] + 5Kr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Tepelným rozkladem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heptafluorozlatičnanu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při teplotě 60°C je možné získat druhou známou sloučeninu pětimocného zlata fluorid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zlatičný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AuF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2Kr[AuF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] → AuF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Kr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F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Sloučeniny ve kterých vystupuje zlato v oxidačním stupni -I se nazývají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auridy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Je znám např.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aurid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cesný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CsAu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nebo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aurid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rubidný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RbAu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Standardní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elektrodový potenciál zlata +1,52 V je nejvyšší ze všech prvků a proto v elektrochemické řadě napětí stojí zlato zcela vpravo. Z vodných roztoků svých sloučenin, s výjimkou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kyanokomplexů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kde je velmi silně vázáno, může být zlato vyredukováno každým ostatním kovem. Výjimky z elektrochemické řady kovů tvoří kadmium, které zlato vyredukuje ve formě nikoliv čistého kovu, ale intermetalické sloučeniny Cd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Au a rtuť, která roztoky zlatitých solí redukuje pouze na soli zlatné.</a:t>
            </a:r>
          </a:p>
        </p:txBody>
      </p:sp>
    </p:spTree>
    <p:extLst>
      <p:ext uri="{BB962C8B-B14F-4D97-AF65-F5344CB8AC3E}">
        <p14:creationId xmlns:p14="http://schemas.microsoft.com/office/powerpoint/2010/main" val="40196398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52400" y="228600"/>
            <a:ext cx="89154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Nano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částice zlata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Přídavek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roztoku chloridu cínatého SnCl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nebo jiného redukčního činidla k roztoku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zlatitých iontů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projeví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intenzivním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červeným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zabarvením,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které způsobuje vyredukované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nanočástice zlata (též koloidní zlato, </a:t>
            </a:r>
            <a:r>
              <a:rPr lang="cs-CZ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Cassiův</a:t>
            </a:r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purpur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 descr="Zobrazit zdrojový obráze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797" y="2133600"/>
            <a:ext cx="7119937" cy="240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Zobrazit zdrojový obr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952999"/>
            <a:ext cx="3390258" cy="178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0181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aestheticwild.files.wordpress.com/2013/08/lycurgus-cup-1200x792.jpg?w=768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72" y="2590800"/>
            <a:ext cx="4979563" cy="328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295072" y="304800"/>
            <a:ext cx="8458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Římský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Lycurgův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pohár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(cca 4. století) je zajímavý obzvláště tím, že mění barvu. Zbarví se "krví" vždy, když na něj dopadne světlo. Na poháru je výjev mýtického krále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Lycurga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z Thrákie, který zápasí s Ambrosií (v podobě vinné révy).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Dichroický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efekt skla byl dosáhnut příměsí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nanočástic zlata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 stříbra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Zobrazit zdrojový obráze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433913"/>
            <a:ext cx="32004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1491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ilver nanoparticles col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05200"/>
            <a:ext cx="5257800" cy="3241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76200" y="304800"/>
            <a:ext cx="8915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Nano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částice významně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absorb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ují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rozptylují světlo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 závislosti na velikosti a tvaru částic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Jde o důsledek tzv.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povrchové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plasmon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ové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resonance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SPR)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vodivostní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 povrchu kovu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podléhají kolektivní oscilaci v důsledku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excit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zářením vhodné vlnové délky.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145" y="1600200"/>
            <a:ext cx="2514600" cy="1641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6597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20494" y="110145"/>
            <a:ext cx="8610600" cy="6453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 roztocích alkalických kyanidů se rozpouští za vývoje vodíku:</a:t>
            </a: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2Cu + 4KCN + 2H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 → 2K[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(CN)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] + 2KOH + H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000" baseline="-2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0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Ve sloučeninách vystupuje měď v oxidačních stavech I, II a III.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Mezi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sloučeniny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jednomocné mědi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patří např. červený zásaditý oxid měďný Cu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O, sulfid měďný Cu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S, kyanid měďný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CuCN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thiokyanatan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měďný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CuSCN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 halogenidy.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Jednomocná měď vytváří četné komplexní sloučeniny obvykle s koordinačním číslem 2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Trojmocná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měď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se vyskytuje pouze v několika sloučeninách, např. v oxidu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měditém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Cu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nebo v komplexní soli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hexafluoroměditanu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draselném K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[CuF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], trojmocná měď vytváří také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měditany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[CuO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cs-CZ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Všechny sloučeniny trojmocné mědi jsou nestabilní a snadno se redukují na sloučeniny měďnaté.</a:t>
            </a:r>
          </a:p>
          <a:p>
            <a:pPr algn="just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Sloučeniny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mědi v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oxidačním stavu II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jsou nejrozšířenější. Vodné roztoky měďnatých solí jsou modré, modré zbarvení způsobuje vzniklý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tetraaquaměďnatý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iont [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Cu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O)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cs-CZ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výjimku tvoří hnědý roztok chloridu a bromidu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K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omplexní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sloučeniny dvoumocné mědi jsou většinou charakterizovány koordinačním číslem 4.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dirty="0" smtClean="0"/>
              <a:t>   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Oxid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měďnatý i hydroxid měďnatý vykazují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amfoterní vlastnosti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s kyselinami reagují za vzniku měďnaté soli, s hydroxidy alkalických kovů tvoří alkalické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tetrahydroxoměďnatany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Cu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(OH)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cs-CZ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2-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11139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Zobrazit zdrojový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04" y="4267200"/>
            <a:ext cx="6455923" cy="248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52398" y="2514600"/>
            <a:ext cx="88011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ano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částice zlata jsou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ozářeny krátkým pulsem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laser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Je-li energie dodaná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laser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dostatečně velká jsou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„odpáleny“ z atomů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vzniklé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ion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ty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 navzájem odpuzují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Pokud j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energ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ion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tů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dostatečná k překonání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repul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iv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ních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sil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ion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ty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 stávají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nano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projektily,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které nevratně poškodí rakovinnou buňku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2" name="Picture 4" descr="Zobrazit zdrojový obráze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161" y="4710112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Zobrazit zdrojový obráze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60245"/>
            <a:ext cx="4965700" cy="223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11805" y="762000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Nanočástice zlata a rakovina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7921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86966" y="1066800"/>
            <a:ext cx="862843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Podmínkou je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hodná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ová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onfigura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↔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skupina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11, IB).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Hladiny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jsou dostatečně blízko sebe aby umožnily přechod </a:t>
            </a:r>
          </a:p>
          <a:p>
            <a:pPr algn="ctr"/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↔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(Cu, Au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Zlato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měď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tak méně odrážejí záření krátkých vlnových délek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a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odrážejí se tak hlavně červená a žlutá barva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Načervenalá barva mědi je způsobena přítomností vrstvičky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Cu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na povrchu kovu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samotná kovová měď je ve skutečnosti žlutá stejně jako zlato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Reflektivita stříbra a ostatních kovů se nemění s vlnovou délkou, jejich barva je tudíž blízká bílé barvě.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35604" y="361890"/>
            <a:ext cx="2775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Zba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rv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í mědi a zlata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NatCopper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" y="4283278"/>
            <a:ext cx="2381250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Zlaté krystaly">
            <a:hlinkClick r:id="rId4" tooltip="Zlaté krystaly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283278"/>
            <a:ext cx="3483680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webexhibits.org/causesofcolor/images/content/2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28327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3397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52400" y="304800"/>
            <a:ext cx="8763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 přírodě se zlato většinou vyskytuje na hydrotermálních křemenných žilách obvykle v doprovodu minerálů antimonu jako ryzí kov s izomorfní příměsí stříbra ve formě drátků, plíšků či valounů a v minerálech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calaverit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AuTe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sylvanit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zlatá ruda písmenková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 (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Au,Ag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elektrum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Au,Ag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</a:p>
          <a:p>
            <a:pPr algn="just"/>
            <a:endParaRPr lang="cs-CZ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Rýžování zlata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je mechanický proces získávání zlata pomocí rýžovací pánve založený na principu gravitačního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ukládání drobných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zlatinek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či malých valounků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nuget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ů. Zlato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se získává ze zlatonosných sedimentů, které postupně ukládá vodní tok tím, že eroduje zlatonosné oblasti a transportuje je do míst, kde dochází k jejich ukládání. 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Během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procesu získávání se tyto sedimenty nabírají na rýžovací pánev, se kterou se následně začne rotovat a tím odstraňovat voda a lehčí horninový materiál z pánve. </a:t>
            </a:r>
            <a:endParaRPr lang="cs-CZ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Zobrazit zdrojový obráze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201323"/>
            <a:ext cx="3810000" cy="251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28600" y="4495800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Těžší prvky (jako například zlato, které je přibližně 19 krát těžší než voda, 10 krát než písek a štěrk) zůstávají na dně pánve, zatímco lehčí částice jsou odplaveny s vodou. </a:t>
            </a:r>
            <a:endParaRPr lang="cs-CZ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9328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90368" y="381000"/>
            <a:ext cx="863005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Stejný princip se využívá i při rýžování zlata rýžovacích splavech opatřených na dně příčkami a ovčí kožešinou (takto mohl vzniknout příběh o zlatém rounu) nebo jinými povrchy na zpomalení pohybu a sedimentaci částeček zlata. </a:t>
            </a:r>
          </a:p>
        </p:txBody>
      </p:sp>
      <p:pic>
        <p:nvPicPr>
          <p:cNvPr id="7170" name="Picture 2" descr="https://upload.wikimedia.org/wikipedia/commons/f/f1/De_re_metallica_p_2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057400"/>
            <a:ext cx="3746455" cy="4342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Zobrazit zdrojový obráze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691974"/>
            <a:ext cx="2610256" cy="19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Zobrazit zdrojový obráze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97" y="1981200"/>
            <a:ext cx="4199467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3972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63749" y="152400"/>
            <a:ext cx="88392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Kyanidové loužení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zlata se provádí působením velmi zředěného (0,1-0,2%) roztoku KCN nebo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NaCN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 vzdušného kyslíku na jemně rozemletou zlatonosnou horninu. Zlato ve formě komplexního kyanidu [Au(CN)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cs-CZ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−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přejde do roztoku, ze kterého se posléze vyloučí cementací práškovým zinkem. Ze sraženiny se přebytečný zinek odstraní promýváním zředěnou kyselinou sírovou.</a:t>
            </a: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Kyanizace se provádí za normálního tlaku v provzdušňovaných míchaných nádržích nebo za zvýšeného tlaku 2,5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MPa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v trubkových autoklávech. Tlakové loužení je oproti atmosférickému podstatně rychlejší. Rozpouštění zlata v roztocích alkalických kyanidů a jeho následnou cementaci zinkem znázorňují rovnice:</a:t>
            </a:r>
          </a:p>
          <a:p>
            <a:pPr algn="ctr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4Au + 8KCN + 2H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 + 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→ 4KAu(CN)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+ 4KOH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2KAu(CN)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+ 2Zn + 4KCN + 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 → 2K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Zn(CN)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+ 2Au + 2KOH + 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Vysušený zbytek se přetaví s boraxem, tavenina obsahuje zlato s příměsí stříbra a platinových kovů. Rafinace zlata se dnes nejčastěji provádí elektrolyticky, elektrolytem je roztok kyseliny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tetrachlorozlatité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anodou je surové zlato, katoda je z čistého zlata. Anodové kaly z elektrolytické rafinace zlata jsou zdrojem iridia, rhodia a ruthenia, platina zůstává rozpuštěna v elektrolytu. V minulosti se k oddělení stříbra od zlata používalo promývání vroucí koncentrovanou kyselinou sírovou - afinace, nebo kyselinou dusičnou - kvartace.</a:t>
            </a:r>
          </a:p>
        </p:txBody>
      </p:sp>
    </p:spTree>
    <p:extLst>
      <p:ext uri="{BB962C8B-B14F-4D97-AF65-F5344CB8AC3E}">
        <p14:creationId xmlns:p14="http://schemas.microsoft.com/office/powerpoint/2010/main" val="35596974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76200" y="110490"/>
            <a:ext cx="89916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Modernější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způsob využívá k separaci zlata z kyanidového výluhu iontoměniče, rozšířený je i tzv.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CIP proces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carbon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 in pulp)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při kterém se zlato z kyanidového výluhu zachycuje na aktivním uhlí, vyrobeném ze skořápek kokosových ořechů. Z aktivního uhlí se zlato vymývá roztokem 5%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NaOH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 2%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NaCN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Roztok nasycený zlatem se vede do elektrolyzéru, anodou bývá ocelový plech, katodou je ocelová vlna v plastových koších. Použité aktivní uhlí se po promytí kyselinou chlorovodíkovou aktivuje párou při teplotě 700-900°C, po vychlazení v atmosféře dusíku se aktivní uhlí vrací zpět do procesu.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Pokud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obsahuje ruda zvýšený podíl pyritu nebo arsenopyritu, provádí se před vlastním kyanidovým loužením ještě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biologické loužení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bioleaching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zlaté rudy. Účelem biologického loužení je rozpuštění sulfidických minerálů, které obklopují zlatou rudu a zhoršují výtěžek kyanidového loužení. Na flotační koncentrát zlaté rudy se působí roztokem termofilních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chemolitotrofních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bakterií, které získávají energii oxidací anorganických látek. Nerozpustné sulfidy se oxidují na rozpustné sulfáty, účinnost kyanidového loužení se tímto postupem zvyšuje až na 95 %.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Bylo patentováno několik technologií biologického loužení zlatých rud, některé způsoby se provádějí v tancích, jiné na volných hromadách. První závod na biologické loužení byl v roce 1986 uveden do provozu ve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Fairview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v JAR. </a:t>
            </a:r>
          </a:p>
        </p:txBody>
      </p:sp>
    </p:spTree>
    <p:extLst>
      <p:ext uri="{BB962C8B-B14F-4D97-AF65-F5344CB8AC3E}">
        <p14:creationId xmlns:p14="http://schemas.microsoft.com/office/powerpoint/2010/main" val="23126480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52400" y="152400"/>
            <a:ext cx="88392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Největší závod s kapacitou 960 t biologicky zpracovaného koncentrátu denně, provozuje od roku 1994 jihoafrická společnost Gold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Fields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v 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Sansu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v Ghaně. Menší provozy jsou v činnosti v Austrálii, Brazílii, Číně , Peru i jinde.</a:t>
            </a: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Jako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velice perspektivní se jeví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thiomočovinové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loužení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zlata, při kterém se jako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loužící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činidlo používá vodný roztok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thiomočoviny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CS(NH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K získávání z hornin, ve kterých se zlato vyskytuje ve větších částečkách, se využíval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amalgamový způsob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získávání zlata. Na rudný koncentrát se působilo rtutí, zlato vytvoří amalgam, ze kterého se posléze oddestiluje rtuť. Do objevu kyanidového způsobu (1886), byl používán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chlorační postup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získávání zlata, který spočíval v působení chloru na vlhkou zlatonosnou horninu. Zlato přešlo do roztoku jako rozpustný chlorid zlatitý a bylo vysráženo síranem železnatým nebo sirovodíkem.</a:t>
            </a:r>
          </a:p>
          <a:p>
            <a:pPr algn="just"/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Zlato se používá zejména k 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výrobě šperků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 to ve formě slitin se stříbrem, mědí, zinkem, palladiem či niklem). Samotné ryzí zlato je příliš měkké a šperky z něj zhotovené by se nehodily pro praktické použití. Příměsi palladia a niklu navíc zbarvují vzniklou slitinu. Slitina se stříbrem nebo zinkem je známá jako žluté zlato, slitina s niklem či palladiem je bílé zlato, slitina s mědí je červené zlato, slitina s kadmiem je zelené a slitina s kobaltem je modré zlato. </a:t>
            </a:r>
          </a:p>
          <a:p>
            <a:pPr algn="just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5785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10766" y="152400"/>
            <a:ext cx="86868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Jako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potravinářské barvivo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E 175 se využívá k barvení čokolád, likérů a cukrovinek. </a:t>
            </a: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Vzhledem ke své dobré elektrické vodivosti a inertnosti vůči vlivům prostředí je velmi často používáno v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mikroelektronice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 počítačovém průmyslu</a:t>
            </a: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Pozlacování kovových materiálů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se obvykle provádí elektrolytickým vylučováním zlata na příslušném kovu, který je ponořen do zlatící lázně a je na něj vloženo záporné napětí (působí jako katoda). Kromě toho zlacení zvyšuje hodnotu pokoveného předmětu, jako příklad mohou sloužit různé sportovní a příležitostné medaile, pamětní mince, bižuterie apod. </a:t>
            </a: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Na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nekovové povrchy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(dřevo, kámen) se zlato nanáší mechanicky, přičemž se využívá faktu, že kovové zlato lze rozválcovat nebo vyklepat do mimořádně tenkých fólií o tloušťce pouze několika mikrometrů (z 1 g zlata lze vyrobit fólii o ploše až 1 m²). Zajímavé je, že tyto velmi tenké fólie mají při pohledu proti světlu zelenou barvu. V tomto případě má zlatá fólie na povrchu pozlacovaného předmětu funkci nejen ochrannou, ale i estetickou (pozlacené sochy, části staveb). </a:t>
            </a: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Zlato se využívá i ve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sklářském průmyslu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 barvení nebo zlacení skla. Na povrch skleněného předmětu se přitom nejprve štětečkem nanáší roztok komplexních sloučenin zlata v organické matrici. Po vyžíhání se organické rozpouštědlo odpaří a na povrchu skla zůstane trvalá zlatá kresba. </a:t>
            </a:r>
          </a:p>
        </p:txBody>
      </p:sp>
    </p:spTree>
    <p:extLst>
      <p:ext uri="{BB962C8B-B14F-4D97-AF65-F5344CB8AC3E}">
        <p14:creationId xmlns:p14="http://schemas.microsoft.com/office/powerpoint/2010/main" val="39246095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28600" y="184239"/>
            <a:ext cx="8763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Přídavky malých množství zlata do hmoty skloviny se dosahuje zbarvení skla různými odstíny červené barvy. 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Zlato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součástí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většiny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dentálních slitin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tedy materiálů sloužících v zubním lékařství jako výplně zubů napadených zubním kazem nebo pro konstrukci můstků a jiných aplikacích. Důvodem je především zdravotní nezávadnost zlata, které je natolik chemicky inertní, že ani po mnohaletém působení poměrně agresivního prostředí v ústní dutině nepodléhá korozi. Čisté zlato je však příliš měkké a proto se v aplikují jeho slitiny především s mědí, stříbrem, palladiem, zinkem, cínem, antimonem, někdy je součástí dentální slitiny také indium, iridium, rhodium nebo platina. </a:t>
            </a:r>
          </a:p>
          <a:p>
            <a:pPr algn="just"/>
            <a:endParaRPr lang="cs-CZ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Slitina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zlata s indiem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má zajímavé fyzikální vlastnosti, dokonale smáčí sklo a využívá se proto k utěsňování skleněných průzorů kosmických lodí. 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Slitina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s germaniem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je využívána jako klenotnická pájka. 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Zlato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je nejdůležitější investiční kov.</a:t>
            </a:r>
          </a:p>
        </p:txBody>
      </p:sp>
    </p:spTree>
    <p:extLst>
      <p:ext uri="{BB962C8B-B14F-4D97-AF65-F5344CB8AC3E}">
        <p14:creationId xmlns:p14="http://schemas.microsoft.com/office/powerpoint/2010/main" val="17197799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28600" y="304800"/>
            <a:ext cx="8686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Chlorid zlatitý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AuCl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je výchozí látkou pro přípravu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Cassiova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purpuru, který slouží k barvení skla na červeno</a:t>
            </a:r>
          </a:p>
          <a:p>
            <a:pPr algn="just"/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Dikyanozlatnan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draselný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K[Au(CN)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] se používá k přípravě zlatících galvanických lázní.</a:t>
            </a:r>
          </a:p>
          <a:p>
            <a:pPr algn="just"/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Tetrachlorozlatitan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sodný Na[AuCl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] se používal ve fotografické chemii.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Fluorid zlatitý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AuF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se používá jako silné fluorační činidlo. </a:t>
            </a:r>
          </a:p>
        </p:txBody>
      </p:sp>
    </p:spTree>
    <p:extLst>
      <p:ext uri="{BB962C8B-B14F-4D97-AF65-F5344CB8AC3E}">
        <p14:creationId xmlns:p14="http://schemas.microsoft.com/office/powerpoint/2010/main" val="3258346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18872" y="228600"/>
            <a:ext cx="8610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přírodě se měď vzácně nalézá ryzí, běžnější je její výskyt v nerostech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Mezi sulfidické měděné rudy patří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chalkopyrit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CuFeS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Cu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FeS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chalkosin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(leštěnec měděný)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Cu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S,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kuprit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Cu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O,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malachit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CuCO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·Cu(OH)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azurit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2CuCO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·Cu(OH)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42672" y="1999595"/>
            <a:ext cx="8763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Pyrometalurgická výroba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Průmyslová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výroba surové mědi z bohatých sulfidických rud se provádí pyrometalurgickým způsobem, který spočívá v oxidačním pražení sulfidových rud, při kterém se sulfidy mědi přemění na oxidy.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Pražení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se provádí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častěji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 etážových nebo fluidních pecích při teplotách okolo 800°C, pražné plyny obsahují oxid siřičitý a slouží k výrobě kyseliny sírové nebo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eleme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tární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síry. Typické sulfatační a oxidační reakce probíhající při pražení sulfidických měděných rud:</a:t>
            </a:r>
          </a:p>
          <a:p>
            <a:pPr algn="ctr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2CuFeS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+ 4O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→ CuSO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FeSO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4CuFeS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+ 13O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→ 2(CuO·Fe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 + 2CuO + 8SO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Praženec se poté taví s přísadou struskotvorných látek v různých typech nístějových, šachtových nebo elektrických pecí při teplotě 1400°C na tzv. kamínek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(měděný lech)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který se dmýcháním vzduchu zpracovává v konvertorech na surovou měď. </a:t>
            </a:r>
          </a:p>
        </p:txBody>
      </p:sp>
    </p:spTree>
    <p:extLst>
      <p:ext uri="{BB962C8B-B14F-4D97-AF65-F5344CB8AC3E}">
        <p14:creationId xmlns:p14="http://schemas.microsoft.com/office/powerpoint/2010/main" val="17681122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</a:t>
            </a:r>
            <a:r>
              <a:rPr lang="cs-CZ" dirty="0" smtClean="0"/>
              <a:t>r</a:t>
            </a:r>
            <a:r>
              <a:rPr lang="en-US" dirty="0" err="1" smtClean="0"/>
              <a:t>i</a:t>
            </a:r>
            <a:r>
              <a:rPr lang="cs-CZ" dirty="0" smtClean="0"/>
              <a:t>á</a:t>
            </a:r>
            <a:r>
              <a:rPr lang="en-US" dirty="0" smtClean="0"/>
              <a:t>da </a:t>
            </a:r>
            <a:r>
              <a:rPr lang="cs-CZ" dirty="0" smtClean="0"/>
              <a:t>železa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08165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8872" y="76200"/>
            <a:ext cx="8763000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Železo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cs-CZ" sz="2000" dirty="0" smtClean="0"/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šedobílý, lesklý, středně tvrdý, feromagnetický kov. Na suchém vzduchu je železo stálé, na vlhkém vzduchu se pokrývá vrstvou hydroxidu. Za vyšší teploty dobře reaguje s chlorem, fosforem a sírou. Má značnou afinitu ke křemíku a kyslíku. Jemně rozptýlené nebo houbovité železo je na vzduchu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pyroforní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Ve zředěných kyselinách se dobře rozpouští za vzniku vodíku a železnaté soli:</a:t>
            </a:r>
          </a:p>
          <a:p>
            <a:pPr algn="ctr"/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+ 2HCl → FeCl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→ FeSO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 koncentrované kyselině sírové a studené zředěné kyselině dusičné reaguje za vzniku železnaté soli bez vývoje vodíku, v koncentrované kyselině dusičné je díky pasivaci nerozpustné:</a:t>
            </a:r>
          </a:p>
          <a:p>
            <a:pPr algn="ctr"/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+ 2H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→ FeSO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SO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+ 2H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4Fe + 10HNO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→ 4Fe(NO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NH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+ 3H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Se zředěnou horkou kyselinou dusičnou reaguje za vzniku železité soli, s extrémně zředěnou studenou kyselinou dusičnou reaguje za vzniku železnaté soli a vývoje elementárního dusíku:</a:t>
            </a:r>
          </a:p>
          <a:p>
            <a:pPr algn="ctr"/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+ 4HNO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(NO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NO + 2H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5Fe + 12HNO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→ 5Fe(NO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N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6H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4559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52400" y="152400"/>
            <a:ext cx="88392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Reakcí železa s alkalickými oxidačními taveninami vznikají při teplotě 400°C alkalické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železany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+ 2KOH + 3KNO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→ K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FeO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+ 3KNO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Ve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sloučeninách vystupuje železo téměř vždy jako dvou a trojmocné. Ze sloučenin jednomocného železa je znám např. jodid železný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FeI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čtyřmocné železo je známo ze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železičitanů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[FeO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cs-CZ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4-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šestimocné železo se vyskytuje v sytě červených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železanech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[FeO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cs-CZ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2-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Železany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jsou stabilní pouze v alkalických roztocích nebo jako pevné látky, v neutrálních či kyselých roztocích se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železany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snadno redukují a působí jako velmi silná oxidační činidla.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Železany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se připravují oxidací železitých solí chlorem, bromem nebo jiným silným oxidačním činidlem v alkalickém prostředí:</a:t>
            </a:r>
          </a:p>
          <a:p>
            <a:pPr algn="ctr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2FeCl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+ 3Cl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+ 16KOH → 2K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FeO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+ 12KCl + 8H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+ 3KNO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+ 4KOH → 2K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FeO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+ 3KNO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+ 2H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Reakcí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železanů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 hydroxidy alkalických kovů je možné připravit nestabilní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železičitany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2K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FeO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+ 4KOH → 2K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FeO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+ 2H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 + 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Reakcí oxidu železitého Fe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 oxidem draselným K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 je možné připravit nestabilní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železičnan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draselný K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FeO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což je jedna z mála známých sloučenin železa v oxidačním stupni V. Reakce probíhá při teplotě 450°C za přístupu kyslíku:</a:t>
            </a:r>
          </a:p>
          <a:p>
            <a:pPr algn="ctr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+ 3K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 + 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2K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FeO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4559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28600" y="152400"/>
            <a:ext cx="876300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 oxidačním stavu 0 se železo vyskytuje např. v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pentakarbonylu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(CO)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] nebo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teranitrosylu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(NO)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]. V 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tetrakyrbonylferridu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disodném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Na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(CO)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] se vyskytuje i v záporném oxidačním stavu -II.</a:t>
            </a:r>
          </a:p>
          <a:p>
            <a:pPr algn="just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Železo je druhý nejrozšířenější kov a čtvrtý nejrozšířenější prvek. V zemské kůře se vyskytuje pouze ve formě sloučenin, průměrný obsah železa v zemské kůře je 4,2 % hmot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V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přírodě se železo vzácně nachází jako ryzí kov,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nejdůležitější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železné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rudy jsou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magnetit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(magnetovec) Fe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- obsah železa 72 % </a:t>
            </a:r>
          </a:p>
          <a:p>
            <a:pPr algn="just"/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hematit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(krevel) Fe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- 70 %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goethit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FeO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(OH) - 63 %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pyrhotin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FeS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- 63 %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limonit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(hnědel) Fe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·H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 - 52 ˜ 62 %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favalit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SiO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- 55 %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siderit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(ocelek) FeCO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- 48 %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pyrit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markasit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 FeS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- 46 %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04559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52400" y="184826"/>
            <a:ext cx="8763000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Výroba surového železa se provádí redukcí železných ve vysoké peci. Ve vysoké peci probíhá při teplotách 400-1000°C nepřímá redukce železné rudy oxidem uhelnatým. Průběh nepřímé redukce železné rudy ve vysoké peci popisují rovnice:</a:t>
            </a:r>
          </a:p>
          <a:p>
            <a:pPr algn="ctr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3Fe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CO → 2Fe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CO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CO → 3FeO + CO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+ 4CO → 3Fe + 4CO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FeO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CO →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CO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Při teplotách 950-1000°C probíhá ve vysoké peci přímá redukce železné rudy uhlíkem. Průběh přímé redukce ve vysoké peci zobrazují rovnice:</a:t>
            </a:r>
          </a:p>
          <a:p>
            <a:pPr algn="ctr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3Fe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C → 2Fe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CO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C → 3FeO + CO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+ 4C → 3Fe + 4CO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FeO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C →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CO</a:t>
            </a: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Surové železo se poté dále zpracovává na ocel v elektrických pecích, konvertorech nebo Martinských pecích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Čisté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železo nemá větší praktický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význam x technické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železo (slitina železa s uhlíkem, fosforem, křemíkem a dalšími prvky) je nejdůležitějším konstrukčním materiálem a technickým kovem vůbec.</a:t>
            </a:r>
          </a:p>
          <a:p>
            <a:pPr algn="just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4559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52400" y="197346"/>
            <a:ext cx="88392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Významné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je využití železa jako katalyzátoru při výrobě čpavku přímou syntézou z vodíku a dusíku.</a:t>
            </a:r>
          </a:p>
          <a:p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Fluorid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železnatý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FeF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fluorid železitý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FeF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se používají k přípravě keramických glazur. 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Chlorid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železnatý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FeCl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slouží jako flokulační činidlo při čištění odpadních vod. 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Chlorid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železitý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FeCl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slouží k jednoduchému důkazu fenolů. 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Bromid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železitý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FeBr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se používá v organické chemii jako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bromační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činidlo. 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Jodid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železnatý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FeI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je katalyzátorem řady organických reakcí. 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Dusičnan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železitý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(NO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je katalyzátorem při výrobě amidu sodného NaNH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Selenid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železnatý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FeSe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fosfid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 se používají k výrobě polovodičů. 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Tetraborid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FeB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je využíván ve výzkumu supravodivosti. 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analytické chemii se používá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hexahydrát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síranu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železnato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-amonného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(NH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Fe(SO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·6H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Mohrova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 sůl)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jako zdroj stabilních iontů Fe</a:t>
            </a:r>
            <a:r>
              <a:rPr lang="cs-CZ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Hexathiokyanatoželezitan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železitý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(SCN)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] slouží k důkazu kyslíkatých látek v organické chemii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ferox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 test)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Železany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alkalických kovů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železan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vápenatý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se jako silná oxidační činidla pokusně využívají při čištění vody. 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4559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obrazit zdrojový obráze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733800"/>
            <a:ext cx="4230753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152400" y="228600"/>
            <a:ext cx="8839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Železo je také velmi významným biogenním prvkem, v organismu se podílí na přenášení kyslíku k buňkám a tím umožňuje život mnoha organismů na naší planetě. Nedostatek železa vede k chudokrevnosti, která se projevuje sníženou kapacitou krve pro dýchací plyny.</a:t>
            </a:r>
          </a:p>
        </p:txBody>
      </p:sp>
      <p:sp>
        <p:nvSpPr>
          <p:cNvPr id="6" name="Obdélník 5"/>
          <p:cNvSpPr/>
          <p:nvPr/>
        </p:nvSpPr>
        <p:spPr>
          <a:xfrm>
            <a:off x="228600" y="1828800"/>
            <a:ext cx="8534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Ferrocen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(C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Fe) je organokovová (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metallocenová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 sloučenina skládající se ze dvou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cyklopentadienidových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aromatických kruhů, mezi nimiž je koordinováno dvojmocné železo (+II)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pentahaptickou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vazbou (sendvičová struktura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Ferrocen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se používá jako netoxická náhrada tetraethylolova. </a:t>
            </a:r>
          </a:p>
        </p:txBody>
      </p:sp>
    </p:spTree>
    <p:extLst>
      <p:ext uri="{BB962C8B-B14F-4D97-AF65-F5344CB8AC3E}">
        <p14:creationId xmlns:p14="http://schemas.microsoft.com/office/powerpoint/2010/main" val="14259571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52400" y="152400"/>
            <a:ext cx="8763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Kobalt </a:t>
            </a:r>
          </a:p>
          <a:p>
            <a:pPr algn="just"/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lesklý, šedý, velmi tvrdý a pevný kov, který má feromagnetické vlastnosti, při teplotě nad 1000°C je paramagnetický. Vyskytuje se ve dvou alotropických modifikacích, hexagonální 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α-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Co je stabilní do teploty 417°C, nad touto hranicí je stabilní kubická modifikace 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β-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Co. 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Na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vzduchu i ve vodě je kobalt stálý. Dobře se rozpouští ve zředěné kyselině dusičné, v koncentrované kyselině dusičné se nerozpouští:</a:t>
            </a:r>
          </a:p>
          <a:p>
            <a:pPr algn="ctr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3Co + 8HNO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→ 3Co(NO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+ 2NO + 4H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 ostatních silných kyselinách se rozpouští velmi pomalu za vzniku vodíku:</a:t>
            </a:r>
          </a:p>
          <a:p>
            <a:pPr algn="ctr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Co + 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→ CoSO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Za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vysokých teplot se přímo slučuje s řadou prvků, při zahřátí na teplotu 300°C reaguje na vzduchu s kyslíkem za vzniku šedozeleného oxidu kobaltnatého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CoO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při teplotách nad 500°C vzniká černý oxid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kobaltnato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-kobaltitý Co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Práškový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kobalt reaguje již při teplotě 60°C s oxidem siřičitým, produktem reakce je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dithioničitan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kobaltnatý:</a:t>
            </a:r>
          </a:p>
          <a:p>
            <a:pPr algn="ctr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Co + 2SO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→ CoS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Oxidačním tavením s hydroxidy alkalických kovů vznikají barevné alkalické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kobaltitany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[CoO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cs-CZ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04559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52400" y="339090"/>
            <a:ext cx="8763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Kobalt tvoří velkou řadu sloučenin, ve kterých vystupuje v oxidačním stavu II a III. Sloučeniny jednomocného a čtyřmocného kobaltu jsou méně obvyklé, jednomocný kobalt se vyskytuje např. v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CoBr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(NO)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nebo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HCo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(CO)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čtyřmocný kobalt je znám v oxidu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kobaltičitém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CoO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 v podvojných oxidech Sr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CoO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 Ba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CoO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V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tetrakarbonylu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[Co(CO)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] se vyskytuje v záporném oxidačním stavu -I. Trojmocný kobalt má silný sklon k tvorbě stabilních komplexních sloučenin s koordinačním číslem 4 nebo 6. Dvoumocný kobalt tvoří méně početné a nestabilní komplexní sloučeniny.</a:t>
            </a:r>
          </a:p>
          <a:p>
            <a:endParaRPr lang="cs-CZ" dirty="0" smtClean="0"/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 přírodě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se kobalt vyskytuje vždy v přítomnosti niklu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Důležité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kobaltové rudy jsou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heterogenit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CoO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(OH) a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erytrit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Co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(AsO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·8H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O. Velmi perspektivní zdroje kobaltu jsou hlubokomořské polymetalické konkrece a 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kobaltonosné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kůry na dně Tichého a Indického oceánu.</a:t>
            </a:r>
          </a:p>
          <a:p>
            <a:pPr algn="just"/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Průmyslová výroba kobaltu se nejčastěji provádí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hydrometalurgickými postupy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z kterých je nejdůležitější kyselé tlakové loužení rudného koncentrátu </a:t>
            </a:r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(metoda PAL - </a:t>
            </a:r>
            <a:r>
              <a:rPr lang="cs-CZ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Pressure</a:t>
            </a:r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Acid </a:t>
            </a:r>
            <a:r>
              <a:rPr lang="cs-CZ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Leaching</a:t>
            </a:r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při kterém se na rudu působí směsí minerálních kyselin při tlaku 4,5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MPa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 teplotě 255°C. Přítomné kovy se z roztoku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vysrážeji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jako sulfidy pomocí sirovodíku.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4559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50779" y="152400"/>
            <a:ext cx="8763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Působením kyslíku za zvýšeného tlaku se nerozpustné sulfidy převedou na rozpustné sulfáty, sulfáty jednotlivých kovů se z roztoku oddělují pomocí kapalinové extrakce.</a:t>
            </a:r>
          </a:p>
          <a:p>
            <a:pPr algn="just"/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Pyrometalurgická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výroba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kobaltu se obvykle prováděla tavením kobaltové rudy za přítomnosti ledku a sody. Tavenina se rozpustí v kyselině chlorovodíkové, doprovodné kovy se z roztoku vysrážejí pomocí sirovodíku. Z filtrátu se po oxidaci vyloučí kobalt ve formě Co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O, který se po kalcinaci redukuje antracitem v elektrické peci na surový kovový kobalt, z kterého se odlévají elektrody pro následnou elektrolytickou rafinaci. Odpadní produkty z elektrolytické rafinace kobaltu jsou velmi důležitým zdrojem pro výrobu arsenu. Výroba práškového kobaltu se provádí redukcí oxidu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kobaltnato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-kobaltitého oxidem uhelnatým nebo vodíkem:</a:t>
            </a:r>
          </a:p>
          <a:p>
            <a:pPr algn="ctr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+ 4CO → 3Co + 4CO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+ 4H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→ 3Co + 4H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Důležitým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zdrojem pro výrobu kobaltu jsou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odpadní produkty po elektrolytické rafinaci niklu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V elektrolytu se kobalt vyskytuje ve formě síranu kobaltnatého CoSO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Působením plynného chloru se nejprve Co</a:t>
            </a:r>
            <a:r>
              <a:rPr lang="cs-CZ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oxiduje na Co</a:t>
            </a:r>
            <a:r>
              <a:rPr lang="cs-CZ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3+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 uhličitanem nikelnatým NiCO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se poté vyloučí špatně rozpustný hydroxid kobaltitý Co(OH)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Hydroxid se po odfiltrování kalcinuje za vzniku oxidu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kobaltnato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-kobaltitého Co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který se podrobí redukci na kovový kobalt.</a:t>
            </a:r>
          </a:p>
        </p:txBody>
      </p:sp>
    </p:spTree>
    <p:extLst>
      <p:ext uri="{BB962C8B-B14F-4D97-AF65-F5344CB8AC3E}">
        <p14:creationId xmlns:p14="http://schemas.microsoft.com/office/powerpoint/2010/main" val="2720455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52400" y="308312"/>
            <a:ext cx="89154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Při tavení reagují oxidy mědi se sulfidy železa, měď ve formě Cu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 přechází do kamínku, železo jako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FeO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přechází do strusky:</a:t>
            </a:r>
          </a:p>
          <a:p>
            <a:pPr algn="ctr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2CuO + 2FeS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→ Cu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 + 2FeS + SO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Cu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 +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→ Cu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 +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FeO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Roztavený kamínek s vysokým obsahem sulfidu měďného se oxiduje pomocí vzduchu nebo kyslíku v různých typech konvertorů. V konvertoru probíhají postupně následující reakce:</a:t>
            </a:r>
          </a:p>
          <a:p>
            <a:pPr algn="ctr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Cu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 + O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→ 2Cu + SO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2Cu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 + 3O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→ 2Cu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 + 2SO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Cu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 + 2Cu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 → 6Cu + SO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000" baseline="-2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Postup TORCO</a:t>
            </a: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Africké měděné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oxidické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rudy silikátového typu se zpracovávají postupem TORCO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Treatment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 refraktory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Copper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Ores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který spočívá v zahřívání jemně mleté rudy, chloridu sodného a uhlí ve fluidním reaktoru při teplotě 700-800°C, měď je vyredukována vodíkem, který v reaktoru vzniká reakcí vodní páry s uhlím.</a:t>
            </a:r>
          </a:p>
          <a:p>
            <a:pPr algn="just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53824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52400" y="228600"/>
            <a:ext cx="8839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Kovový kobalt se využívá v metalurgii k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legování oceli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zlepšuje řezivost, zvyšuje magnetičnost a v menší míře i pevnost oceli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), některých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slitin hliníku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vylepšuje pevnostní i plastické vlastnosti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 a k výrobě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feromagnetických slitin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práškový kobalt je součástí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slinutých karbidů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Slitina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kobaltu se zlatem se využívá ve šperkařství pod názvem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modré zlato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Radioaktivní izotop </a:t>
            </a:r>
            <a:r>
              <a:rPr lang="cs-CZ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Co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(T</a:t>
            </a:r>
            <a:r>
              <a:rPr lang="cs-CZ" sz="20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1/2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 = 5,27 roku)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nalézá jako silný zdroj tvrdého gama záření uplatnění v medicíně i v řadě technických aplikací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Kobalt je součástí vitaminu B12 - kobalaminu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Zobrazit zdrojový obráze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352800"/>
            <a:ext cx="2654828" cy="332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75098" y="3890665"/>
            <a:ext cx="576850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Octan kobaltnatý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je součástí katalyzátorů používaných v organické chemii při oxidacích, urychluje také schnutí laků a fermeže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Soli kobaltnaté i kobaltité jsou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barevné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obvykle modré nebo červené. Přídavkem solí kobaltu do skloviny nebo keramické hmoty se docílí toho, že výsledný výrobek je po vytavení a vypálení trvale zbarven.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45596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52400" y="228600"/>
            <a:ext cx="8763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Značná část kobaltu je spotřebovávána na výrobu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lithium-iontových akumulátorů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Li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-Ion), které pro svoji vysokou měrnou kapacitu přibližně 250 Wh/kg v posledních letech postupně prakticky vytlačily starší typy akumulátorů (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NiMH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NiCd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 ze všech přenosných zařízení.</a:t>
            </a:r>
          </a:p>
        </p:txBody>
      </p:sp>
    </p:spTree>
    <p:extLst>
      <p:ext uri="{BB962C8B-B14F-4D97-AF65-F5344CB8AC3E}">
        <p14:creationId xmlns:p14="http://schemas.microsoft.com/office/powerpoint/2010/main" val="66604431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6200" y="76200"/>
            <a:ext cx="89154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Nikl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stříbrobílý, lesklý, kujný a tažný kov s 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feromagnetickými vlastnostmi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Kompaktní nikl za normálních podmínek dobře odolává vzduchu i vodě. Ve zředěných kyselinách se nikl velmi pomalu rozpouští za vzniku 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vodíku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 nikelnaté soli příslušné kyseliny:</a:t>
            </a:r>
          </a:p>
          <a:p>
            <a:pPr algn="ctr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Ni + 2HCl → NiCl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Koncentrovanou kyselinou dusičnou je nikl pasivován a nerozpouští se v ní, reakce se zředěnou kyselinou dusičnou probíhá bez vývoje vodíku:</a:t>
            </a:r>
          </a:p>
          <a:p>
            <a:pPr algn="ctr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3Ni + 8HNO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→ 3Ni(NO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+ 2NO + 4H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 taveninami alkalických hydroxidů reaguje za vzniku alkalických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niklitanů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[NiO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cs-CZ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Za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vyšších teplot se nikl přímo slučuje s fluorem, chlorem, bromem, sírou, antimonem, arsenem a fosforem. 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Za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laboratorní teploty reaguje s některými binárními sloučeninami fosforu, práškový nikl již od teploty 50°C reaguje s CO za vzniku těkavého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tetrakarbonylu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[Ni(CO)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],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komplaktní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kovový nikl reaguje za vyšších teplot s oxidem uhelnatým za vzniku černého karbidu Ni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Při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teplotách nad 1200°C explozívně reaguje s 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hliníkem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za vzniku sloučenin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AlNi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Al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Ni a Al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Ni. </a:t>
            </a:r>
          </a:p>
        </p:txBody>
      </p:sp>
    </p:spTree>
    <p:extLst>
      <p:ext uri="{BB962C8B-B14F-4D97-AF65-F5344CB8AC3E}">
        <p14:creationId xmlns:p14="http://schemas.microsoft.com/office/powerpoint/2010/main" val="272045596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52400" y="152400"/>
            <a:ext cx="88392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 dusíkem nikl přímo nereaguje, nitrid Ni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 je možné získat reakcí niklu s amoniakem při teplotě okolo 450°C:</a:t>
            </a: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6Ni + 2NH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→ 2Ni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 + 3H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just"/>
            <a:endParaRPr lang="cs-CZ" sz="20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V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přírodě se nikl vyskytuje jako ryzí kov a v rudách, často doprovázený kobaltem. Nikl je silně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chalkofilní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prvek, mezi jeho minerály proto výrazně převažují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sulfidy: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nikelin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niccolit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NiAs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breithauptit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NiSb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pentlandit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Ni,Fe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Pentlandit obsahuje obvykle vysoké příměsi ruthenia a je jeho nejdůležitějším zdrojem.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0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0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Nejběžnějším způsobem výroby ze sulfidických niklových rud je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Orfordův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proces výroby niklu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který spočívá v tavení niklové rudy za přítomnosti síranu sodného a koksu. Nikl ze sulfidu přechází na oxid, který je následně redukován na surový kov:</a:t>
            </a:r>
          </a:p>
          <a:p>
            <a:pPr algn="ctr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2Ni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+ 7O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→ 6NiO + 4SO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NiO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C → Ni + CO</a:t>
            </a: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Surový hutní nikl se rafinuje elektrolyticky. Starší způsob rafinace niklu spočíval v tepelném rozkladu těkavého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tetrakarbonylu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Ni(CO)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- Mondův proces rafinace niklu.</a:t>
            </a:r>
          </a:p>
          <a:p>
            <a:pPr algn="just"/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83055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152400" y="152400"/>
            <a:ext cx="8763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Mokrý způsob výroby niklu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spočívá v redukci niklové rudy vodním plynem a v následném loužení amoniakálním roztokem uhličitanu amonného. Vzniklý nikelnatý komplex se rozkládá vodní parou na zásaditý uhličitan nikelnatý, ze kterého se po rozpuštění v kyselině sírové elektrolyticky získává čistý kovový nikl:</a:t>
            </a:r>
          </a:p>
          <a:p>
            <a:pPr algn="ctr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Ni + </a:t>
            </a:r>
            <a:r>
              <a:rPr lang="cs-CZ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(NH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+ 4NH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H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 → Ni(NH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+ 2NH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OH</a:t>
            </a:r>
            <a:b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5Ni(NH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+ 3H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 → 2NiCO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·3Ni(OH)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+ 20NH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+ 3CO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Odpadní anodové kaly po elektrolytické rafinaci niklu jsou důležitým zdrojem kobaltu, ruthenia, osmia, iridia a dalších prvků.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Praktické využití nachází nikl zejména složka celé řady různých slitin. Podle využití se niklové slitiny rozdělují na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konstrukční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slitiny, slitiny se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zvláštními fyzikálními vlastnostmi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 slitiny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žárupevné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žáruvzdorné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cs-CZ" sz="2000" dirty="0" smtClean="0"/>
              <a:t>	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alpaka, pakfong, argentan (60%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Ni)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nikelin (57%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20%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23% Ni)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konstantan (60%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40% Ni)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manganin (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Nichrom (14%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25%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61% Ni)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Monelův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kov (28%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67% Ni, 5%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Rübelův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bronz (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Ni, Al)</a:t>
            </a:r>
          </a:p>
        </p:txBody>
      </p:sp>
    </p:spTree>
    <p:extLst>
      <p:ext uri="{BB962C8B-B14F-4D97-AF65-F5344CB8AC3E}">
        <p14:creationId xmlns:p14="http://schemas.microsoft.com/office/powerpoint/2010/main" val="272045596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28600" y="160987"/>
            <a:ext cx="86106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Přídavek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niklu, jako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austenitotvorné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složky, do oceli podstatně ovlivňuje její houževnatost a kujnost, ve slitinách hliníku zvyšuje jejich pevnost za vysokých teplot. 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Superelastická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slitina niklu s titanem se pod názvem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nitinol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používá v medicíně pro výrobu stentů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(tubulárních implantátů)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sloužících ke zprůchodnění tělních trubic.</a:t>
            </a: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Slitina 89% Ni a 11% P patří mezi kovová skla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(amorfní kovy)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 používá se jako tvrdá pájka pro pájení v kosmické technice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Nikl a jeho sloučeniny patří mezi významné kožní alergeny, řada jeho sloučenin (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NiO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Ni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NiO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Ni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 je zařazena mezi karcinogeny kategorie 1. Mezi nejjedovatější sloučeniny niklu patří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tetrakarbonyl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Ni(CO)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Akutní otrava niklem se projevuje zejména poškozením zažívacího traktu a centrální nervové soustavy. Chronická otrava niklem se projevuje především onemocněním pokožky - niklový svrab.</a:t>
            </a:r>
          </a:p>
          <a:p>
            <a:pPr algn="just"/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Tetrakarbonyl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niklu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katalyzuje některé cyklizační a karbonylační organické reakce, tzv.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Reppeho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syntézy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(polymerace acetylenu na cyklické olefiny a aromatické sloučeniny, nebo syntéza kyseliny akrylové z acetylenu, vody a oxidu uhelnatého)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51531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52400" y="228600"/>
            <a:ext cx="8763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Hydridový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komplex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[Ni]-H je katalyzátorem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oligomerizace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alkenů při výrobě 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α-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olefinů metodou SHOP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(Shell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 Olefin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Fluorid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nikelnatý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NiF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se používá jako katalyzátor při přípravě fluoridu chlorečného ClF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Fluorid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niklitý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NiF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slouží jako fluorační činidlo v organické chemii. 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Hydroxid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nikelnatý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Ni(OH)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je základní složkou náplně Ni-Cd a Ni-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akumulátorů. 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Dusičnan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nikelnatý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Ni(NO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se používá jako součást hnědých keramických glazur. 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Uhličitan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nikelnatý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NiCO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slouží k přípravě lázní pro galvanické poniklování. 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Chlorid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nikelnatý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NiCl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jodid nikelnatý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NiI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katalyzují některé organické reakce. 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Titaničitan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nikelnatý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NiTiO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slouží jako žlutý pigment. 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Chroman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nikelnatý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NiCrO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se používá jako žáruvzdorný ochranný nátěr.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Oxid nikelnatý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NiO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katalyzuje hydrogenační reakce. 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Oxid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niklitý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Ni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slouží jako katalyzátor při výrobě kyseliny benzoové oxidací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benzylalkoholu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Intermetalické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sloučeniny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NiAl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Ni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Al a NiAl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se používají na ochranné povlaky lopatek plynových turbín a proudových motorů. </a:t>
            </a:r>
          </a:p>
        </p:txBody>
      </p:sp>
    </p:spTree>
    <p:extLst>
      <p:ext uri="{BB962C8B-B14F-4D97-AF65-F5344CB8AC3E}">
        <p14:creationId xmlns:p14="http://schemas.microsoft.com/office/powerpoint/2010/main" val="67351531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52400" y="152400"/>
            <a:ext cx="8763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Hexafluoronikličitan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draselný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[NiF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] se používá v laboratorní praxi jako velmi silné oxidační činidlo. 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Borid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B se používá v organické chemii jako silné redukční činidlo a katalyzátor hydrogenace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Jemně rozptýlený elementární nikl —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Raneyův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nikl — je velmi účinným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hydrogenačním katalyzátorem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který působí reakci dvojné vazby mezi uhlíkovými atomy s vodíkem za vzniku vazby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jednoduché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C=CR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 →  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HR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C−CR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Této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reakce se využívá v potravinářství k výrobě ztužených tuků z rostlinných olejů. Běžné rostlinné oleje jsou chemicky estery nenasycených mastných kyselin s několika dvojnými vazbami v molekule. Převedením části těchto dvojných vazeb na vazby jednoduché vzniká rostlinný tuk, který má za normální teploty tuhou konzistenci. </a:t>
            </a:r>
          </a:p>
          <a:p>
            <a:pPr algn="just"/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Nikl-hydridové baterie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slouží jako zdroj elektrické energie v řadě mobilních telefonů, přenosných svítilen a dalších.</a:t>
            </a:r>
          </a:p>
        </p:txBody>
      </p:sp>
    </p:spTree>
    <p:extLst>
      <p:ext uri="{BB962C8B-B14F-4D97-AF65-F5344CB8AC3E}">
        <p14:creationId xmlns:p14="http://schemas.microsoft.com/office/powerpoint/2010/main" val="67351531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Lehké platinové kovy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168180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28600" y="152400"/>
            <a:ext cx="8763000" cy="6576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Ruthenium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šedý nebo stříbrobílý, tvrdý a křehký kov. Práškové ruthenium je světlešedý prášek. Společně s rhodiem a palladiem se ruthenium řadí mezi lehké platinové kovy.</a:t>
            </a: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Za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nepřítomnosti vzdušného kyslíku se ruthenium nerozpouští v žádné kyselině, ale koncentrovaná kyselina chlorovodíková nasycená vzduchem ruthenium rozpouští poměrně snadno, produktem reakce je komplexní kyselina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hexachlororutheničitá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Ru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+ 6HCl + 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→ 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[RuCl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] + 2H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Práškové ruthenium se snadno rozpouští i za normální teploty v roztocích alkalických chlornanů za vzniku toxického oranžově zbarveného oxidu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rutheničelého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RuO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Dobře reaguje i s vodou sycenou chlorem nebo se směsí horké kyseliny sírové a alkalického bromičnanu:</a:t>
            </a:r>
          </a:p>
          <a:p>
            <a:pPr algn="ctr"/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Ru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+ 2H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 + 3Cl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→ 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[RuCl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] + 2HCl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5Ru + 4H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+ 8KBrO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→ 5RuO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+ 4Br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+ 4K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+ 4H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Při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teplotě okolo 500°C ochotně reaguje i s alkalickými oxidačními taveninami:</a:t>
            </a:r>
          </a:p>
          <a:p>
            <a:pPr algn="ctr"/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Ru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+ 2KOH + 3KNO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→ K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RuO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+ 3KNO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Ru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K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KClO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→ K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RuO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KCl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000" baseline="-2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0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515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52400" y="228600"/>
            <a:ext cx="88392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Hydrometalurgická výroba</a:t>
            </a: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Chudé měděné rudy se obvykle zpracovávají hydrometalurgickými procesy, které spočívají v loužení rudy kyselinou sírovou nebo roztokem síranu železitého. Měď přejde do výluhu jako síran měďnatý, ten se zpracovává elektrolyticky nebo cementací železem. Měděné rudy s vyšším obsahem železa a vápníku se zpracovávají amoniakálním loužením pomocí roztoku hydroxidu a uhličitanu amonného za vzniku uhličitanu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tetraamiměďnatého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Z amoniakálních výluhů se amoniak odstraní vyvařováním za sníženého tlaku při teplotě 100-135°C, měď se získává jako surový kov nebo ve formě oxidů. Při kyselém a alkalickém loužení probíhají následující reakce:</a:t>
            </a:r>
          </a:p>
          <a:p>
            <a:pPr algn="ctr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Cu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 + 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→ CuSO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Cu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Cu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 + Fe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(SO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CuS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CuSO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+ 2FeSO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CuS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Fe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(SO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→ CuSO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+ 2FeSO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S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CuCO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·Cu(OH)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+ 6NH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OH + (NH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→ 2[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Cu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(NH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]CO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8H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53824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52400" y="152400"/>
            <a:ext cx="88392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S fluorem reaguje práškové ruthenium při teplotě 300°C za vzniku tmavě zeleného fluoridu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rutheničného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RuF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což je doposud jediná známá binární sloučenina pětimocného ruthenia, při teplotě nad 750°C vzniká hnědý fluorid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ruthenový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RuF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S chlorem tvoří při teplotě 300°C černý chlorid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ruthenitý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RuCl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 kyslíkem se při teplotě 400°C slučuje na modrý oxid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rutheničitý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RuO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při teplotě nad 700°C vzniká směs oxidu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rutheničitého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 oranžového oxidu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rutheničelého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RuO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Hnědý oxid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ruthenatý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RuO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 černý oxid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ruthenitý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Ru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jsou stálé pouze v hydratované podobě, nedají se připravit přímou reakcí z prvků,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získavají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se z roztoků příslušných solí srážením pomocí hydroxidů alkalických kovů.</a:t>
            </a: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Za zvýšeného tlaku reaguje ruthenium s oxidem uhelnatým za vzniku různých karbonylů, např.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(CO)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(CO)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nebo Ru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(CO)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Ochotně reaguje s fosforem za vzniku fosfidů RuP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RuP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 Ru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 i s arsenem za vzniku arsenidu RuAs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Vedle osmia je ruthenium jediným prvkem, který ve svých sloučeninách může vystupovat i v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oxidačním čísle VIII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v oxidačním stupni VIII existují i nestabilní sloučeniny xenonu.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03005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52400" y="286964"/>
            <a:ext cx="8763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Ruthenidy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jsou málo rozšířené sloučeniny, ve kterých vystupuje ruthenium v záporném oxidačním stavu -II. Existuje několik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ruthenidů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lanthanoidů, např.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ruthenid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ceričitý CeRu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který se uplatňuje při výzkumu supravodivosti. Ruthenium má silný sklon k tvorbě barevných komplexních sloučenin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nejvzácnější, nikoliv však nejdražší platinový kov. V přírodě se ruthenium vyskytuje jako ryzí kov velice vzácně v platinových rudách, obvykle v doprovodu rhodia, paladia, osmia, iridia a platiny. Pro průmyslovou těžbu má rozhodující význam niklová ruda pentlandit (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Ni,Fe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ve které se ruthenium téměř vždy vyskytuje jako doprovodný kov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Hlavním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zdrojem pro průmyslovou výrobu ruthenia jsou odpadní anodové kaly po elektrolytické rafinaci niklu a mědi. Kaly se nejprve taví s peroxidem sodným, ruthenium se oxiduje na rozpustné soli. Po rozpuštění ve vodě je pomocí chloridu amonného vysráženo jako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hexachlororutheničitan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amonný, ze kterého se redukcí vodíkem připraví práškové ruthenium:</a:t>
            </a:r>
          </a:p>
          <a:p>
            <a:pPr algn="ctr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(NH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[RuCl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] + 2H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Ru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+ 2NH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Cl + 4HCl </a:t>
            </a:r>
          </a:p>
        </p:txBody>
      </p:sp>
    </p:spTree>
    <p:extLst>
      <p:ext uri="{BB962C8B-B14F-4D97-AF65-F5344CB8AC3E}">
        <p14:creationId xmlns:p14="http://schemas.microsoft.com/office/powerpoint/2010/main" val="67351531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52400" y="228600"/>
            <a:ext cx="8763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Ruthenium se využívá jako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katalyzátor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celé řady chemických reakcí, velice dobře katalyzuje např. syntézu amoniaku z vodíku a dusíku. Ruthenium se používá k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legování slitin titanu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přídavek 0,1 %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k titanu podstatným způsobem zlepšuje jeho chemickou odolnost.</a:t>
            </a:r>
          </a:p>
          <a:p>
            <a:pPr algn="just"/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Oxid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rutheničelý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RuO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oxiduje prakticky všechny uhlovodíky a využívá se v laboratorní praxi. </a:t>
            </a:r>
          </a:p>
          <a:p>
            <a:pPr algn="just"/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Oxid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rutheničitý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RuO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se používá jako katalyzátor při chemické výrobě chloru nebo k povrchové úpravě elektrod. </a:t>
            </a:r>
          </a:p>
          <a:p>
            <a:pPr algn="just"/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Rutheničitan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strontnatý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Sr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RuO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je vysokoteplotní supravodič. </a:t>
            </a:r>
          </a:p>
          <a:p>
            <a:pPr algn="just"/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Boridy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RuB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 Ru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se vyznačují extrémní tvrdostí a používají se k výrobě speciálních nástrojů.</a:t>
            </a:r>
          </a:p>
          <a:p>
            <a:pPr algn="just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51531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6200" y="152400"/>
            <a:ext cx="89916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Rhodium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= 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bílý tažný kov. V práškové formě má světlešedou barvu. 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Čisté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rhodium se vyznačuje mimořádně vysokou odolností vůči všem kyselinám, reaguje pouze s lučavkou královskou za vzniku kyseliny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hexachlororhodité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Rh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HNO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+ 6HCl → 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[RhCl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] + NO + 2H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Rhodium reaguje také s koncentrovanou kyselinou chlorovodíkovou sycenou kyslíkem, velice pomalu reaguje i s horkou koncentrovanou kyselinou sírovou:</a:t>
            </a:r>
          </a:p>
          <a:p>
            <a:pPr algn="ctr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4Rh + 24HCl + 3O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→ 4H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[RhCl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] + 6H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2Rh + 6H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→ Rh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(SO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+ 3SO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+ 6H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S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chlorem reaguje rhodium poměrně ochotně za vzniku typicky červeně zbarveného chloridu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rhoditého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RhCl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s fluorem se slučuje na fluorid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rhodičný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RhF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při teplotě nad 750°C vytváří fluorid rhodiový RhF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Kompaktní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kovové rhodium reaguje s kyslíkem za vzniku oxidu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rhoditého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Rh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až při teplotě přes 600°C, houbovité rhodium se s kyslíkem slučuje již za laboratorní teploty. 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taveninami alkalických hydrogensíranů snadno tvoří komplexní alkalické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trisulfatorhoditany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2Rh + 12KHSO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→ 2K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Rh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(SO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] + 3K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+ 3SO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6H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51531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6200" y="76200"/>
            <a:ext cx="89154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Ve sloučeninách vystupuje rhodium téměř vždy jako trojmocné. Jednomocné rhodium tvoří pouze nestabilní oxid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rhodný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Rh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O, dvoumocné rhodium se vyskytuje v komplexní sloučenině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disulfitorhodnatanu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sodném Na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Rh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(SO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], čtyřmocné rhodium se vyskytuje v oxidu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rhodičitém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RhO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pětimocné rhodium se vyskytuje v sulfidu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rhodičném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Rh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Kromě jednoduchých sloučenin tvoří trojmocné rhodium velkou řadu různých barevných komplexních sloučenin, ve kterých může tvořit komplexní anion i kation s koordinačním číslem 6. Čtyřmocné rhodium tvoří pouze komplexní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fluorosloučeniny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ve kterých vystupuje v anionu [RhF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cs-CZ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2-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 oxidem uhelnatým tvoří rhodium karbonyly Rh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(CO)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 [Rh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(CO)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].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 přírodě se rhodium vyskytuje v platinových rudách a zlatonosných píscích. Rhodium je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nejdražší platinový kov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Rhodium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se získává z platinových rud loužením lučavkou královskou. Doprovodné kovy se z roztoku vysráží neutralizací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hydroxidem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sodným a cementací zinkem. Kovové rhodium se vyrábí redukcí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hexachlororhodičitanu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amonného vodíkem:</a:t>
            </a:r>
          </a:p>
          <a:p>
            <a:pPr algn="ctr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(NH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[RhCl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] + 2H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Rh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+ 2NH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Cl +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4HCl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86770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52400" y="228600"/>
            <a:ext cx="88392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Největší množství vyrobeného rhodia se využívá do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automobilových katalyzátorů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Další využití má rhodium jako součást slitiny (90%Pt + 10%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Rh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 pro výrobu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termoelektrických článků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 jako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katalyzátoru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při výrobě kyseliny dusičné z amoniaku. Používá se k výrobě dokonalých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zrcadel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pro náročné použití. Ve formě slitiny s platinou se rhodium používá jako katalyzátor při výrobě kyanovodíku z amoniaku. </a:t>
            </a:r>
          </a:p>
          <a:p>
            <a:pPr algn="just"/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Trifenylfosfinový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komplex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rhodia (Ph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P)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RhCl (</a:t>
            </a:r>
            <a:r>
              <a:rPr lang="cs-CZ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Wilkinsonův</a:t>
            </a:r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katalyzátor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 je důležitou látkou zejména ve farmacii, kde umožňuje snadnou homogenní hydrogenaci složitých organických molekul i za běžných reakčních podmínek. </a:t>
            </a:r>
          </a:p>
          <a:p>
            <a:pPr algn="just"/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Komplex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Rh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(CO)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cs-CZ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je účinným katalyzátorem karbonylace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methanolu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na kyselinu octovou </a:t>
            </a:r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Monsantův</a:t>
            </a:r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proces)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Síran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rhoditý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Rh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(SO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 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chlorid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rhoditý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RhCl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se používají pro přípravu lázní pro galvanické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rhodiování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Chlorid je současně účinným katalyzátorem řady reakcí vodíku, oxidu uhelnatého a alkenů. </a:t>
            </a:r>
          </a:p>
          <a:p>
            <a:pPr algn="just"/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Karbonyl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Rh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(CO)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acetát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katalyzují řadu organických reakcí. </a:t>
            </a:r>
          </a:p>
          <a:p>
            <a:pPr algn="just"/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Fluorid rhodiový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RhF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je extrémně silné oxidační činidlo a sehrál významnou úlohu při přípravě prvních sloučenin netečného plynu xenonu.</a:t>
            </a:r>
          </a:p>
          <a:p>
            <a:pPr algn="just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86770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52400" y="185202"/>
            <a:ext cx="883920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Palladium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lesklý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bílý kov, vzhledem podobný stříbru. Palladium je kujné a dobře svařitelné. Palladium má velkou schopnost pohlcovat plyny. Katalyzuje řadu hydrogenačních reakcí.</a:t>
            </a: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Palladium se rozpouští pouze v lučavce královské, v kyselině selenové a v koncentrované kyselině chlorovodíkové sycené chlorem. Reakcí palladia s lučavkou královskou vzniká kyselina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tetrachloropalladnatá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reakcí s kyselinou selenovou vzniká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selenan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palladnatý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reakcí s kyselinou chlorovodíkovou vzniká kyselina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hexachloropalladičitá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3Pd + 12HCl + 2HNO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→ 3H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[PdCl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] + 2NO + 4H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+ 2H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SeO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→ PdSeO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SeO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+ 2HCl + 2Cl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→ 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[PdCl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Za vysokých teplot reaguje s kyslíkem, fluorem, chlorem, křemíkem, fosforem a sírou.</a:t>
            </a: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Ve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sloučeninách vystupuje palladium nejčastěji jako dvoumocné, ze sloučenin trojmocného palladia je znám pouze fluorid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paladitý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PdF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ze sloučenin čtyřmocného palladia je znám oxid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paladičitý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PdO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 sulfid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paladičitý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PdS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4986770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52400" y="228600"/>
            <a:ext cx="8763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Palladium tvoří velké množství barevných komplexních sloučenin ve kterých má koordinační číslo 4. Rozpustné soli dvoumocného palladia mají v roztocích obvykle hnědé nebo hnědočervené zbarvení.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V přírodě se palladium nejčastěji vyskytuje ryzí, v platinové rudě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braggit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Pt,Pd,Ni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)S a v minerálech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arsenopaladinit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Pd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As,Sb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potarit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PdHg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nebo tvoří slitiny se zlatem a stříbrem ve zlatonosných píscích.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Nejvíce palladia se získává z anodových kalů po rafinaci mědi a niklu. Z rud se paladium získává složitým chemickým postupem, při kterém se palladium převádí na rozpustné komplexní sloučeniny, kovové palladium se vyrábí jejich redukcí vodíkem.</a:t>
            </a:r>
          </a:p>
          <a:p>
            <a:pPr algn="just"/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Využívá se při výrobě šperků, zubních plomb a keramických kondenzátorů. Slouží k barvení porcelánu na černo. Houbovité palladium na nosiči Al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slouží jako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katalyzátor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při výrobě cyklohexanu hydrogenací benzenu v plynné fázi nebo při výrobě anilinu redukcí nitrobenzenu. </a:t>
            </a:r>
          </a:p>
        </p:txBody>
      </p:sp>
    </p:spTree>
    <p:extLst>
      <p:ext uri="{BB962C8B-B14F-4D97-AF65-F5344CB8AC3E}">
        <p14:creationId xmlns:p14="http://schemas.microsoft.com/office/powerpoint/2010/main" val="117428882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5630" y="304800"/>
            <a:ext cx="8839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Slitina palladia se zlatem je známá jako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bílé zlato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Téměř stejné chemické i fyzikální vlastnosti jako palladium má intermetalická sloučenina dvou sousedních prvků, rhodia a stříbra,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ktera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se poněkud nadneseně nazývá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umělé palladium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Slitina palladia se stříbrem se používá k výrobě polopropustných membrán pro difuzní rafinaci vodíku na velmi vysokou čistotu.</a:t>
            </a:r>
          </a:p>
          <a:p>
            <a:pPr algn="just"/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smtClean="0">
                <a:latin typeface="Arial" panose="020B0604020202020204" pitchFamily="34" charset="0"/>
                <a:cs typeface="Arial" panose="020B0604020202020204" pitchFamily="34" charset="0"/>
              </a:rPr>
              <a:t>  Největší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využití nalézá palladium ve formě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oxidu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PdO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nebo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aminokomplexu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[(NH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] jako katalyzátor řady chemických reakcí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hydrokrakování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nízkosirných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 surovin)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 jako katalyzátor v automobilovém průmyslu. 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Chlorid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palladnatý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PdCl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je katalyzátorem hydratace alkenů, např. výroba acetaldehydu z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ethylenu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Wackerův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 proces)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nebo při výrobě butadien-styrenového kaučuku a jako velmi korozivní látka se využívá k testování antikorozních vlastností ocelí. 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Octan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palladnatý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(CH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COO)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Pd je katalyzátorem karbonylace, aminace a řady dalších organických reakcí. 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86770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Těžké platinové kovy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3354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52400" y="152400"/>
            <a:ext cx="88392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iologické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loužení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bioleaching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sulfidických rud covellinu a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chalkosinu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Na rudu se působí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roztokem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 obsahem acidofilních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chemolitotrofních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bakterií rodu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Acidithiobacillus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Leptospirillum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Sulfolobus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Sulfobacillus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 dalších.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Principem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biologického loužení je nepřímá oxidace nerozpustných sulfidů na rozpustné sírany. Jako oxidační činidlo slouží železité soli vzniklé činností mikroorganismů ze solí železnatých. Reakce jsou obdobné jako při kyselém loužení. Z elementární síry vyloučené při oxidačních reakcích vzniká působením bakterií kyselina sírová, která se spolu se vzdušným kyslíkem účastní oxidačního procesu:</a:t>
            </a:r>
          </a:p>
          <a:p>
            <a:pPr algn="ctr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2Cu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 + 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+ 2H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→ 2CuSO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+ 2CuS + 2 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Biologické loužení mědi se provádí na hromadách, v tancích, metodou in-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situ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 využívá se i ke zpracování odvalů po bývalé hornické těžbě. Produktem je roztok síranu měďnatého, který se zpracovává elektrolyticky. </a:t>
            </a:r>
          </a:p>
          <a:p>
            <a:endParaRPr lang="cs-CZ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Rafinace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Vyrobená surová černá měď dosahuje čistoty 94 - 97 % a musí se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rafinovat přetavováním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 nístějové peci za přídavku dřevěného uhlí. Vzniklá rafinovaná hutní měď má čistotu 99,7 %. Dokonalejší rafinace mědi se dosahuje pomocí elektrolýzy v síranovém prostředí. Elektrolytická rafinovaná měď dosahuje čistoty až 99,95 %. Odpadní anodové kaly z elektrolytické rafinace mědi jsou ceněným zdrojem pro výrobu mnohých dalších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prvků..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79886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6200" y="76200"/>
            <a:ext cx="883920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Osmium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= modrošedý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velmi tvrdý a křehký kov. Společně s iridiem a platinou se osmium řadí mezi těžké platinové kovy. S hustotou 22 660 kg·m</a:t>
            </a:r>
            <a:r>
              <a:rPr lang="cs-CZ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je osmium nejtěžší kov na Zemi.</a:t>
            </a: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Se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vzduchem reaguje osmium již za normální teploty za vzniku charakteristicky páchnoucího a jedovatého žlutě zbarveného oxidu osmičelého OsO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Práškové osmium je na vzduchu samozápalné.</a:t>
            </a: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Při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teplotě 100°C se slučuje s chlorem na chlorid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osmitý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OsCl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s fluorem reaguje na fluorid osmiový OsF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při teplotě 150°C, s ostatními prvky se slučuje až za podstatně vyšších teplot.</a:t>
            </a: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Za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normální teploty se osmium rozpouští pouze v koncentrované kyselině dusičné, při teplotě 100°C reaguje také s kyselinou fluorovodíkovou:</a:t>
            </a:r>
          </a:p>
          <a:p>
            <a:pPr algn="ctr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Os + 8HNO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→ [Os(H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O)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] + 8NO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+ 2H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2Os + 10HF → 2OsF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+ 5H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Nejlepším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rozpouštědlem osmia je koncentrovaná kyselina chlorovodíková sycená kyslíkem, produktem reakce je komplexní kyselina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hexachloroosmičitá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Os + 6HCl + 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→ 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[OsCl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] +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2H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86770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52400" y="152400"/>
            <a:ext cx="87630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Osmium ochotně reaguje s koncentrovaným roztokem peroxidu vodíku a za přítomnosti silných oxidačních činidel také s koncentrovanými hydroxidy:</a:t>
            </a:r>
          </a:p>
          <a:p>
            <a:pPr algn="ctr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Os + 4H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→ [Os(H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O)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] + 2H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b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Os + 2(KOH·H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O) + KClO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→ K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[OsO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(OH)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] +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KCl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H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Oxidačním tavením osmia s hydroxidy alkalických kovů vznikají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osmiany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Os + 2NaOH + 3KNO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→ Na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OsO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+ 3KNO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H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pPr algn="just"/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Osmiany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jsou stabilní pouze v pevném stavu nebo v alkalických roztocích, v kyselém prostředí rychle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disproporcionují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na oxidy.</a:t>
            </a:r>
          </a:p>
          <a:p>
            <a:pPr algn="just"/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Osmium je spolu s rutheniem jediným prvkem, který ve svých sloučeninách může vystupovat v oxidačním stupni VIII. V oxidačním stupni VIII existují i sloučeniny xenonu, ale ty jsou za normální teploty nestabilní.</a:t>
            </a:r>
          </a:p>
          <a:p>
            <a:pPr algn="just"/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V oxidačních stavech II,III a IV tvoří osmium řadu obvykle barevných komplexních sloučenin s koordinačním číslem 6. V některých sloučeninách, např. Na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[Os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(CO)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] nebo Na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[Os(CO)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] vystupuje osmium se zápornými oxidačními čísly.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46612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28600" y="152400"/>
            <a:ext cx="8763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V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přírodě se osmium nachází jako ryzí kov v platinových rudách, většinou v doprovodu iridia a jako doprovodný kov v řadě minerálů niklu a mědi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Nejdůležitějším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zdrojem osmia jsou odpadní anodové kaly po elektrolytické rafinaci niklu a mědi. Kaly se nejprve podrobí působení kyseliny sírové, selen a tellur přejdou do roztoku. Následuje oxidace působením peroxidu sodného a rozpouštění v lučavce královské. Jednotlivé rozpuštěné kovy, palladium, stříbro a zlato se separují selektivní extrakcí pomocí organických rozpouštědel, v nerozpustném zbytku zůstane osmium, iridium a ruthenium. Nerozpustný zbytek se podrobí oxidaci oxidem sodným, iridium nereaguje, osmium a 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uthenium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tvoří ve vodě rozpustné sloučeniny. Z roztoku se poté působením chloridu amonného vysráží ruthenium ve formě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hexachlororutheničitanu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amonného (NH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RuCl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Z roztoku se poté oddestiluje osmium ve formě těkavého oxidu osmičelého. Kovové práškovité nebo houbovité osmium se získává redukcí oxidu osmičelého působením vodíku. Na kompaktní kov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Os se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zpracovává metodami práškové metalurgie.</a:t>
            </a:r>
          </a:p>
          <a:p>
            <a:pPr algn="just"/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Z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rud se osmium získává pouze omezeně společně s iridiem chemickou cestou působením lučavky královské a fosforu. Výroba osmia z rud je popsána při výrobě platiny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86770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28600" y="304800"/>
            <a:ext cx="8610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Osmium se využívá jako přísada do speciálních slitin a pro výrobu katalyzátorů. V minulost bylo osmium důležitým materiálem pro výrobu snímacích jehel do přenosek gramofonů.</a:t>
            </a:r>
          </a:p>
          <a:p>
            <a:pPr algn="just"/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Výpary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oxidu osmičelého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se využívají v daktyloskopii ke zvýraznění otisků prstů a pro barvení mikroskopických preparátů. 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Osmium-tetroxide-2D-dimensions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362200"/>
            <a:ext cx="2482850" cy="1986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86770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52400" y="228600"/>
            <a:ext cx="883920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Iridium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= stříbřitě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bílý, velmi tvrdý a křehký kov. Práškové iridium je šedohnědý prášek. S hustotou 22 650 kg·m</a:t>
            </a:r>
            <a:r>
              <a:rPr lang="cs-CZ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je iridium po osmiu druhý nejtěžší kov na Zemi. 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Iridium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se nerozpouští v žádné z běžných kyselin, ale rozpouští se v tavenině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NaCl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nebo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NaCN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Při teplotě 125°C se rozpouští v koncentrované kyselině chlorovodíkové nasycené kyslíkem, produktem reakce je komplexní kyselina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hexachloroiridičitá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Ir + 6HCl + 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→ 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[IrCl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] + 2H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pPr algn="just"/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V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červeném žáru reaguje iridium s fluorem, sírou a fosforem. S chlorem reaguje přímo pouze na světle nebo za katalytického účinku oxidu uhelnatého. Při teplotě okolo 350°C reaguje s taveninami solí:</a:t>
            </a:r>
          </a:p>
          <a:p>
            <a:pPr algn="ctr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2Ir + 6KHSO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→ 2K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[Ir(SO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] + 3H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Ir + Na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+ 2NaNO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→ Na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IrO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+ 2NaNO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CO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Při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teplotě přes 800°C prudce reaguje s peroxidem barnatým:</a:t>
            </a:r>
          </a:p>
          <a:p>
            <a:pPr algn="ctr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Ir + 2BaO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→ IrO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2BaO</a:t>
            </a:r>
          </a:p>
          <a:p>
            <a:pPr algn="just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86770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52400" y="152400"/>
            <a:ext cx="88392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Ve sloučeninách vystupuje iridium nejčastěji jako troj a čtyřmocné. Sloučeniny iridia v jiných mocenstvích nejsou příliš obvyklé, jednomocné iridium tvoří např. chlorid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iridný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IrCl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pětimocné iridium tvoří prudce reaktivní fluorid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iridičný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IrF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hexafluoroiridičnan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cesný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[IrF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], šestimocné iridium tvoří fluorid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iridový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IrF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Jednoduché sloučeniny iridia nejsou příliš obvyklé, iridium má však značný sklon k tvorbě mnohých komplexních sloučenin. Trojmocné iridium tvoří sloučeniny s komplexním anionem i kationem s koordinačním číslem 6, čtyřmocné iridium tvoří pouze sloučeniny s komplexním anionem. Mezi běžné komplexní sloučeniny čtyřmocného iridia patří např.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hexachloroiridičitany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[IrCl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cs-CZ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nebo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hexakyanoiridičitany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[Ir(CN)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cs-CZ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V tetraedrických komplexech typu [Ir(PF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cs-CZ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vystupuje iridium v oxidačním stavu -I.</a:t>
            </a:r>
          </a:p>
          <a:p>
            <a:pPr algn="just"/>
            <a:endParaRPr lang="cs-CZ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Existuje i sloučenina stechiometrického složení IrF</a:t>
            </a:r>
            <a:r>
              <a:rPr lang="cs-CZ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s dosud neprozkoumanou strukturou, ve které nabývá iridium teoretického oxidačního stavu IX. Pokud se existence devítimocného iridia potvrdí, bude zřejmě nutné přepsat učebnice chemie. Pro sloučeniny s oxidačním číslem IX. je navrhována koncovka </a:t>
            </a: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utý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jedná se tedy o fluorid </a:t>
            </a:r>
            <a:r>
              <a:rPr lang="cs-CZ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iridutý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Florid </a:t>
            </a:r>
            <a:r>
              <a:rPr lang="cs-CZ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iridutý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je nestabilní a snadno podléhá rozkladu:</a:t>
            </a:r>
          </a:p>
          <a:p>
            <a:pPr algn="ctr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IrF</a:t>
            </a:r>
            <a:r>
              <a:rPr lang="cs-CZ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→ IrF</a:t>
            </a:r>
            <a:r>
              <a:rPr lang="cs-CZ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+ F</a:t>
            </a:r>
            <a:r>
              <a:rPr lang="cs-CZ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just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Další známou sloučeninou s iridiem v oxidačním stavu IX je </a:t>
            </a:r>
            <a:r>
              <a:rPr lang="cs-CZ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hexafluridoantimoničnan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tetraoxoiridutý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[IrO</a:t>
            </a:r>
            <a:r>
              <a:rPr lang="cs-CZ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]SbF</a:t>
            </a:r>
            <a:r>
              <a:rPr lang="cs-CZ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853194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52400" y="152400"/>
            <a:ext cx="88392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Hlavním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zdrojem pro průmyslovou výronu iridia jsou odpadní anodové kaly po elektrolytické rafinaci mědi nebo niklu. V současnosti se obvykle používá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mokrý způsob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výroby iridia, při kterém se anodové kaly s obsahem iridia a ostatních kovů oxidují peroxidem sodným a poté rozpouštějí v lučavce královské. Z roztoku je iridium extrahováno pomocí roztoků organických aminů, nebo je vysráženo jako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hexachloroiridičitan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amonný (NH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[IrCl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], ze kterého je kovové iridium vyredukováno jako iridiová houba vodíkem:</a:t>
            </a:r>
          </a:p>
          <a:p>
            <a:pPr algn="ctr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(NH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[IrCl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] + 2H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→ Ir + 2NH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Cl +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4HCl</a:t>
            </a:r>
          </a:p>
          <a:p>
            <a:pPr algn="just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 minulosti převažoval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pražně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-oxidační postup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výroby iridia, při kterém se odpadní kal nebo rudný koncentrát podroboval tavné oxidaci pomocí dusičnanu draselného v silně alkalickém prostředí. Produktem oxidace byl oxid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iridičitý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který se působením chloridu amonného převáděl na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hexachloroiridičitan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amonný.</a:t>
            </a:r>
          </a:p>
          <a:p>
            <a:pPr algn="just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Ze slitin iridia a platiny se vyrábějí např.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chirurgické nástroje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 elektrické kontakty. Ze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slitiny iridia a osmia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 vyrábějí přesná ložiska pro jemnou mechaniku. Iridium se také používá k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barvení porcelánu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 černo. Komplex [Ir(CO)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cs-CZ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se používá jako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katalyzátor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při výrobě kyseliny octové karbonylací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methanolu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Monsantův</a:t>
            </a:r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proces)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86770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obrazit zdrojový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19" y="2895600"/>
            <a:ext cx="5181558" cy="357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33400" y="257145"/>
            <a:ext cx="3230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Alvarezova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hypot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437" y="1991313"/>
            <a:ext cx="2962275" cy="472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81000" y="838200"/>
            <a:ext cx="836664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= vyhynutí dinosaurů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před 65,5 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milion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let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důsledku dopadu asteroidu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jenž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vytvořil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Chicxulubský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kráter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Ir – na zemském povrchu je velmi vzácné (průměrný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obsah iridia v zemské kůře je 0,0004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ppm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x vyskytuje se v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asteroid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ech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86770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upload.wikimedia.org/wikipedia/commons/2/24/Yucatan_chix_cra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36" y="1364796"/>
            <a:ext cx="4576864" cy="5121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Zobrazit zdrojový obráze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799" y="1028998"/>
            <a:ext cx="3549367" cy="265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Zobrazit zdrojový obráze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114800"/>
            <a:ext cx="3625567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16015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6200" y="76200"/>
            <a:ext cx="891540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Platina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= šedobílý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lesklý, velmi tažný, ušlechtilý kov, krystaluje v kubické soustavě.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vyšších teplot platina přímo reaguje se selenem, tellurem a fosforem. V červeném žáru reaguje s chlorem, fluorem a peroxidy alkalických kovů. Ze všech nekovů nejochotněji reaguje se sírou, již při teplotě 200°C vzniká sulfid platnatý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PtS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při teplotě nad 400°C přednostně vzniká sulfid platičitý PtS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Směs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kyslíku s vodíkem při styku s platinou exploduje. Platina má schopnost pohlcovat velké množství vodíku, ale hydridy netvoří.</a:t>
            </a: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Za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laboratorní teploty se slučuje pouze s vysoce reaktivními sloučeninami vzácných plynů:</a:t>
            </a:r>
          </a:p>
          <a:p>
            <a:pPr algn="ctr"/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XeF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→ PtF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 běžných minerálních kyselinách se platina nerozpouští, ale dobře rozpustná je v lučavce královské. Reakcí platiny s lučavkou královskou vzniká kyselina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hexachloroplatičitá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[PtCl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3Pt + 18HCl + 4HNO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→ 3H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[PtCl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] + 4NO + 8H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Ve skutečnosti probíhá reakce platiny s lučavkou královskou ve dvou krocích:</a:t>
            </a:r>
          </a:p>
          <a:p>
            <a:pPr algn="ctr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12HCl + 4HNO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→ 4Cl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+ 4NOCl + 8H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3Pt + 6HCl + 4Cl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+ 4NOCl + 8H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 → 3H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[PtCl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] + 4NO +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8H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2049867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s://upload.wikimedia.org/wikipedia/commons/thumb/7/7d/Pottery_Luster.png/800px-Pottery_Lust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645" y="3415401"/>
            <a:ext cx="3066645" cy="312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Zobrazit zdrojový obráze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963" y="228600"/>
            <a:ext cx="2866822" cy="298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3962400"/>
            <a:ext cx="3810000" cy="2598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52400" y="1600200"/>
            <a:ext cx="5562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Druh keramiky nebo porcelánu 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metali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ckou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glaz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urou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vykazující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iridescenc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 (měňavost).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Během výpalu došlo k redukci kationtů mědi na nanočástice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762000" y="457200"/>
            <a:ext cx="1827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Lusterware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8305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6200" y="152400"/>
            <a:ext cx="8839200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Kromě lučavky královské probíhá ochotně také reakce platiny se směsí koncentrované kyseliny dusičné a bromovodíkové nebo se směsí koncentrované kyseliny chlorovodíkové a selenové:</a:t>
            </a:r>
          </a:p>
          <a:p>
            <a:pPr algn="ctr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3Pt + 18HBr + 4HNO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→ 3H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[PtBr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] + 4NO + 8H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b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+ 2H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SeO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+ 6HCl → H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[PtCl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] + 2SeO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+ 4H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pPr algn="just"/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Ve sloučeninách vystupuje platina nejčastěji jako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dvou a čtyřmocná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Méně obvyklé jsou sloučeniny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jednomocné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platiny, např. chlorid platný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PtCl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trojmocná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platina tvoří např. chlorid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platitý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PtCl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nebo oxid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platitý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Pt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šestimocná platina je známá v nestabilním oxidu platinovém PtO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Platina tvoří velkou řadu komplexních sloučenin. Komplexní sloučeniny platiny s amoniakem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Reisetovy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chloridy [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(NH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]Cl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 [PtCl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(NH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]. Druhý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Reisetův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chlorid je pod názvem </a:t>
            </a:r>
            <a:r>
              <a:rPr lang="cs-CZ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cisplatina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důležitým léčivem v boji s rakovinou.</a:t>
            </a: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Existují i sloučeniny platiny, které vznikají sloučením komplexního anionu platiny s komplexním kationem platiny. Příkladem je zelená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Magnusova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sůl -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tetrachloroplatnan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tetraamoplatnatý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(NH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][PtCl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].</a:t>
            </a:r>
          </a:p>
          <a:p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Platina také tvoří četné organokovové sloučeniny.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07211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52400" y="152400"/>
            <a:ext cx="88392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přírodě se platina vyskytuje obvykle ryzí, většinou v doprovodu iridia, osmia, palladia, zlata, stříbra, mědi, olova a železa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Výskyt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platiny ve formě sloučenin není příliš častý. </a:t>
            </a:r>
          </a:p>
          <a:p>
            <a:pPr algn="just"/>
            <a:endParaRPr lang="cs-CZ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Výroba platiny se provádí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působením horké lučavky královské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na jemně mletou rudu. V nerozpustném zbytku zůstane osmium a iridium, všechny ostatní kovy se rozpustí. Z roztoku se působením Ca(OH)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vysráží rozpuštěné kovy s výjimkou platiny a části paladia. Roztok se odpaří do sucha a zbytek se žíhá za vzniku houbové platiny, která se po promytí kyselinou chlorovodíkovou v žáru lisuje na kovovou surovou platinu.</a:t>
            </a: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Rozdělení osmia a iridia z nerozpustného zbytku se provádí jeho zahříváním do červeného žáru s přídavkem fosforu. Iridium s fosforem tvoří tavitelnou a těkavou sloučeninu, která se dalším zahříváním opět rozkládá na plynný fosfor a čisté iridium, ve zbytku nakonec zůstane čisté osmium.</a:t>
            </a: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Vícestupňovou extrakcí se získává platina a ostatní příbuzné kovy také z odpadních anodových kalů po rafinaci mědi, niklu a zinku.</a:t>
            </a:r>
          </a:p>
          <a:p>
            <a:pPr algn="just"/>
            <a:endParaRPr lang="cs-CZ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Největší využití má platina jako materiál k výrobě chirurgických nástrojů, elektrod, odporových drátů, laboratorních pomůcek, šperků a polopropustných zrcadel. Platina je také významný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investiční kov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Platina je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katalyzátorem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řady chemických reakcí (výroba kyseliny dusičné z amoniaku a výroba kyanovodíku).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86770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29702" y="76200"/>
            <a:ext cx="883920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/>
          </a:p>
          <a:p>
            <a:pPr algn="just"/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Hexachloroplatičitan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amonný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(NH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PtCl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je důležité analytické činidlo, kyselina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hexachloroplatičitá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PtCl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se používá k přípravě katalyzátorů pro petrochemii a detoxikaci výfukových plynů, k přípravě lázní pro galvanické pokovení a slouží jako analytické činidlo pro stanovení draslíku, 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Tetrakyanoplatnatan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barnatý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Ba[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(CN)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] se používá k výrobě stínítek RTG přístrojů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Fluorid platinový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PtF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tak extrémně silné oxidační činidlo, že dokonce oxiduje i netečný plyn xenon za vzniku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hexafluoroplatičitanu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xenonného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XePtF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86770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Skupina manganu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335400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81064" y="76200"/>
            <a:ext cx="8915400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Mangan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= stříbřitě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bílý, lesklý, křehký a značně tvrdý kov. Mangan je znám ve třech stabilních modifikacích, mangan 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α, β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γ.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Mangan 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α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β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vzniká při metalurgické výrobě a je tvrdý a křehký. Mangan 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γ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vzniká při elektrolytické výrobě a je velice měkký, kujný a tažný.</a:t>
            </a: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Z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běžných kovů má mangan nejnižší hodnotu tepelné vodivosti, nižší tepelnou vodivost mají pouze transurany neptunium a plutonium.</a:t>
            </a: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Kompaktní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kovový mangan reaguje s koncentrovanou kyselinou sírovou a dusičnou bez vývoje vodíku:</a:t>
            </a:r>
          </a:p>
          <a:p>
            <a:pPr algn="ctr"/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+ 2H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→ MnSO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SO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+ 2H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3Mn + 8HNO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→ 3Mn(NO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+ 2NO + 4H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Se zředěnými kyselinami reaguje pouze práškový mangan za vývoje vodíku:</a:t>
            </a:r>
          </a:p>
          <a:p>
            <a:pPr algn="ctr"/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+ 2HCl → MnCl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→ MnSO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Při teplotě 150°C reaguje s vodní párou za vzniku hydroxidu manganatého a vývoje vodíku:</a:t>
            </a:r>
          </a:p>
          <a:p>
            <a:pPr algn="ctr"/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+ 2H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 →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(OH)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Ve sloučeninách vystupuje mangan nejčastěji jako dvou, čtyř a sedmimocný. Sloučeniny trojmocného, pětimocného a šestimocného manganu jsou méně časté. Jednomocný mangan se vyskytuje pouze v 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kyanosolích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(CN)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cs-CZ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5-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464682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52400" y="152400"/>
            <a:ext cx="88392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Mangan je po železu druhý nejrozšířenější těžký kov. V přírodě se mangan vyskytuje značně rozptýlen, většinou doprovází železo. Nejdůležitější manganové rudy jsou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pyroluzit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(burel,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polyanit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ramsdelit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 MnO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2,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manganit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MnO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(OH) nebo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rhodochrozit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(dialogit) MnCO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 technické účely se mangan nejčastěji vyrábí jako feromangan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přímou redukcí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bohatých kyslíkatých rud uhlíkem ve vysoké nebo obloukové peci:</a:t>
            </a:r>
          </a:p>
          <a:p>
            <a:pPr algn="ctr"/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MnO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C →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CO</a:t>
            </a:r>
            <a:b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MnO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C →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CO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Čistý kovový mangan se vyrábí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aluminotermicky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nebo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elektrolýzou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okyseleného vodného roztoku síranu manganatého. Pro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aluminotermickou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výrobu nelze použít přímo MnO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reakce s hliníkem by probíhala velice prudce a za vývoje velkého množství tepla. Burel se nejprve praží v rotační peci při teplotě 525°C za vzniku Mn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při teplotě nad 900°C poté vzniká Mn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který se redukuje:</a:t>
            </a:r>
          </a:p>
          <a:p>
            <a:pPr algn="ctr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3Mn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+ 8Al → 9Mn + 4Al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38451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28600" y="324306"/>
            <a:ext cx="87630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Chudé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manganové rudy, které není možné přímo redukovat, se zpracovávají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mokrým postupem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Jemně nadrcená ruda se nejprve redukčně praží v rotační peci při teplotě 900-1000°C, výpražek se louhuje zředěnou kyselinou sírovou, z výluhu s obsahem síranu manganatého se neutralizací vysráží železo, fosfor a arsen. Další nečistoty měď, nikl a kobalt se vysráží působením sulfanu. Po okyselení se roztok zpracovává elektrolyticky. Elektrolýza probíhá v diafragmovém elektrolyzéru při teplotě 35°C, katodou je ocelový plech, anoda je z olova legovaného stříbrem.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Mangan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vyloučený na katodě obsahuje velké množství vodíku, musí se proto vakuově přetavovat.</a:t>
            </a: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Pokusně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se také prováděla výroba velice čistého manganu s minimálním obsahem uhlíku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elektrolýzou taveniny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oxidu manganatého ve směsi s fluoridem vápenatým a oxidem barnatým nebo vakuovou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destilací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feromanganu.</a:t>
            </a:r>
          </a:p>
          <a:p>
            <a:pPr algn="just"/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Mangan je součástí 36 enzymů a hraje značnou roli při metabolismu sacharidů, bílkovin a tuků. </a:t>
            </a:r>
          </a:p>
          <a:p>
            <a:pPr algn="just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86770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52400" y="152400"/>
            <a:ext cx="88392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Použití hlavně jako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legující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přísada ocelí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Mangan podstatným způsobem ovlivňuje pevnost oceli v tahu, tvrdost, v menší míře i pružnost a kujnost. Vysoce pevná a houževnatá je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Hadfieldova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ocel s obsahem manganu okolo 12%.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se využívá zejména ve zbrojní výrobě a ke konstrukci velmi namáhaných strojních součástí.</a:t>
            </a: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Významné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množství manganu se spotřebovává k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legování hliníku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Přídavek 0,8 až 1,5% manganu podstatným způsobem ovlivňuje odolnost hliníku vůči chemické korozi. Manganem legovaný hliník nalézá uplatnění zejména při výrobě obalů pro potravinářství.</a:t>
            </a: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Další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využití nalézá kovový mangan jako přísada pro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barvení skla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 jako součást celé řady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slitin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Bismanol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- slitina manganu s bismutem se používá k výrobě velmi silných permanentních magnetů. 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Heuslerova</a:t>
            </a:r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slitina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- slitina manganu s antimonem se využívá k výrobě permanentních magnetů. 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Manganin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- slitina manganu s niklem a mědí se používá k výrobě odporových topných drátů a přesných elektrických odporů. 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Manganový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bronz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- slitina manganu s mědí a cínem se používá k odlévání velmi přesných součástek pro jemnou mechaniku. 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Duraluminium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- slitina manganu s mědí, hořčíkem, hliníkem a křemíkem, důležitý konstrukční materiál v letectví a kosmické technice. </a:t>
            </a:r>
          </a:p>
        </p:txBody>
      </p:sp>
    </p:spTree>
    <p:extLst>
      <p:ext uri="{BB962C8B-B14F-4D97-AF65-F5344CB8AC3E}">
        <p14:creationId xmlns:p14="http://schemas.microsoft.com/office/powerpoint/2010/main" val="204986770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52400" y="152936"/>
            <a:ext cx="8839200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Sloučeniny manganu se používají jako pigmenty, oxidační činidla a katalyzátory. 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Manganistan sodný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NaMnO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důležité oxidační činidlo a desinfekční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prostředek. </a:t>
            </a:r>
          </a:p>
          <a:p>
            <a:pPr algn="just"/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Manganistan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amonný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MnO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- velmi silné oxidační činidlo, nacházel omezené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využití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 pyrotechnice. 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Síran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manganatý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MnSO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se používá jako bílý pigment k barvení keramiky, pro výrobu laků a barev. 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Dusičnan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manganatý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(NO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slouží zdroj manganu v hnojivech a prostředcích pro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výživu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rostlin. 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Oxid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manganatý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MnO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je zelený pigment, zdroj manganu v hnojivech a prostředcích pro výživu rostlin. 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Oxid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manganitý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nachází využití jako černý pigment. 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Oxid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manganičitý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MnO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- černý pigment, oxidační činidlo, depolarizátor suchých elektrických článků, přísada do skla. 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Oxid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manganistý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- velmi silné oxidační činidlo. 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Uhličitan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manganatý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MnCO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- oxidační činidlo pro výrobě hydrochinonu z anilínu, výchozí surovina pro výrobu dalších sloučenin manganu. 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Octan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manganatý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(CH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COO)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Mn - katalyzátor při výrobě kyseliny octové oxidací acetaldehydu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986770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52400" y="232112"/>
            <a:ext cx="88392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Manganistan draselný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(hypermangan)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KMnO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který se využívá jako silné oxidační činidlo a desinfekční prostředek. Mangan se postupně redukuje z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ox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stavu VII až na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ox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stav II. Při redukci dochází k barevným změnám od fialové (VII), přes zelenou (VI), hnědou (IV) až k bezbarvé či lehce narůžovělé (II). Stupeň redukce, a tím i zbarvení, je ovlivněno reakčním prostředím.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V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kyselém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prostředí se původně fialový manganistan redukuje až na bezbarvý čí narůžovělý manganatý kation:</a:t>
            </a:r>
          </a:p>
          <a:p>
            <a:pPr algn="ctr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2KMnO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+ 5K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+ 3H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→ 2MnSO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+ 6K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+ 3H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V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neutrálním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prostředí se redukuje na hnědý až černý oxid manganičitý:</a:t>
            </a:r>
          </a:p>
          <a:p>
            <a:pPr algn="ctr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2KMnO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+ 3Na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H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 → 2MnO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+ 3Na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+ 2KOH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Zcela odlišně reaguje manganistan v oxidačně-redukčních reakcích v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alkalickém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prostředí, kdy dochází k redukci za vzniku zeleného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mangananu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8KMnO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KI + 8KOH → 8K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MnO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KIO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+ 4H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Peroxid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vodíku při reakci s manganistanem draselným v prostředí kyseliny sírové způsobuje redukci fialového manganistanu draselného na bezbarvou manganatou sůl:</a:t>
            </a:r>
          </a:p>
          <a:p>
            <a:pPr algn="ctr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2KMnO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+ 5H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+ 3H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→ K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+ 2MnSO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+ 8H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 +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5O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515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52400" y="152400"/>
            <a:ext cx="8763000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Pro svou velmi dobrou elektrickou a tepelnou vodivost se měď používá zejména k výrobě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elektrických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vodičů,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trubkovnic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ve výměnících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tepla a jako materiál pro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střešní krytinu a okapy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Významné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je použití mědi jako složky řady slitin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b="1" dirty="0" smtClean="0"/>
              <a:t> 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Cínový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bronz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obsahuje nejvýše 33 % cínu, přičemž součet (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Cu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 má být nejméně 99 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%.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Přídavek cínu do kovové mědi odstraňuje její hlavní nedostatek pro výrobu prakticky použitelných nástrojů – malou tvrdost. Přitom zůstává zachována vysoká odolnost proti korozi a relativně snadná opracovatelnost. V době bronzové sloužil tento kov jak pro výrobu zbraní, tak pro zhotovování celé řady nástrojů pro řemeslnou výrobu, užití v domácnosti i dekorativních předmětů.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Cínové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bronzy se používají ve slévárenství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(už od pravěku) a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na výrobu kluzných ložisek. Stejně jako v minulosti je pak bronz materiálem pro výrobu soch, pamětních desek a mincí, medailí a podobných předmětů.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b="1" dirty="0" smtClean="0"/>
              <a:t>  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Zvonovina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je pružný, velmi tvrdý bronz pískové až stříbrolesklé barvy. Je to slitina 78 % mědi a 22 % cínu s nevýraznými odchylkami, nepřesahujícími 2 %.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Dělovina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je stejně jako zvonovina bronz, ovšem o něco měkčí, neboť obsahuje jen asi 10 % cínu a 90 % mědi. Děloviny jsou proslulé vhodností po výrobu složitých odlitků, která vyžadují tlakovou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těsnost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92751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52400" y="152400"/>
            <a:ext cx="88392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Síran manganatý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chlorid manganatý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se používají v barvířství, v tisku tkanin a k moření osiva.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Chlorid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manganatý se také využívá na výrobu sikativ pro fermeže.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Některé sloučeniny manganu se používaly a dnes ještě některé používají jako malířské barvy. K přírodním barvám manganu patří umbra a k umělým manganová hněď (zásaditý uhličitan manganatý), manganová běloba (uhličitan manganatý), manganová zeleň (někdy také kasselská zeleň) a permanentní violeť.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Přídavek malého množství manganu do skloviny může zvýšit jasnost vyrobeného skla, protože odstraňuje zelenavý nádech, který po sobě ve skle zanechávají stopy železa.</a:t>
            </a:r>
          </a:p>
        </p:txBody>
      </p:sp>
    </p:spTree>
    <p:extLst>
      <p:ext uri="{BB962C8B-B14F-4D97-AF65-F5344CB8AC3E}">
        <p14:creationId xmlns:p14="http://schemas.microsoft.com/office/powerpoint/2010/main" val="255421644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6200" y="152400"/>
            <a:ext cx="88392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 smtClean="0"/>
              <a:t>Technecium 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= stříbrošedý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radioaktivní kov, krystalující v hexagonální soustavě. Technecium se rozpouští pouze v koncentrované kyselině dusičné a koncentrované kyselině sírové za vzniku kyseliny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technicisté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HTcO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3Tc + 7HNO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→ 3HTcO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+ 7NO + 2H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2Tc + 7H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→ 2HTcO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+ 7SO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+ 6H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Reakce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technecia s lučavkou královskou probíhá za vzniku komplexní kyseliny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hexachlorotechničité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3Tc + 18HCl + 4HNO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→ 3H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[TcCl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] + 4NO + 8H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Zahřáté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 atmosféře kyslíku shoří za vzniku těkavého, žlutě zbarveného oxidu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technicistého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Tc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Ve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sloučeninách vystupuje technecium nejčastěji jako sedmimocný kation Tc</a:t>
            </a:r>
            <a:r>
              <a:rPr lang="cs-CZ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7+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v silně oxidačním prostředí se vyskytuje ve formě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technicistého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anionu TcO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Chemické vlastnosti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technicistých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sloučenin se nejvíce podobají vlastnostem sloučenin sedmimocného rhenia. 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Chemické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vlastnosti sloučenin čtyř a šestimocného technecia se nejvíce podobají vlastnostem sloučenin manganu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Technecium je uměle připravený radioaktivní prvek, který se v přírodě téměř nevyskytuje.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51531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52400" y="197346"/>
            <a:ext cx="88392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Technecium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se získává bombardováním molybdenu neutrony v jaderném reaktoru, při kterém nejprve vznikne nestálý izotop molybdenu </a:t>
            </a:r>
            <a:r>
              <a:rPr lang="cs-CZ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99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Mo, který se beta rozpadem přeměňuje na </a:t>
            </a:r>
            <a:r>
              <a:rPr lang="cs-CZ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99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Tc. Ve fázi výzkumu je příprava technecia v cyklotronu.</a:t>
            </a: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Nejstálejším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izotopem technecia je </a:t>
            </a:r>
            <a:r>
              <a:rPr lang="cs-CZ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99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Tc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(T</a:t>
            </a:r>
            <a:r>
              <a:rPr lang="cs-CZ" sz="20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1/2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 = 2,12·10</a:t>
            </a:r>
            <a:r>
              <a:rPr lang="cs-CZ" sz="20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 let)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byl ve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stopovém množství izolován z afrických uranových rud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jako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produkt radioaktivní přeměny </a:t>
            </a:r>
            <a:r>
              <a:rPr lang="cs-CZ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238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U. Jeho výskyt byl také zjištěn ve spektrech některých hvězd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(hvězdy spektrálního typu S, N, M)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Technecium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supravodič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I. typu, velice silně pohlcuje pomalé neutrony a je účinným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inhibitorem koroze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oceli, uhlíkatá ocel s přídavkem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technicistanu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draselného KTcO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v množství okolo 50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ppm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má vynikající korozní odolnost i za velmi vysokých tlaků a teplot. 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Velmi významné je využití metastabilního radionuklidu </a:t>
            </a:r>
            <a:r>
              <a:rPr lang="cs-CZ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99m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Tc </a:t>
            </a:r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(T</a:t>
            </a:r>
            <a:r>
              <a:rPr lang="cs-CZ" sz="2000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1/2</a:t>
            </a:r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= 6 hod.)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ve formě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technicistanu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sodného, jako čistého gama zářiče s energií fotonů 140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keV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 nukleární medicíně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Technecium má v jaderné medicíně dominantní postavení, více než 80% všech radiofarmak vychází z technecia.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51531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52400" y="228600"/>
            <a:ext cx="8839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Mezi nejpoužívanější radiofarmaka značená techneciem patří např. </a:t>
            </a: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99mTc </a:t>
            </a:r>
            <a:r>
              <a:rPr lang="cs-CZ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makroagregovaný</a:t>
            </a:r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albumin (MAA)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pro detekci průchodnosti žilního systému dolních končetin, </a:t>
            </a: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fosfonátová</a:t>
            </a:r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radiofarmaka (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pyrofosfát - PYP, metylen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difosfonát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- MDP a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hydroxymetylen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dyfosfonát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- HDP</a:t>
            </a:r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pro zobrazování skeletu, srdečního infarktu a značení červených krvinek, </a:t>
            </a: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99mTc </a:t>
            </a:r>
            <a:r>
              <a:rPr lang="cs-CZ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sulfurkoloid</a:t>
            </a:r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 vyšetřování horní části trávicí trubice, </a:t>
            </a: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99mTc </a:t>
            </a:r>
            <a:r>
              <a:rPr lang="cs-CZ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hexamethylpropylen</a:t>
            </a:r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amin oxim (HMPAO)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pro značení bílých krvinek a celá řada dalších.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5690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6200" y="117693"/>
            <a:ext cx="8991600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Rhenium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cs-CZ" dirty="0"/>
              <a:t> </a:t>
            </a:r>
            <a:r>
              <a:rPr lang="cs-CZ" dirty="0" smtClean="0"/>
              <a:t> </a:t>
            </a: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kujný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kov, vzhledem podobný platině. Práškové rhenium je šedomodrý prášek. Kovové rhenium odolává většině minerálních kyselin s výjimkou kyseliny dusičné a koncentrované kyseliny sírové, ve kterých se velmi dobře rozpouští za vzniku kyseliny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rhenisté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HReO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3Re + 7HNO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→ 3HReO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+ 7NO + 2H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2Re + 7H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→ 2HReO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+ 7SO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+ 6H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Ochotně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reaguje s koncentrovaným roztokem peroxidu vodíku nebo s koncentrovaným hydroxidem sodným syceným kyslíkem:</a:t>
            </a:r>
          </a:p>
          <a:p>
            <a:pPr algn="ctr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2Re + 7H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→ 2HReO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+ 6H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4Re + 4NaOH + 7O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→ 4NaReO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+ 2H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Na vlhkém vzduchu se rhenium pomalu pokrývá vrstvou kyseliny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rhenisté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nereaguje s vodíkem a dusíkem. 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kyslíkem se slučuje až za teplot nad 1000°C, naopak s fluorem reaguje již za teploty 125°C za vzniku fluoridu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rhenového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ReF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při teplotě 750°C vytváří fluorid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rhenistý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ReF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S chlorem se při teplotě 400°C slučuje na chlorid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rheničný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ReCl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Ochotně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reaguje s fosforem za vzniku celé řady sloučenin, např. Re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ReP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nebo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ReP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51531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228600" y="152400"/>
            <a:ext cx="8763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Za vysokého tlaku se slučuje s oxidem uhelnatým za vzniku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pentakarbonylu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[Re(CO)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s wolframem netvoří slitinu, ale intermetalickou sloučeninu W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000" baseline="-2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Ve sloučeninách vystupuje rhenium převážně jako čtyř a sedmimocné. Sloučeniny rhenia v jiných oxidačních stupních nejsou příliš časté, obvykle se jedná pouze o oxidy a chloridy. Další chemické vlastnosti rhenia a jeho sloučenin se nejvíce podobají vlastnostem manganu.</a:t>
            </a:r>
          </a:p>
          <a:p>
            <a:pPr algn="just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Rhenium se nalézá jako ryzí kov a v několika minerálech,. Poměrně značné množství rhenia se vyskytuje jako izomorfní náhrada molybdenu v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molybdenitu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MoS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který je hlavním zdrojem pro průmyslovou výrobu rhenia.</a:t>
            </a:r>
          </a:p>
          <a:p>
            <a:pPr algn="just"/>
            <a:endParaRPr lang="cs-CZ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Rhenium se získává z odpadních kalů při výrobě mědi a molybdenu. Kaly se nejprve podrobí oxidaci, rhenium přejde na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rhenistany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přídavkem roztoku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KCl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se vysráží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rhenistan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draselný KReO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ze kterého se redukcí vodíkem připraví práškové rhenium:</a:t>
            </a:r>
          </a:p>
          <a:p>
            <a:pPr algn="ctr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2KReO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+ 7H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→ 2Re + 2KOH + 6H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Kovové rhenium se vyrábí slinováním práškového rhenia nebo redukcí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rhenistanu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amonného NH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ReO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vodíkem:</a:t>
            </a:r>
          </a:p>
          <a:p>
            <a:pPr algn="ctr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2NH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ReO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+ 7H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→ 2Re + 2NH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OH + 6H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67351531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52400" y="228600"/>
            <a:ext cx="88392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Použití zejména k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legování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slitin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pro výrobu proudových motorů a plynových turbín. Z rhenia se vyrábějí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termočlánky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pro měření vysokých teplot a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katalyzátory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řady chemických reakcí. 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Diborid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rhenia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ReB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je extrémně tvrdý a odolný materiál a má značnou perspektivu ve výrobě břitů obráběcích nástrojů. 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Fluorid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rhenový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ReF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slouží jako zdroj rhenia pro pokovování elektrických kontaktů. 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Dimerní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chlorid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rheničný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Cl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je katalyzátorem řady reakcí olefinů.</a:t>
            </a:r>
          </a:p>
        </p:txBody>
      </p:sp>
    </p:spTree>
    <p:extLst>
      <p:ext uri="{BB962C8B-B14F-4D97-AF65-F5344CB8AC3E}">
        <p14:creationId xmlns:p14="http://schemas.microsoft.com/office/powerpoint/2010/main" val="673515319"/>
      </p:ext>
    </p:extLst>
  </p:cSld>
  <p:clrMapOvr>
    <a:masterClrMapping/>
  </p:clrMapOvr>
</p:sld>
</file>

<file path=ppt/theme/theme1.xml><?xml version="1.0" encoding="utf-8"?>
<a:theme xmlns:a="http://schemas.openxmlformats.org/drawingml/2006/main" name="AnorganikaAu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AnorganikaAua</Template>
  <TotalTime>38</TotalTime>
  <Words>5098</Words>
  <Application>Microsoft Office PowerPoint</Application>
  <PresentationFormat>Předvádění na obrazovce (4:3)</PresentationFormat>
  <Paragraphs>600</Paragraphs>
  <Slides>96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96</vt:i4>
      </vt:variant>
    </vt:vector>
  </HeadingPairs>
  <TitlesOfParts>
    <vt:vector size="97" baseType="lpstr">
      <vt:lpstr>AnorganikaAua</vt:lpstr>
      <vt:lpstr>Triáda mědi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Triáda železa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Lehké platinové kovy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Těžké platinové kovy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Skupina manganu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Triáda mědi</dc:title>
  <dc:creator>Lubomir Prokes</dc:creator>
  <cp:lastModifiedBy>Lubomir Prokes</cp:lastModifiedBy>
  <cp:revision>5</cp:revision>
  <dcterms:created xsi:type="dcterms:W3CDTF">2019-04-25T13:11:35Z</dcterms:created>
  <dcterms:modified xsi:type="dcterms:W3CDTF">2019-04-25T13:50:04Z</dcterms:modified>
</cp:coreProperties>
</file>