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368" r:id="rId17"/>
    <p:sldId id="271" r:id="rId18"/>
    <p:sldId id="272" r:id="rId19"/>
    <p:sldId id="273" r:id="rId20"/>
    <p:sldId id="274" r:id="rId21"/>
    <p:sldId id="369" r:id="rId22"/>
    <p:sldId id="275" r:id="rId23"/>
    <p:sldId id="276" r:id="rId24"/>
    <p:sldId id="277" r:id="rId25"/>
    <p:sldId id="278" r:id="rId26"/>
    <p:sldId id="367" r:id="rId27"/>
    <p:sldId id="279" r:id="rId28"/>
    <p:sldId id="280" r:id="rId29"/>
    <p:sldId id="365" r:id="rId30"/>
    <p:sldId id="281" r:id="rId31"/>
    <p:sldId id="282" r:id="rId32"/>
    <p:sldId id="283" r:id="rId33"/>
    <p:sldId id="284" r:id="rId34"/>
    <p:sldId id="285" r:id="rId35"/>
    <p:sldId id="286" r:id="rId36"/>
    <p:sldId id="364" r:id="rId37"/>
    <p:sldId id="287" r:id="rId38"/>
    <p:sldId id="288" r:id="rId39"/>
    <p:sldId id="373" r:id="rId40"/>
    <p:sldId id="289" r:id="rId41"/>
    <p:sldId id="290" r:id="rId42"/>
    <p:sldId id="291" r:id="rId43"/>
    <p:sldId id="292" r:id="rId44"/>
    <p:sldId id="363" r:id="rId45"/>
    <p:sldId id="293" r:id="rId46"/>
    <p:sldId id="294" r:id="rId47"/>
    <p:sldId id="362" r:id="rId48"/>
    <p:sldId id="295" r:id="rId49"/>
    <p:sldId id="296" r:id="rId50"/>
    <p:sldId id="297" r:id="rId51"/>
    <p:sldId id="298" r:id="rId52"/>
    <p:sldId id="299" r:id="rId53"/>
    <p:sldId id="300" r:id="rId54"/>
    <p:sldId id="301" r:id="rId55"/>
    <p:sldId id="361" r:id="rId56"/>
    <p:sldId id="302" r:id="rId57"/>
    <p:sldId id="303" r:id="rId58"/>
    <p:sldId id="304" r:id="rId59"/>
    <p:sldId id="305" r:id="rId60"/>
    <p:sldId id="360" r:id="rId61"/>
    <p:sldId id="306" r:id="rId62"/>
    <p:sldId id="359" r:id="rId63"/>
    <p:sldId id="326" r:id="rId64"/>
    <p:sldId id="307" r:id="rId65"/>
    <p:sldId id="308" r:id="rId66"/>
    <p:sldId id="309" r:id="rId67"/>
    <p:sldId id="358" r:id="rId68"/>
    <p:sldId id="310" r:id="rId69"/>
    <p:sldId id="311" r:id="rId70"/>
    <p:sldId id="312" r:id="rId71"/>
    <p:sldId id="313" r:id="rId72"/>
    <p:sldId id="357" r:id="rId73"/>
    <p:sldId id="314" r:id="rId74"/>
    <p:sldId id="315" r:id="rId75"/>
    <p:sldId id="316" r:id="rId76"/>
    <p:sldId id="356" r:id="rId77"/>
    <p:sldId id="317" r:id="rId78"/>
    <p:sldId id="318" r:id="rId79"/>
    <p:sldId id="319" r:id="rId80"/>
    <p:sldId id="320" r:id="rId81"/>
    <p:sldId id="355" r:id="rId82"/>
    <p:sldId id="321" r:id="rId83"/>
    <p:sldId id="322" r:id="rId84"/>
    <p:sldId id="323" r:id="rId85"/>
    <p:sldId id="324" r:id="rId86"/>
    <p:sldId id="325" r:id="rId87"/>
    <p:sldId id="327" r:id="rId88"/>
    <p:sldId id="328" r:id="rId89"/>
    <p:sldId id="329" r:id="rId90"/>
    <p:sldId id="330" r:id="rId91"/>
    <p:sldId id="331" r:id="rId92"/>
    <p:sldId id="332" r:id="rId93"/>
    <p:sldId id="333" r:id="rId94"/>
    <p:sldId id="334" r:id="rId95"/>
    <p:sldId id="335" r:id="rId96"/>
    <p:sldId id="336" r:id="rId97"/>
    <p:sldId id="337" r:id="rId98"/>
    <p:sldId id="354" r:id="rId99"/>
    <p:sldId id="338" r:id="rId100"/>
    <p:sldId id="339" r:id="rId101"/>
    <p:sldId id="340" r:id="rId102"/>
    <p:sldId id="341" r:id="rId103"/>
    <p:sldId id="342" r:id="rId104"/>
    <p:sldId id="370" r:id="rId105"/>
    <p:sldId id="371" r:id="rId106"/>
    <p:sldId id="372" r:id="rId107"/>
    <p:sldId id="343" r:id="rId108"/>
    <p:sldId id="344" r:id="rId109"/>
    <p:sldId id="345" r:id="rId110"/>
    <p:sldId id="346" r:id="rId111"/>
    <p:sldId id="347" r:id="rId112"/>
    <p:sldId id="348" r:id="rId113"/>
    <p:sldId id="353" r:id="rId114"/>
    <p:sldId id="349" r:id="rId115"/>
    <p:sldId id="350" r:id="rId116"/>
    <p:sldId id="351" r:id="rId117"/>
    <p:sldId id="352" r:id="rId1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91" autoAdjust="0"/>
    <p:restoredTop sz="94660"/>
  </p:normalViewPr>
  <p:slideViewPr>
    <p:cSldViewPr>
      <p:cViewPr varScale="1">
        <p:scale>
          <a:sx n="65" d="100"/>
          <a:sy n="65" d="100"/>
        </p:scale>
        <p:origin x="-1288"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63BF66D-E201-473B-BFED-9A6CDBD0FD39}"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3152953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63BF66D-E201-473B-BFED-9A6CDBD0FD39}"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2226502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63BF66D-E201-473B-BFED-9A6CDBD0FD39}"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30642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63BF66D-E201-473B-BFED-9A6CDBD0FD39}"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1378326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63BF66D-E201-473B-BFED-9A6CDBD0FD39}" type="datetimeFigureOut">
              <a:rPr lang="cs-CZ" smtClean="0"/>
              <a:t>02.05.2019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2029790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63BF66D-E201-473B-BFED-9A6CDBD0FD39}" type="datetimeFigureOut">
              <a:rPr lang="cs-CZ" smtClean="0"/>
              <a:t>02.05.2019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1371687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63BF66D-E201-473B-BFED-9A6CDBD0FD39}" type="datetimeFigureOut">
              <a:rPr lang="cs-CZ" smtClean="0"/>
              <a:t>02.05.2019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1038660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63BF66D-E201-473B-BFED-9A6CDBD0FD39}" type="datetimeFigureOut">
              <a:rPr lang="cs-CZ" smtClean="0"/>
              <a:t>02.05.2019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1076303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63BF66D-E201-473B-BFED-9A6CDBD0FD39}" type="datetimeFigureOut">
              <a:rPr lang="cs-CZ" smtClean="0"/>
              <a:t>02.05.2019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2680627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63BF66D-E201-473B-BFED-9A6CDBD0FD39}" type="datetimeFigureOut">
              <a:rPr lang="cs-CZ" smtClean="0"/>
              <a:t>02.05.2019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116323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63BF66D-E201-473B-BFED-9A6CDBD0FD39}" type="datetimeFigureOut">
              <a:rPr lang="cs-CZ" smtClean="0"/>
              <a:t>02.05.2019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F9BB7D0-05DF-4019-AC9A-799B24E1E3CE}" type="slidenum">
              <a:rPr lang="cs-CZ" smtClean="0"/>
              <a:t>‹#›</a:t>
            </a:fld>
            <a:endParaRPr lang="cs-CZ"/>
          </a:p>
        </p:txBody>
      </p:sp>
    </p:spTree>
    <p:extLst>
      <p:ext uri="{BB962C8B-B14F-4D97-AF65-F5344CB8AC3E}">
        <p14:creationId xmlns:p14="http://schemas.microsoft.com/office/powerpoint/2010/main" val="989722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3BF66D-E201-473B-BFED-9A6CDBD0FD39}" type="datetimeFigureOut">
              <a:rPr lang="cs-CZ" smtClean="0"/>
              <a:t>02.05.2019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BB7D0-05DF-4019-AC9A-799B24E1E3CE}" type="slidenum">
              <a:rPr lang="cs-CZ" smtClean="0"/>
              <a:t>‹#›</a:t>
            </a:fld>
            <a:endParaRPr lang="cs-CZ"/>
          </a:p>
        </p:txBody>
      </p:sp>
    </p:spTree>
    <p:extLst>
      <p:ext uri="{BB962C8B-B14F-4D97-AF65-F5344CB8AC3E}">
        <p14:creationId xmlns:p14="http://schemas.microsoft.com/office/powerpoint/2010/main" val="4291847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commons.wikimedia.org/wiki/File:Uranium-glass-karafa.jpg"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hyperlink" Target="http://www.prvky.com/92.html" TargetMode="External"/><Relationship Id="rId2" Type="http://schemas.openxmlformats.org/officeDocument/2006/relationships/hyperlink" Target="http://www.prvky.com/63.html" TargetMode="External"/><Relationship Id="rId1" Type="http://schemas.openxmlformats.org/officeDocument/2006/relationships/slideLayout" Target="../slideLayouts/slideLayout2.xml"/><Relationship Id="rId4" Type="http://schemas.openxmlformats.org/officeDocument/2006/relationships/hyperlink" Target="http://www.prvky.com/93.html" TargetMode="Externa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e.wikipedia.org/wiki/Datei:Titanocen-monomer.png"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b="1" dirty="0" smtClean="0"/>
              <a:t>Skupina chromu</a:t>
            </a:r>
            <a:endParaRPr lang="cs-CZ" sz="3600" b="1" dirty="0"/>
          </a:p>
        </p:txBody>
      </p:sp>
    </p:spTree>
    <p:extLst>
      <p:ext uri="{BB962C8B-B14F-4D97-AF65-F5344CB8AC3E}">
        <p14:creationId xmlns:p14="http://schemas.microsoft.com/office/powerpoint/2010/main" val="648428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76200"/>
            <a:ext cx="8839200" cy="6740307"/>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Wolfram</a:t>
            </a:r>
            <a:r>
              <a:rPr lang="cs-CZ" sz="3200" dirty="0" smtClean="0">
                <a:latin typeface="Arial" panose="020B0604020202020204" pitchFamily="34" charset="0"/>
                <a:cs typeface="Arial" panose="020B0604020202020204" pitchFamily="34" charset="0"/>
              </a:rPr>
              <a:t> </a:t>
            </a:r>
            <a:endParaRPr lang="cs-CZ" sz="3200" dirty="0">
              <a:latin typeface="Arial" panose="020B0604020202020204" pitchFamily="34" charset="0"/>
              <a:cs typeface="Arial" panose="020B0604020202020204" pitchFamily="34" charset="0"/>
            </a:endParaRPr>
          </a:p>
          <a:p>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 </a:t>
            </a:r>
            <a:r>
              <a:rPr lang="cs-CZ" sz="2000" dirty="0">
                <a:latin typeface="Arial" panose="020B0604020202020204" pitchFamily="34" charset="0"/>
                <a:cs typeface="Arial" panose="020B0604020202020204" pitchFamily="34" charset="0"/>
              </a:rPr>
              <a:t>bílý lesklý kov, který se vyznačuje značnou chemickou odolností. Wolfram je po chromu druhý nejtvrdší kov a má nejvyšší teplotu tání ze všech kovů.</a:t>
            </a:r>
          </a:p>
          <a:p>
            <a:pPr algn="just"/>
            <a:r>
              <a:rPr lang="cs-CZ" sz="2000" dirty="0" smtClean="0">
                <a:latin typeface="Arial" panose="020B0604020202020204" pitchFamily="34" charset="0"/>
                <a:cs typeface="Arial" panose="020B0604020202020204" pitchFamily="34" charset="0"/>
              </a:rPr>
              <a:t>   Za </a:t>
            </a:r>
            <a:r>
              <a:rPr lang="cs-CZ" sz="2000" dirty="0">
                <a:latin typeface="Arial" panose="020B0604020202020204" pitchFamily="34" charset="0"/>
                <a:cs typeface="Arial" panose="020B0604020202020204" pitchFamily="34" charset="0"/>
              </a:rPr>
              <a:t>laboratorní teploty reaguje pouze s fluorem za vzniku fluoridu wolframového WF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W + 3F</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WF</a:t>
            </a:r>
            <a:r>
              <a:rPr lang="cs-CZ" sz="2000" baseline="-25000" dirty="0">
                <a:latin typeface="Arial" panose="020B0604020202020204" pitchFamily="34" charset="0"/>
                <a:cs typeface="Arial" panose="020B0604020202020204" pitchFamily="34" charset="0"/>
              </a:rPr>
              <a:t>6</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S chlorem reaguje za vzniku chloridu wolframového WCl</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až za teploty nad 500°C, se sírou a selenem se slučuje až při teplotách nad 800°C. S oxidem uhelnatým reaguje práškový wolfram již při teplotě 200°C za vzniku </a:t>
            </a:r>
            <a:r>
              <a:rPr lang="cs-CZ" sz="2000" dirty="0" err="1">
                <a:latin typeface="Arial" panose="020B0604020202020204" pitchFamily="34" charset="0"/>
                <a:cs typeface="Arial" panose="020B0604020202020204" pitchFamily="34" charset="0"/>
              </a:rPr>
              <a:t>hexakarbonylu</a:t>
            </a:r>
            <a:r>
              <a:rPr lang="cs-CZ" sz="2000" dirty="0">
                <a:latin typeface="Arial" panose="020B0604020202020204" pitchFamily="34" charset="0"/>
                <a:cs typeface="Arial" panose="020B0604020202020204" pitchFamily="34" charset="0"/>
              </a:rPr>
              <a:t> [W(CO)</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Kompaktní </a:t>
            </a:r>
            <a:r>
              <a:rPr lang="cs-CZ" sz="2000" dirty="0">
                <a:latin typeface="Arial" panose="020B0604020202020204" pitchFamily="34" charset="0"/>
                <a:cs typeface="Arial" panose="020B0604020202020204" pitchFamily="34" charset="0"/>
              </a:rPr>
              <a:t>kovový wolfram nereaguje s běžnými kyselinami, s lučavkou královskou a koncentrovanou kyselinou dusičnou reaguje velmi pomalu a pouze na svém povrchu. Nejlepším rozpouštědlem wolframu je horká směs koncentrovaných kyselin dusičné a fluorovodíkové:</a:t>
            </a:r>
          </a:p>
          <a:p>
            <a:pPr algn="ctr"/>
            <a:r>
              <a:rPr lang="cs-CZ" sz="2000" dirty="0">
                <a:latin typeface="Arial" panose="020B0604020202020204" pitchFamily="34" charset="0"/>
                <a:cs typeface="Arial" panose="020B0604020202020204" pitchFamily="34" charset="0"/>
              </a:rPr>
              <a:t>W + 4HF + 2HNO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+ 2NO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Velmi ochotně reaguje s alkalickými oxidačními taveninami, např. NaClO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nebo KNO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za vzniku wolframanů:</a:t>
            </a:r>
          </a:p>
          <a:p>
            <a:pPr algn="ctr"/>
            <a:r>
              <a:rPr lang="cs-CZ" sz="2000" dirty="0">
                <a:latin typeface="Arial" panose="020B0604020202020204" pitchFamily="34" charset="0"/>
                <a:cs typeface="Arial" panose="020B0604020202020204" pitchFamily="34" charset="0"/>
              </a:rPr>
              <a:t>6W + 6NaClO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+ 2WO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WCl</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W + 2KNO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K</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2NO</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 y="152400"/>
            <a:ext cx="8763000" cy="5139869"/>
          </a:xfrm>
          <a:prstGeom prst="rect">
            <a:avLst/>
          </a:prstGeom>
        </p:spPr>
        <p:txBody>
          <a:bodyPr wrap="square">
            <a:spAutoFit/>
          </a:bodyPr>
          <a:lstStyle/>
          <a:p>
            <a:pPr algn="ctr"/>
            <a:r>
              <a:rPr lang="cs-CZ" sz="2800" b="1" dirty="0">
                <a:latin typeface="Arial" panose="020B0604020202020204" pitchFamily="34" charset="0"/>
                <a:cs typeface="Arial" panose="020B0604020202020204" pitchFamily="34" charset="0"/>
              </a:rPr>
              <a:t>Protaktinium</a:t>
            </a:r>
            <a:r>
              <a:rPr lang="cs-CZ"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endParaRPr lang="cs-CZ"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radioaktivní prvek kovového charakteru. Jeho nestabilnější izotop </a:t>
            </a:r>
            <a:r>
              <a:rPr lang="cs-CZ" sz="2000" baseline="30000" dirty="0">
                <a:latin typeface="Arial" panose="020B0604020202020204" pitchFamily="34" charset="0"/>
                <a:cs typeface="Arial" panose="020B0604020202020204" pitchFamily="34" charset="0"/>
              </a:rPr>
              <a:t>231</a:t>
            </a:r>
            <a:r>
              <a:rPr lang="cs-CZ" sz="2000" dirty="0">
                <a:latin typeface="Arial" panose="020B0604020202020204" pitchFamily="34" charset="0"/>
                <a:cs typeface="Arial" panose="020B0604020202020204" pitchFamily="34" charset="0"/>
              </a:rPr>
              <a:t>Pa má poločas rozpadu 3,2.10</a:t>
            </a:r>
            <a:r>
              <a:rPr lang="cs-CZ" sz="2000" baseline="30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let.</a:t>
            </a:r>
          </a:p>
          <a:p>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Protaktinium </a:t>
            </a:r>
            <a:r>
              <a:rPr lang="cs-CZ" sz="2000" dirty="0">
                <a:latin typeface="Arial" panose="020B0604020202020204" pitchFamily="34" charset="0"/>
                <a:cs typeface="Arial" panose="020B0604020202020204" pitchFamily="34" charset="0"/>
              </a:rPr>
              <a:t>se přímo slučuje s halogeny, za vyšších teplot reaguje s vodou za vzniku oxidu Pa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a vývoje vodíku, s vodíkem reaguje za zvýšeného tlaku a teploty a tvoří hydrid PaH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Reakce </a:t>
            </a:r>
            <a:r>
              <a:rPr lang="cs-CZ" sz="2000" dirty="0">
                <a:latin typeface="Arial" panose="020B0604020202020204" pitchFamily="34" charset="0"/>
                <a:cs typeface="Arial" panose="020B0604020202020204" pitchFamily="34" charset="0"/>
              </a:rPr>
              <a:t>protaktinia s neoxidujícími kyselinami probíhají za vývoje vodíku:</a:t>
            </a:r>
          </a:p>
          <a:p>
            <a:pPr algn="ctr"/>
            <a:r>
              <a:rPr lang="cs-CZ" sz="2000" dirty="0">
                <a:latin typeface="Arial" panose="020B0604020202020204" pitchFamily="34" charset="0"/>
                <a:cs typeface="Arial" panose="020B0604020202020204" pitchFamily="34" charset="0"/>
              </a:rPr>
              <a:t>Pa + 4HCl → PaCl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 </a:t>
            </a:r>
          </a:p>
          <a:p>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přírodě </a:t>
            </a:r>
            <a:r>
              <a:rPr lang="cs-CZ" sz="2000" dirty="0" err="1">
                <a:latin typeface="Arial" panose="020B0604020202020204" pitchFamily="34" charset="0"/>
                <a:cs typeface="Arial" panose="020B0604020202020204" pitchFamily="34" charset="0"/>
              </a:rPr>
              <a:t>protaktinum</a:t>
            </a:r>
            <a:r>
              <a:rPr lang="cs-CZ" sz="2000" dirty="0">
                <a:latin typeface="Arial" panose="020B0604020202020204" pitchFamily="34" charset="0"/>
                <a:cs typeface="Arial" panose="020B0604020202020204" pitchFamily="34" charset="0"/>
              </a:rPr>
              <a:t> vzniká jako produkt radioaktivního rozpadu uranu</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a:t>
            </a:r>
            <a:r>
              <a:rPr lang="cs-CZ" sz="2000" dirty="0" err="1" smtClean="0">
                <a:latin typeface="Arial" panose="020B0604020202020204" pitchFamily="34" charset="0"/>
                <a:cs typeface="Arial" panose="020B0604020202020204" pitchFamily="34" charset="0"/>
              </a:rPr>
              <a:t>říprava</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kovového protaktinia </a:t>
            </a:r>
            <a:r>
              <a:rPr lang="en-US" sz="2000" dirty="0" err="1" smtClean="0">
                <a:latin typeface="Arial" panose="020B0604020202020204" pitchFamily="34" charset="0"/>
                <a:cs typeface="Arial" panose="020B0604020202020204" pitchFamily="34" charset="0"/>
              </a:rPr>
              <a:t>prob</a:t>
            </a:r>
            <a:r>
              <a:rPr lang="cs-CZ" sz="2000" dirty="0" smtClean="0">
                <a:latin typeface="Arial" panose="020B0604020202020204" pitchFamily="34" charset="0"/>
                <a:cs typeface="Arial" panose="020B0604020202020204" pitchFamily="34" charset="0"/>
              </a:rPr>
              <a:t>í</a:t>
            </a:r>
            <a:r>
              <a:rPr lang="en-US" sz="2000" dirty="0" smtClean="0">
                <a:latin typeface="Arial" panose="020B0604020202020204" pitchFamily="34" charset="0"/>
                <a:cs typeface="Arial" panose="020B0604020202020204" pitchFamily="34" charset="0"/>
              </a:rPr>
              <a:t>h</a:t>
            </a:r>
            <a:r>
              <a:rPr lang="cs-CZ" sz="2000" dirty="0" smtClean="0">
                <a:latin typeface="Arial" panose="020B0604020202020204" pitchFamily="34" charset="0"/>
                <a:cs typeface="Arial" panose="020B0604020202020204" pitchFamily="34" charset="0"/>
              </a:rPr>
              <a:t>á</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redukcí </a:t>
            </a:r>
            <a:r>
              <a:rPr lang="cs-CZ" sz="2000" dirty="0">
                <a:latin typeface="Arial" panose="020B0604020202020204" pitchFamily="34" charset="0"/>
                <a:cs typeface="Arial" panose="020B0604020202020204" pitchFamily="34" charset="0"/>
              </a:rPr>
              <a:t>fluoridu </a:t>
            </a:r>
            <a:r>
              <a:rPr lang="cs-CZ" sz="2000" dirty="0" err="1">
                <a:latin typeface="Arial" panose="020B0604020202020204" pitchFamily="34" charset="0"/>
                <a:cs typeface="Arial" panose="020B0604020202020204" pitchFamily="34" charset="0"/>
              </a:rPr>
              <a:t>protaktiničného</a:t>
            </a:r>
            <a:r>
              <a:rPr lang="cs-CZ" sz="2000" dirty="0">
                <a:latin typeface="Arial" panose="020B0604020202020204" pitchFamily="34" charset="0"/>
                <a:cs typeface="Arial" panose="020B0604020202020204" pitchFamily="34" charset="0"/>
              </a:rPr>
              <a:t> parami barya:</a:t>
            </a:r>
          </a:p>
          <a:p>
            <a:pPr algn="ctr"/>
            <a:r>
              <a:rPr lang="cs-CZ" sz="2000" dirty="0">
                <a:latin typeface="Arial" panose="020B0604020202020204" pitchFamily="34" charset="0"/>
                <a:cs typeface="Arial" panose="020B0604020202020204" pitchFamily="34" charset="0"/>
              </a:rPr>
              <a:t>2PaF</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+ 5Ba → 2Pa + 5BaF</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5755422"/>
          </a:xfrm>
          <a:prstGeom prst="rect">
            <a:avLst/>
          </a:prstGeom>
        </p:spPr>
        <p:txBody>
          <a:bodyPr wrap="square">
            <a:spAutoFit/>
          </a:bodyPr>
          <a:lstStyle/>
          <a:p>
            <a:pPr algn="ctr"/>
            <a:r>
              <a:rPr lang="en-US" sz="2800" b="1" dirty="0">
                <a:latin typeface="Arial" panose="020B0604020202020204" pitchFamily="34" charset="0"/>
                <a:cs typeface="Arial" panose="020B0604020202020204" pitchFamily="34" charset="0"/>
              </a:rPr>
              <a:t>U</a:t>
            </a:r>
            <a:r>
              <a:rPr lang="cs-CZ" sz="2800" b="1" dirty="0" smtClean="0">
                <a:latin typeface="Arial" panose="020B0604020202020204" pitchFamily="34" charset="0"/>
                <a:cs typeface="Arial" panose="020B0604020202020204" pitchFamily="34" charset="0"/>
              </a:rPr>
              <a:t>ran</a:t>
            </a:r>
            <a:r>
              <a:rPr lang="cs-CZ" sz="2800" dirty="0" smtClean="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stříbřitě bílý, lesklý, tvrdý, tvárný radioaktivní kov, který se dá i za normální teploty dobře kovat a válcovat. Tvoří tři krystalické modifikace, kosočtverečný </a:t>
            </a:r>
            <a:r>
              <a:rPr lang="el-GR" sz="2000" dirty="0" smtClean="0">
                <a:latin typeface="Arial" panose="020B0604020202020204" pitchFamily="34" charset="0"/>
                <a:cs typeface="Arial" panose="020B0604020202020204" pitchFamily="34" charset="0"/>
              </a:rPr>
              <a:t>α-</a:t>
            </a:r>
            <a:r>
              <a:rPr lang="cs-CZ" sz="2000" dirty="0" smtClean="0">
                <a:latin typeface="Arial" panose="020B0604020202020204" pitchFamily="34" charset="0"/>
                <a:cs typeface="Arial" panose="020B0604020202020204" pitchFamily="34" charset="0"/>
              </a:rPr>
              <a:t>U přechází při teplotě 667°C na čtverečný </a:t>
            </a:r>
            <a:r>
              <a:rPr lang="el-GR" sz="2000" dirty="0" smtClean="0">
                <a:latin typeface="Arial" panose="020B0604020202020204" pitchFamily="34" charset="0"/>
                <a:cs typeface="Arial" panose="020B0604020202020204" pitchFamily="34" charset="0"/>
              </a:rPr>
              <a:t>β-</a:t>
            </a:r>
            <a:r>
              <a:rPr lang="cs-CZ" sz="2000" dirty="0" smtClean="0">
                <a:latin typeface="Arial" panose="020B0604020202020204" pitchFamily="34" charset="0"/>
                <a:cs typeface="Arial" panose="020B0604020202020204" pitchFamily="34" charset="0"/>
              </a:rPr>
              <a:t>U, při teplotě nad 772°C vzniká krychlový </a:t>
            </a:r>
            <a:r>
              <a:rPr lang="el-GR" sz="2000" dirty="0" smtClean="0">
                <a:latin typeface="Arial" panose="020B0604020202020204" pitchFamily="34" charset="0"/>
                <a:cs typeface="Arial" panose="020B0604020202020204" pitchFamily="34" charset="0"/>
              </a:rPr>
              <a:t>γ-</a:t>
            </a:r>
            <a:r>
              <a:rPr lang="cs-CZ" sz="2000" dirty="0" smtClean="0">
                <a:latin typeface="Arial" panose="020B0604020202020204" pitchFamily="34" charset="0"/>
                <a:cs typeface="Arial" panose="020B0604020202020204" pitchFamily="34" charset="0"/>
              </a:rPr>
              <a:t>U.</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Za </a:t>
            </a:r>
            <a:r>
              <a:rPr lang="cs-CZ" sz="2000" dirty="0">
                <a:latin typeface="Arial" panose="020B0604020202020204" pitchFamily="34" charset="0"/>
                <a:cs typeface="Arial" panose="020B0604020202020204" pitchFamily="34" charset="0"/>
              </a:rPr>
              <a:t>vyšších teplot je uran značně chemicky reaktivní prvek. Ochotně reaguje se sírou, halogeny, fosforem, dusíkem, vodíkem a uhlíkem. S fluorem se uran slučuje na fluorid uraničitý UF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již za normální teploty za vzniku plamene, při mírném zahřátí na vzduchu hoří za silného vývoje jisker na oxid U</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8</a:t>
            </a:r>
            <a:r>
              <a:rPr lang="cs-CZ" sz="2000" dirty="0">
                <a:latin typeface="Arial" panose="020B0604020202020204" pitchFamily="34" charset="0"/>
                <a:cs typeface="Arial" panose="020B0604020202020204" pitchFamily="34" charset="0"/>
              </a:rPr>
              <a:t>. S borem a arsenem se přímo slučuje až při teplotách nad 1000°C.</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Uran </a:t>
            </a:r>
            <a:r>
              <a:rPr lang="cs-CZ" sz="2000" dirty="0">
                <a:latin typeface="Arial" panose="020B0604020202020204" pitchFamily="34" charset="0"/>
                <a:cs typeface="Arial" panose="020B0604020202020204" pitchFamily="34" charset="0"/>
              </a:rPr>
              <a:t>se snadno rozpouští ve zředěných minerálních kyselinách za vzniku uraničité soli a vývoje vodíku:</a:t>
            </a:r>
          </a:p>
          <a:p>
            <a:pPr algn="ctr"/>
            <a:r>
              <a:rPr lang="cs-CZ" sz="2000" dirty="0">
                <a:latin typeface="Arial" panose="020B0604020202020204" pitchFamily="34" charset="0"/>
                <a:cs typeface="Arial" panose="020B0604020202020204" pitchFamily="34" charset="0"/>
              </a:rPr>
              <a:t>U + 4HCl → UCl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koncentrované kyselině dusičné se kompaktní uran nerozpouští, ale práškový uran s koncentrovanou i zředěnou kyselinou dusičnou reaguje velmi prudce za tvorby dusičnanu uranylu a vývoje oxidu dusného:</a:t>
            </a:r>
          </a:p>
          <a:p>
            <a:pPr algn="ctr"/>
            <a:r>
              <a:rPr lang="cs-CZ" sz="2000" dirty="0">
                <a:latin typeface="Arial" panose="020B0604020202020204" pitchFamily="34" charset="0"/>
                <a:cs typeface="Arial" panose="020B0604020202020204" pitchFamily="34" charset="0"/>
              </a:rPr>
              <a:t>4U + 14HNO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4UO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+ 3N</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a:t>
            </a:r>
            <a:r>
              <a:rPr lang="cs-CZ" sz="2000" dirty="0" smtClean="0">
                <a:latin typeface="Arial" panose="020B0604020202020204" pitchFamily="34" charset="0"/>
                <a:cs typeface="Arial" panose="020B0604020202020204" pitchFamily="34" charset="0"/>
              </a:rPr>
              <a:t>7H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8600"/>
            <a:ext cx="8839200" cy="6401753"/>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Snadno reaguje s koncentrovaným roztokem peroxidu vodíku a při teplotách nad 150°C i s vodní párou:</a:t>
            </a:r>
          </a:p>
          <a:p>
            <a:pPr algn="ctr"/>
            <a:r>
              <a:rPr lang="cs-CZ" sz="2000" dirty="0" smtClean="0">
                <a:latin typeface="Arial" panose="020B0604020202020204" pitchFamily="34" charset="0"/>
                <a:cs typeface="Arial" panose="020B0604020202020204" pitchFamily="34" charset="0"/>
              </a:rPr>
              <a:t>U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U(OH)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U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 UO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endParaRPr lang="en-US" sz="2000" baseline="-25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Ve sloučeninách vystupuje uran ve všech oxidačních stavech od II až po VI. Nejstabilnější jsou sloučeniny s oxidačním číslem 6.</a:t>
            </a:r>
          </a:p>
          <a:p>
            <a:pPr algn="just"/>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V </a:t>
            </a:r>
            <a:r>
              <a:rPr lang="cs-CZ" sz="2000" dirty="0" smtClean="0">
                <a:latin typeface="Arial" panose="020B0604020202020204" pitchFamily="34" charset="0"/>
                <a:cs typeface="Arial" panose="020B0604020202020204" pitchFamily="34" charset="0"/>
              </a:rPr>
              <a:t>přírodě </a:t>
            </a:r>
            <a:r>
              <a:rPr lang="cs-CZ" sz="2000" dirty="0">
                <a:latin typeface="Arial" panose="020B0604020202020204" pitchFamily="34" charset="0"/>
                <a:cs typeface="Arial" panose="020B0604020202020204" pitchFamily="34" charset="0"/>
              </a:rPr>
              <a:t>se uran vyskytuje jako směs 3 radioaktivních izotopů, </a:t>
            </a:r>
            <a:r>
              <a:rPr lang="cs-CZ" sz="2000" baseline="30000" dirty="0">
                <a:latin typeface="Arial" panose="020B0604020202020204" pitchFamily="34" charset="0"/>
                <a:cs typeface="Arial" panose="020B0604020202020204" pitchFamily="34" charset="0"/>
              </a:rPr>
              <a:t>234</a:t>
            </a:r>
            <a:r>
              <a:rPr lang="cs-CZ" sz="2000" dirty="0">
                <a:latin typeface="Arial" panose="020B0604020202020204" pitchFamily="34" charset="0"/>
                <a:cs typeface="Arial" panose="020B0604020202020204" pitchFamily="34" charset="0"/>
              </a:rPr>
              <a:t>U, </a:t>
            </a:r>
            <a:r>
              <a:rPr lang="cs-CZ" sz="2000" baseline="30000" dirty="0">
                <a:latin typeface="Arial" panose="020B0604020202020204" pitchFamily="34" charset="0"/>
                <a:cs typeface="Arial" panose="020B0604020202020204" pitchFamily="34" charset="0"/>
              </a:rPr>
              <a:t>235</a:t>
            </a:r>
            <a:r>
              <a:rPr lang="cs-CZ" sz="2000" dirty="0">
                <a:latin typeface="Arial" panose="020B0604020202020204" pitchFamily="34" charset="0"/>
                <a:cs typeface="Arial" panose="020B0604020202020204" pitchFamily="34" charset="0"/>
              </a:rPr>
              <a:t>U a </a:t>
            </a:r>
            <a:r>
              <a:rPr lang="cs-CZ" sz="2000" baseline="30000" dirty="0">
                <a:latin typeface="Arial" panose="020B0604020202020204" pitchFamily="34" charset="0"/>
                <a:cs typeface="Arial" panose="020B0604020202020204" pitchFamily="34" charset="0"/>
              </a:rPr>
              <a:t>238</a:t>
            </a:r>
            <a:r>
              <a:rPr lang="cs-CZ" sz="2000" dirty="0">
                <a:latin typeface="Arial" panose="020B0604020202020204" pitchFamily="34" charset="0"/>
                <a:cs typeface="Arial" panose="020B0604020202020204" pitchFamily="34" charset="0"/>
              </a:rPr>
              <a:t>U, poslední izotop je nejstabilnější </a:t>
            </a:r>
            <a:r>
              <a:rPr lang="cs-CZ" sz="2000" i="1" dirty="0">
                <a:latin typeface="Arial" panose="020B0604020202020204" pitchFamily="34" charset="0"/>
                <a:cs typeface="Arial" panose="020B0604020202020204" pitchFamily="34" charset="0"/>
              </a:rPr>
              <a:t>(T</a:t>
            </a:r>
            <a:r>
              <a:rPr lang="cs-CZ" sz="2000" i="1" baseline="-25000" dirty="0">
                <a:latin typeface="Arial" panose="020B0604020202020204" pitchFamily="34" charset="0"/>
                <a:cs typeface="Arial" panose="020B0604020202020204" pitchFamily="34" charset="0"/>
              </a:rPr>
              <a:t>1/2</a:t>
            </a:r>
            <a:r>
              <a:rPr lang="cs-CZ" sz="2000" i="1" dirty="0">
                <a:latin typeface="Arial" panose="020B0604020202020204" pitchFamily="34" charset="0"/>
                <a:cs typeface="Arial" panose="020B0604020202020204" pitchFamily="34" charset="0"/>
              </a:rPr>
              <a:t> = 4,51.10</a:t>
            </a:r>
            <a:r>
              <a:rPr lang="cs-CZ" sz="2000" i="1" baseline="30000" dirty="0">
                <a:latin typeface="Arial" panose="020B0604020202020204" pitchFamily="34" charset="0"/>
                <a:cs typeface="Arial" panose="020B0604020202020204" pitchFamily="34" charset="0"/>
              </a:rPr>
              <a:t>9</a:t>
            </a:r>
            <a:r>
              <a:rPr lang="cs-CZ" sz="2000" i="1" dirty="0">
                <a:latin typeface="Arial" panose="020B0604020202020204" pitchFamily="34" charset="0"/>
                <a:cs typeface="Arial" panose="020B0604020202020204" pitchFamily="34" charset="0"/>
              </a:rPr>
              <a:t> let</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Nejdůležitější </a:t>
            </a:r>
            <a:r>
              <a:rPr lang="cs-CZ" sz="2000" dirty="0">
                <a:latin typeface="Arial" panose="020B0604020202020204" pitchFamily="34" charset="0"/>
                <a:cs typeface="Arial" panose="020B0604020202020204" pitchFamily="34" charset="0"/>
              </a:rPr>
              <a:t>uranové rudy jsou </a:t>
            </a:r>
            <a:r>
              <a:rPr lang="cs-CZ" sz="2000" b="1" dirty="0" smtClean="0">
                <a:latin typeface="Arial" panose="020B0604020202020204" pitchFamily="34" charset="0"/>
                <a:cs typeface="Arial" panose="020B0604020202020204" pitchFamily="34" charset="0"/>
              </a:rPr>
              <a:t>uraninit</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a:t>
            </a:r>
            <a:r>
              <a:rPr lang="cs-CZ" sz="2000" i="1" dirty="0">
                <a:latin typeface="Arial" panose="020B0604020202020204" pitchFamily="34" charset="0"/>
                <a:cs typeface="Arial" panose="020B0604020202020204" pitchFamily="34" charset="0"/>
              </a:rPr>
              <a:t>smolinec</a:t>
            </a:r>
            <a:r>
              <a:rPr lang="cs-CZ" sz="2000" dirty="0">
                <a:latin typeface="Arial" panose="020B0604020202020204" pitchFamily="34" charset="0"/>
                <a:cs typeface="Arial" panose="020B0604020202020204" pitchFamily="34" charset="0"/>
              </a:rPr>
              <a:t>) 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coffinit</a:t>
            </a:r>
            <a:r>
              <a:rPr lang="cs-CZ" sz="2000" dirty="0">
                <a:latin typeface="Arial" panose="020B0604020202020204" pitchFamily="34" charset="0"/>
                <a:cs typeface="Arial" panose="020B0604020202020204" pitchFamily="34" charset="0"/>
              </a:rPr>
              <a:t> USiO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r>
              <a:rPr lang="cs-CZ" sz="2000" b="1" dirty="0">
                <a:latin typeface="Arial" panose="020B0604020202020204" pitchFamily="34" charset="0"/>
                <a:cs typeface="Arial" panose="020B0604020202020204" pitchFamily="34" charset="0"/>
              </a:rPr>
              <a:t>karnotit</a:t>
            </a:r>
            <a:r>
              <a:rPr lang="cs-CZ" sz="2000" dirty="0">
                <a:latin typeface="Arial" panose="020B0604020202020204" pitchFamily="34" charset="0"/>
                <a:cs typeface="Arial" panose="020B0604020202020204" pitchFamily="34" charset="0"/>
              </a:rPr>
              <a:t> K</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)(VO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a:t>
            </a:r>
            <a:r>
              <a:rPr lang="cs-CZ" sz="2000" b="1" dirty="0" err="1">
                <a:latin typeface="Arial" panose="020B0604020202020204" pitchFamily="34" charset="0"/>
                <a:cs typeface="Arial" panose="020B0604020202020204" pitchFamily="34" charset="0"/>
              </a:rPr>
              <a:t>torbernit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Cu</a:t>
            </a:r>
            <a:r>
              <a:rPr lang="cs-CZ" sz="2000" dirty="0">
                <a:latin typeface="Arial" panose="020B0604020202020204" pitchFamily="34" charset="0"/>
                <a:cs typeface="Arial" panose="020B0604020202020204" pitchFamily="34" charset="0"/>
              </a:rPr>
              <a:t>(UO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)(PO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.8H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a:t>
            </a:r>
            <a:r>
              <a:rPr lang="cs-CZ" sz="2000" b="1" dirty="0" err="1">
                <a:latin typeface="Arial" panose="020B0604020202020204" pitchFamily="34" charset="0"/>
                <a:cs typeface="Arial" panose="020B0604020202020204" pitchFamily="34" charset="0"/>
              </a:rPr>
              <a:t>brannerit</a:t>
            </a:r>
            <a:r>
              <a:rPr lang="cs-CZ" sz="2000" dirty="0">
                <a:latin typeface="Arial" panose="020B0604020202020204" pitchFamily="34" charset="0"/>
                <a:cs typeface="Arial" panose="020B0604020202020204" pitchFamily="34" charset="0"/>
              </a:rPr>
              <a:t> UTiO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t>
            </a:r>
            <a:r>
              <a:rPr lang="cs-CZ" sz="2000" b="1" dirty="0">
                <a:latin typeface="Arial" panose="020B0604020202020204" pitchFamily="34" charset="0"/>
                <a:cs typeface="Arial" panose="020B0604020202020204" pitchFamily="34" charset="0"/>
              </a:rPr>
              <a:t>autunit</a:t>
            </a:r>
            <a:r>
              <a:rPr lang="cs-CZ" sz="2000" dirty="0">
                <a:latin typeface="Arial" panose="020B0604020202020204" pitchFamily="34" charset="0"/>
                <a:cs typeface="Arial" panose="020B0604020202020204" pitchFamily="34" charset="0"/>
              </a:rPr>
              <a:t> Ca(UO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(PO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10-12H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a:t>
            </a:r>
            <a:r>
              <a:rPr lang="cs-CZ" sz="2000" b="1" dirty="0" err="1">
                <a:latin typeface="Arial" panose="020B0604020202020204" pitchFamily="34" charset="0"/>
                <a:cs typeface="Arial" panose="020B0604020202020204" pitchFamily="34" charset="0"/>
              </a:rPr>
              <a:t>davidit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La,Ce</a:t>
            </a:r>
            <a:r>
              <a:rPr lang="cs-CZ" sz="2000" dirty="0">
                <a:latin typeface="Arial" panose="020B0604020202020204" pitchFamily="34" charset="0"/>
                <a:cs typeface="Arial" panose="020B0604020202020204" pitchFamily="34" charset="0"/>
              </a:rPr>
              <a:t>)(</a:t>
            </a:r>
            <a:r>
              <a:rPr lang="cs-CZ" sz="2000" dirty="0" err="1">
                <a:latin typeface="Arial" panose="020B0604020202020204" pitchFamily="34" charset="0"/>
                <a:cs typeface="Arial" panose="020B0604020202020204" pitchFamily="34" charset="0"/>
              </a:rPr>
              <a:t>Y,U,Fe</a:t>
            </a:r>
            <a:r>
              <a:rPr lang="cs-CZ" sz="2000" dirty="0">
                <a:latin typeface="Arial" panose="020B0604020202020204" pitchFamily="34" charset="0"/>
                <a:cs typeface="Arial" panose="020B0604020202020204" pitchFamily="34" charset="0"/>
              </a:rPr>
              <a:t>)(</a:t>
            </a:r>
            <a:r>
              <a:rPr lang="cs-CZ" sz="2000" dirty="0" err="1">
                <a:latin typeface="Arial" panose="020B0604020202020204" pitchFamily="34" charset="0"/>
                <a:cs typeface="Arial" panose="020B0604020202020204" pitchFamily="34" charset="0"/>
              </a:rPr>
              <a:t>Ti,Fe</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20</a:t>
            </a:r>
            <a:r>
              <a:rPr lang="cs-CZ" sz="2000" dirty="0">
                <a:latin typeface="Arial" panose="020B0604020202020204" pitchFamily="34" charset="0"/>
                <a:cs typeface="Arial" panose="020B0604020202020204" pitchFamily="34" charset="0"/>
              </a:rPr>
              <a:t>(O,OH)</a:t>
            </a:r>
            <a:r>
              <a:rPr lang="cs-CZ" sz="2000" baseline="-25000" dirty="0">
                <a:latin typeface="Arial" panose="020B0604020202020204" pitchFamily="34" charset="0"/>
                <a:cs typeface="Arial" panose="020B0604020202020204" pitchFamily="34" charset="0"/>
              </a:rPr>
              <a:t>38</a:t>
            </a:r>
            <a:r>
              <a:rPr lang="cs-CZ" sz="2000"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uranofan</a:t>
            </a:r>
            <a:r>
              <a:rPr lang="cs-CZ" sz="2000" dirty="0">
                <a:latin typeface="Arial" panose="020B0604020202020204" pitchFamily="34" charset="0"/>
                <a:cs typeface="Arial" panose="020B0604020202020204" pitchFamily="34" charset="0"/>
              </a:rPr>
              <a:t> Ca(UO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[SiO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·5H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a:t>
            </a:r>
            <a:r>
              <a:rPr lang="cs-CZ" sz="2000" b="1" dirty="0" err="1">
                <a:latin typeface="Arial" panose="020B0604020202020204" pitchFamily="34" charset="0"/>
                <a:cs typeface="Arial" panose="020B0604020202020204" pitchFamily="34" charset="0"/>
              </a:rPr>
              <a:t>ningyoit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U,Ca</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(PO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·1-2H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a řada dalších </a:t>
            </a:r>
            <a:r>
              <a:rPr lang="cs-CZ" sz="2000" dirty="0" smtClean="0">
                <a:latin typeface="Arial" panose="020B0604020202020204" pitchFamily="34" charset="0"/>
                <a:cs typeface="Arial" panose="020B0604020202020204" pitchFamily="34" charset="0"/>
              </a:rPr>
              <a:t>minerálů</a:t>
            </a:r>
            <a:r>
              <a:rPr lang="en-US" sz="2000" dirty="0" smtClean="0">
                <a:latin typeface="Arial" panose="020B0604020202020204" pitchFamily="34" charset="0"/>
                <a:cs typeface="Arial" panose="020B0604020202020204" pitchFamily="34" charset="0"/>
              </a:rPr>
              <a:t>.</a:t>
            </a:r>
          </a:p>
          <a:p>
            <a:pPr algn="just"/>
            <a:endParaRPr lang="en-US" sz="1000" dirty="0">
              <a:latin typeface="Arial" panose="020B0604020202020204" pitchFamily="34" charset="0"/>
              <a:cs typeface="Arial" panose="020B0604020202020204" pitchFamily="34" charset="0"/>
            </a:endParaRP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Výroba </a:t>
            </a:r>
            <a:r>
              <a:rPr lang="cs-CZ" sz="2000" dirty="0">
                <a:latin typeface="Arial" panose="020B0604020202020204" pitchFamily="34" charset="0"/>
                <a:cs typeface="Arial" panose="020B0604020202020204" pitchFamily="34" charset="0"/>
              </a:rPr>
              <a:t>kovového uranu se provádí složitým postupem, který spočívá v loužení koncentrátu uranové rudy kyselinou dusičnou. Uran přejde na rozpustný dusičnan uranylu 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Z roztoku se pomocí kyseliny sírové vysráží olovo, radium, vanad a další příměsi ve formě nerozpustných síranů, které se odfiltrují</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501675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Filtrát se podrobí extrakci éterem, po odpaření rozpouštědla se čistý dusičnan opět rozpustí ve vodě a oxiduje se peroxidem vodíku na hydratovaný oxid uranový UO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který se zahřáním převede na bezvodý oxid UO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Oxid uranový se působením fluorovodíku nebo fluoridu amonného převede na fluorid uraničitý UF</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který se posléze redukuje vápníkem na kovový uran.</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Některé technologie využívají redukci oxidu uranového vodíkem nebo hliníkem, s vynecháním mezistupně převodu oxidu uranového na fluorid uraničitý. Pro laboratorní použití se čistý kovový uran připravuje redukcí UF</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hořčíkem.</a:t>
            </a:r>
          </a:p>
          <a:p>
            <a:pPr algn="just"/>
            <a:endParaRPr lang="en-US" sz="2000" dirty="0" smtClean="0">
              <a:latin typeface="Arial" panose="020B0604020202020204" pitchFamily="34" charset="0"/>
              <a:cs typeface="Arial" panose="020B0604020202020204" pitchFamily="34" charset="0"/>
            </a:endParaRPr>
          </a:p>
          <a:p>
            <a:pPr algn="just"/>
            <a:r>
              <a:rPr lang="cs-CZ" sz="2000" baseline="30000" dirty="0" smtClean="0">
                <a:latin typeface="Arial" panose="020B0604020202020204" pitchFamily="34" charset="0"/>
                <a:cs typeface="Arial" panose="020B0604020202020204" pitchFamily="34" charset="0"/>
              </a:rPr>
              <a:t>235</a:t>
            </a:r>
            <a:r>
              <a:rPr lang="cs-CZ" sz="2000" dirty="0" smtClean="0">
                <a:latin typeface="Arial" panose="020B0604020202020204" pitchFamily="34" charset="0"/>
                <a:cs typeface="Arial" panose="020B0604020202020204" pitchFamily="34" charset="0"/>
              </a:rPr>
              <a:t>U byl v minulosti důležitou surovinou pro výrobu nukleárních zbraní. Při vývoji prvních sovětských jaderných bomb sehrála podstatnou úlohu těžba uranu v Jáchymově v Krušných horách.</a:t>
            </a:r>
          </a:p>
          <a:p>
            <a:pPr algn="just"/>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76200" y="152400"/>
            <a:ext cx="8991600" cy="6309420"/>
          </a:xfrm>
          <a:prstGeom prst="rect">
            <a:avLst/>
          </a:prstGeom>
        </p:spPr>
        <p:txBody>
          <a:bodyPr wrap="square">
            <a:spAutoFit/>
          </a:bodyPr>
          <a:lstStyle/>
          <a:p>
            <a:pPr algn="ctr"/>
            <a:r>
              <a:rPr lang="cs-CZ" sz="2400" b="1" dirty="0">
                <a:latin typeface="Arial" panose="020B0604020202020204" pitchFamily="34" charset="0"/>
                <a:cs typeface="Arial" panose="020B0604020202020204" pitchFamily="34" charset="0"/>
              </a:rPr>
              <a:t>Obohacený uran</a:t>
            </a:r>
            <a:r>
              <a:rPr lang="cs-CZ" sz="2400" dirty="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uran</a:t>
            </a:r>
            <a:r>
              <a:rPr lang="cs-CZ" sz="2000" dirty="0">
                <a:latin typeface="Arial" panose="020B0604020202020204" pitchFamily="34" charset="0"/>
                <a:cs typeface="Arial" panose="020B0604020202020204" pitchFamily="34" charset="0"/>
              </a:rPr>
              <a:t>, ve kterém byl </a:t>
            </a:r>
            <a:r>
              <a:rPr lang="cs-CZ" sz="2000" u="sng" dirty="0">
                <a:latin typeface="Arial" panose="020B0604020202020204" pitchFamily="34" charset="0"/>
                <a:cs typeface="Arial" panose="020B0604020202020204" pitchFamily="34" charset="0"/>
              </a:rPr>
              <a:t>zvýšen podíl izotopu </a:t>
            </a:r>
            <a:r>
              <a:rPr lang="cs-CZ" sz="2000" u="sng" baseline="30000" dirty="0">
                <a:latin typeface="Arial" panose="020B0604020202020204" pitchFamily="34" charset="0"/>
                <a:cs typeface="Arial" panose="020B0604020202020204" pitchFamily="34" charset="0"/>
              </a:rPr>
              <a:t>235</a:t>
            </a:r>
            <a:r>
              <a:rPr lang="cs-CZ" sz="2000" u="sng" dirty="0">
                <a:latin typeface="Arial" panose="020B0604020202020204" pitchFamily="34" charset="0"/>
                <a:cs typeface="Arial" panose="020B0604020202020204" pitchFamily="34" charset="0"/>
              </a:rPr>
              <a:t>U </a:t>
            </a:r>
            <a:r>
              <a:rPr lang="cs-CZ" sz="2000" dirty="0">
                <a:latin typeface="Arial" panose="020B0604020202020204" pitchFamily="34" charset="0"/>
                <a:cs typeface="Arial" panose="020B0604020202020204" pitchFamily="34" charset="0"/>
              </a:rPr>
              <a:t>nad jeho přirozený podíl </a:t>
            </a:r>
            <a:r>
              <a:rPr lang="cs-CZ" sz="2000" dirty="0" smtClean="0">
                <a:latin typeface="Arial" panose="020B0604020202020204" pitchFamily="34" charset="0"/>
                <a:cs typeface="Arial" panose="020B0604020202020204" pitchFamily="34" charset="0"/>
              </a:rPr>
              <a:t>0</a:t>
            </a:r>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71</a:t>
            </a:r>
            <a:r>
              <a:rPr lang="cs-CZ" sz="2000" dirty="0">
                <a:latin typeface="Arial" panose="020B0604020202020204" pitchFamily="34" charset="0"/>
                <a:cs typeface="Arial" panose="020B0604020202020204" pitchFamily="34" charset="0"/>
              </a:rPr>
              <a:t> %. </a:t>
            </a:r>
            <a:endParaRPr lang="en-US" sz="2000" dirty="0" smtClean="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a:t>
            </a:r>
            <a:r>
              <a:rPr lang="cs-CZ" sz="2000" i="1" dirty="0" smtClean="0">
                <a:latin typeface="Arial" panose="020B0604020202020204" pitchFamily="34" charset="0"/>
                <a:cs typeface="Arial" panose="020B0604020202020204" pitchFamily="34" charset="0"/>
              </a:rPr>
              <a:t>Mírně </a:t>
            </a:r>
            <a:r>
              <a:rPr lang="cs-CZ" sz="2000" i="1" dirty="0">
                <a:latin typeface="Arial" panose="020B0604020202020204" pitchFamily="34" charset="0"/>
                <a:cs typeface="Arial" panose="020B0604020202020204" pitchFamily="34" charset="0"/>
              </a:rPr>
              <a:t>obohacený uran </a:t>
            </a:r>
            <a:r>
              <a:rPr lang="cs-CZ" sz="2000" dirty="0">
                <a:latin typeface="Arial" panose="020B0604020202020204" pitchFamily="34" charset="0"/>
                <a:cs typeface="Arial" panose="020B0604020202020204" pitchFamily="34" charset="0"/>
              </a:rPr>
              <a:t>s podílem izotopu 235 obvykle 3–5 % se využívá </a:t>
            </a:r>
            <a:r>
              <a:rPr lang="cs-CZ" sz="2000" dirty="0" err="1" smtClean="0">
                <a:latin typeface="Arial" panose="020B0604020202020204" pitchFamily="34" charset="0"/>
                <a:cs typeface="Arial" panose="020B0604020202020204" pitchFamily="34" charset="0"/>
              </a:rPr>
              <a:t>jao</a:t>
            </a:r>
            <a:r>
              <a:rPr lang="cs-CZ" sz="2000" dirty="0" smtClean="0">
                <a:latin typeface="Arial" panose="020B0604020202020204" pitchFamily="34" charset="0"/>
                <a:cs typeface="Arial" panose="020B0604020202020204" pitchFamily="34" charset="0"/>
              </a:rPr>
              <a:t> palivo ve </a:t>
            </a:r>
            <a:r>
              <a:rPr lang="cs-CZ" sz="2000" dirty="0">
                <a:latin typeface="Arial" panose="020B0604020202020204" pitchFamily="34" charset="0"/>
                <a:cs typeface="Arial" panose="020B0604020202020204" pitchFamily="34" charset="0"/>
              </a:rPr>
              <a:t>většině jaderných </a:t>
            </a:r>
            <a:r>
              <a:rPr lang="cs-CZ" sz="2000" dirty="0" smtClean="0">
                <a:latin typeface="Arial" panose="020B0604020202020204" pitchFamily="34" charset="0"/>
                <a:cs typeface="Arial" panose="020B0604020202020204" pitchFamily="34" charset="0"/>
              </a:rPr>
              <a:t>elektráren</a:t>
            </a:r>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r>
              <a:rPr lang="en-US" sz="2000" b="1" dirty="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 </a:t>
            </a:r>
            <a:r>
              <a:rPr lang="cs-CZ" sz="2000" i="1" dirty="0" smtClean="0">
                <a:latin typeface="Arial" panose="020B0604020202020204" pitchFamily="34" charset="0"/>
                <a:cs typeface="Arial" panose="020B0604020202020204" pitchFamily="34" charset="0"/>
              </a:rPr>
              <a:t>Vysoce </a:t>
            </a:r>
            <a:r>
              <a:rPr lang="cs-CZ" sz="2000" i="1" dirty="0">
                <a:latin typeface="Arial" panose="020B0604020202020204" pitchFamily="34" charset="0"/>
                <a:cs typeface="Arial" panose="020B0604020202020204" pitchFamily="34" charset="0"/>
              </a:rPr>
              <a:t>obohacený uran </a:t>
            </a:r>
            <a:r>
              <a:rPr lang="cs-CZ" sz="2000" dirty="0">
                <a:latin typeface="Arial" panose="020B0604020202020204" pitchFamily="34" charset="0"/>
                <a:cs typeface="Arial" panose="020B0604020202020204" pitchFamily="34" charset="0"/>
              </a:rPr>
              <a:t>(nad 85 %) má zejména vojenské využití pro konstrukci jaderných zbraní. </a:t>
            </a:r>
            <a:endParaRPr lang="en-US" sz="2000" dirty="0" smtClean="0">
              <a:latin typeface="Arial" panose="020B0604020202020204" pitchFamily="34" charset="0"/>
              <a:cs typeface="Arial" panose="020B0604020202020204" pitchFamily="34" charset="0"/>
            </a:endParaRPr>
          </a:p>
          <a:p>
            <a:pPr algn="just"/>
            <a:endParaRPr lang="en-US" sz="2000" dirty="0" smtClean="0">
              <a:latin typeface="Arial" panose="020B0604020202020204" pitchFamily="34" charset="0"/>
              <a:cs typeface="Arial" panose="020B0604020202020204" pitchFamily="34" charset="0"/>
            </a:endParaRPr>
          </a:p>
          <a:p>
            <a:pPr algn="just"/>
            <a:r>
              <a:rPr lang="en-US" sz="2000" b="1" dirty="0" err="1" smtClean="0">
                <a:latin typeface="Arial" panose="020B0604020202020204" pitchFamily="34" charset="0"/>
                <a:cs typeface="Arial" panose="020B0604020202020204" pitchFamily="34" charset="0"/>
              </a:rPr>
              <a:t>Difu</a:t>
            </a:r>
            <a:r>
              <a:rPr lang="cs-CZ" sz="2000" b="1" dirty="0" smtClean="0">
                <a:latin typeface="Arial" panose="020B0604020202020204" pitchFamily="34" charset="0"/>
                <a:cs typeface="Arial" panose="020B0604020202020204" pitchFamily="34" charset="0"/>
              </a:rPr>
              <a:t>zní</a:t>
            </a:r>
            <a:r>
              <a:rPr lang="en-US" sz="2000" b="1" dirty="0" smtClean="0">
                <a:latin typeface="Arial" panose="020B0604020202020204" pitchFamily="34" charset="0"/>
                <a:cs typeface="Arial" panose="020B0604020202020204" pitchFamily="34" charset="0"/>
              </a:rPr>
              <a:t> </a:t>
            </a:r>
            <a:r>
              <a:rPr lang="en-US" sz="2000" b="1" dirty="0" err="1" smtClean="0">
                <a:latin typeface="Arial" panose="020B0604020202020204" pitchFamily="34" charset="0"/>
                <a:cs typeface="Arial" panose="020B0604020202020204" pitchFamily="34" charset="0"/>
              </a:rPr>
              <a:t>postup</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využívá rozdílných </a:t>
            </a:r>
            <a:r>
              <a:rPr lang="cs-CZ" sz="2000" dirty="0">
                <a:latin typeface="Arial" panose="020B0604020202020204" pitchFamily="34" charset="0"/>
                <a:cs typeface="Arial" panose="020B0604020202020204" pitchFamily="34" charset="0"/>
              </a:rPr>
              <a:t>difuzních koeficientů </a:t>
            </a:r>
            <a:r>
              <a:rPr lang="cs-CZ" sz="2000" dirty="0" smtClean="0">
                <a:latin typeface="Arial" panose="020B0604020202020204" pitchFamily="34" charset="0"/>
                <a:cs typeface="Arial" panose="020B0604020202020204" pitchFamily="34" charset="0"/>
              </a:rPr>
              <a:t>plynného UF</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V </a:t>
            </a:r>
            <a:r>
              <a:rPr lang="cs-CZ" sz="2000" dirty="0">
                <a:latin typeface="Arial" panose="020B0604020202020204" pitchFamily="34" charset="0"/>
                <a:cs typeface="Arial" panose="020B0604020202020204" pitchFamily="34" charset="0"/>
              </a:rPr>
              <a:t>případě oddělování </a:t>
            </a:r>
            <a:r>
              <a:rPr lang="cs-CZ" sz="2000" baseline="30000" dirty="0" smtClean="0">
                <a:latin typeface="Arial" panose="020B0604020202020204" pitchFamily="34" charset="0"/>
                <a:cs typeface="Arial" panose="020B0604020202020204" pitchFamily="34" charset="0"/>
              </a:rPr>
              <a:t>238</a:t>
            </a:r>
            <a:r>
              <a:rPr lang="cs-CZ" sz="2000" dirty="0" smtClean="0">
                <a:latin typeface="Arial" panose="020B0604020202020204" pitchFamily="34" charset="0"/>
                <a:cs typeface="Arial" panose="020B0604020202020204" pitchFamily="34" charset="0"/>
              </a:rPr>
              <a:t>U </a:t>
            </a:r>
            <a:r>
              <a:rPr lang="cs-CZ" sz="2000" dirty="0">
                <a:latin typeface="Arial" panose="020B0604020202020204" pitchFamily="34" charset="0"/>
                <a:cs typeface="Arial" panose="020B0604020202020204" pitchFamily="34" charset="0"/>
              </a:rPr>
              <a:t>a </a:t>
            </a:r>
            <a:r>
              <a:rPr lang="cs-CZ" sz="2000" baseline="30000" dirty="0">
                <a:latin typeface="Arial" panose="020B0604020202020204" pitchFamily="34" charset="0"/>
                <a:cs typeface="Arial" panose="020B0604020202020204" pitchFamily="34" charset="0"/>
              </a:rPr>
              <a:t>235</a:t>
            </a:r>
            <a:r>
              <a:rPr lang="cs-CZ" sz="2000" dirty="0">
                <a:latin typeface="Arial" panose="020B0604020202020204" pitchFamily="34" charset="0"/>
                <a:cs typeface="Arial" panose="020B0604020202020204" pitchFamily="34" charset="0"/>
              </a:rPr>
              <a:t>U je rozdíl hmotností </a:t>
            </a:r>
            <a:r>
              <a:rPr lang="cs-CZ" sz="2000" dirty="0" smtClean="0">
                <a:latin typeface="Arial" panose="020B0604020202020204" pitchFamily="34" charset="0"/>
                <a:cs typeface="Arial" panose="020B0604020202020204" pitchFamily="34" charset="0"/>
              </a:rPr>
              <a:t>velmi </a:t>
            </a:r>
            <a:r>
              <a:rPr lang="cs-CZ" sz="2000" dirty="0">
                <a:latin typeface="Arial" panose="020B0604020202020204" pitchFamily="34" charset="0"/>
                <a:cs typeface="Arial" panose="020B0604020202020204" pitchFamily="34" charset="0"/>
              </a:rPr>
              <a:t>malý a pro dosažení vysokého stupně separace je třeba tento postup opakovat až několika tisícinásobně</a:t>
            </a:r>
            <a:r>
              <a:rPr lang="cs-CZ" sz="2000" dirty="0" smtClean="0">
                <a:latin typeface="Arial" panose="020B0604020202020204" pitchFamily="34" charset="0"/>
                <a:cs typeface="Arial" panose="020B0604020202020204" pitchFamily="34" charset="0"/>
              </a:rPr>
              <a:t>.</a:t>
            </a:r>
          </a:p>
          <a:p>
            <a:pPr algn="just"/>
            <a:r>
              <a:rPr lang="cs-CZ" sz="2000" b="1" dirty="0" smtClean="0">
                <a:latin typeface="Arial" panose="020B0604020202020204" pitchFamily="34" charset="0"/>
                <a:cs typeface="Arial" panose="020B0604020202020204" pitchFamily="34" charset="0"/>
              </a:rPr>
              <a:t>Centrifugální separace </a:t>
            </a:r>
            <a:r>
              <a:rPr lang="cs-CZ" sz="2000" dirty="0" smtClean="0">
                <a:latin typeface="Arial" panose="020B0604020202020204" pitchFamily="34" charset="0"/>
                <a:cs typeface="Arial" panose="020B0604020202020204" pitchFamily="34" charset="0"/>
              </a:rPr>
              <a:t>je dnes hlavním průmyslovým postupem obohacování uranu. V </a:t>
            </a:r>
            <a:r>
              <a:rPr lang="cs-CZ" sz="2000" dirty="0">
                <a:latin typeface="Arial" panose="020B0604020202020204" pitchFamily="34" charset="0"/>
                <a:cs typeface="Arial" panose="020B0604020202020204" pitchFamily="34" charset="0"/>
              </a:rPr>
              <a:t>centrifuze o vysokých otáčkách dochází k dělení molekul podle jejich hmotnosti na základě rozdílného momentu hybnosti pohybujících se </a:t>
            </a:r>
            <a:r>
              <a:rPr lang="cs-CZ" sz="2000" dirty="0" smtClean="0">
                <a:latin typeface="Arial" panose="020B0604020202020204" pitchFamily="34" charset="0"/>
                <a:cs typeface="Arial" panose="020B0604020202020204" pitchFamily="34" charset="0"/>
              </a:rPr>
              <a:t>molekul plynného UF</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Pro výrobu kvalitního štěpného materiálu je stále nezbytné použití kaskád odstředivek v řádu několika stovek až tisíc </a:t>
            </a:r>
            <a:r>
              <a:rPr lang="cs-CZ" sz="2000" dirty="0" smtClean="0">
                <a:latin typeface="Arial" panose="020B0604020202020204" pitchFamily="34" charset="0"/>
                <a:cs typeface="Arial" panose="020B0604020202020204" pitchFamily="34" charset="0"/>
              </a:rPr>
              <a:t>kusů.</a:t>
            </a:r>
            <a:endParaRPr lang="en-US" sz="2000" dirty="0">
              <a:latin typeface="Arial" panose="020B0604020202020204" pitchFamily="34" charset="0"/>
              <a:cs typeface="Arial" panose="020B0604020202020204" pitchFamily="34" charset="0"/>
            </a:endParaRPr>
          </a:p>
          <a:p>
            <a:pPr algn="just"/>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43270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76200" y="76200"/>
            <a:ext cx="8915400" cy="6032421"/>
          </a:xfrm>
          <a:prstGeom prst="rect">
            <a:avLst/>
          </a:prstGeom>
        </p:spPr>
        <p:txBody>
          <a:bodyPr wrap="square">
            <a:spAutoFit/>
          </a:bodyPr>
          <a:lstStyle/>
          <a:p>
            <a:pPr algn="ctr"/>
            <a:r>
              <a:rPr lang="cs-CZ" sz="2000" b="1" dirty="0" smtClean="0">
                <a:latin typeface="Arial" panose="020B0604020202020204" pitchFamily="34" charset="0"/>
                <a:cs typeface="Arial" panose="020B0604020202020204" pitchFamily="34" charset="0"/>
              </a:rPr>
              <a:t>Ochuzený </a:t>
            </a:r>
            <a:r>
              <a:rPr lang="cs-CZ" sz="2000" b="1" dirty="0">
                <a:latin typeface="Arial" panose="020B0604020202020204" pitchFamily="34" charset="0"/>
                <a:cs typeface="Arial" panose="020B0604020202020204" pitchFamily="34" charset="0"/>
              </a:rPr>
              <a:t>uran</a:t>
            </a:r>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a:t>
            </a:r>
            <a:r>
              <a:rPr lang="cs-CZ" sz="2000" i="1" dirty="0" err="1" smtClean="0">
                <a:latin typeface="Arial" panose="020B0604020202020204" pitchFamily="34" charset="0"/>
                <a:cs typeface="Arial" panose="020B0604020202020204" pitchFamily="34" charset="0"/>
              </a:rPr>
              <a:t>depleted</a:t>
            </a:r>
            <a:r>
              <a:rPr lang="cs-CZ" sz="2000" i="1" dirty="0" smtClean="0">
                <a:latin typeface="Arial" panose="020B0604020202020204" pitchFamily="34" charset="0"/>
                <a:cs typeface="Arial" panose="020B0604020202020204" pitchFamily="34" charset="0"/>
              </a:rPr>
              <a:t> </a:t>
            </a:r>
            <a:r>
              <a:rPr lang="cs-CZ" sz="2000" i="1" dirty="0">
                <a:latin typeface="Arial" panose="020B0604020202020204" pitchFamily="34" charset="0"/>
                <a:cs typeface="Arial" panose="020B0604020202020204" pitchFamily="34" charset="0"/>
              </a:rPr>
              <a:t>uranium – </a:t>
            </a:r>
            <a:r>
              <a:rPr lang="cs-CZ" sz="2000" i="1" dirty="0" smtClean="0">
                <a:latin typeface="Arial" panose="020B0604020202020204" pitchFamily="34" charset="0"/>
                <a:cs typeface="Arial" panose="020B0604020202020204" pitchFamily="34" charset="0"/>
              </a:rPr>
              <a:t>DU</a:t>
            </a:r>
            <a:r>
              <a:rPr lang="cs-CZ" sz="2000" dirty="0" smtClean="0">
                <a:latin typeface="Arial" panose="020B0604020202020204" pitchFamily="34" charset="0"/>
                <a:cs typeface="Arial" panose="020B0604020202020204" pitchFamily="34" charset="0"/>
              </a:rPr>
              <a:t>)</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odpadní </a:t>
            </a:r>
            <a:r>
              <a:rPr lang="cs-CZ" sz="2000" dirty="0">
                <a:latin typeface="Arial" panose="020B0604020202020204" pitchFamily="34" charset="0"/>
                <a:cs typeface="Arial" panose="020B0604020202020204" pitchFamily="34" charset="0"/>
              </a:rPr>
              <a:t>produkt v procesu obohacování přírodního </a:t>
            </a:r>
            <a:r>
              <a:rPr lang="cs-CZ" sz="2000" dirty="0" smtClean="0">
                <a:latin typeface="Arial" panose="020B0604020202020204" pitchFamily="34" charset="0"/>
                <a:cs typeface="Arial" panose="020B0604020202020204" pitchFamily="34" charset="0"/>
              </a:rPr>
              <a:t>uranu, </a:t>
            </a:r>
            <a:r>
              <a:rPr lang="cs-CZ" sz="2000" dirty="0">
                <a:latin typeface="Arial" panose="020B0604020202020204" pitchFamily="34" charset="0"/>
                <a:cs typeface="Arial" panose="020B0604020202020204" pitchFamily="34" charset="0"/>
              </a:rPr>
              <a:t>s obsahem radioaktivního izotopu </a:t>
            </a:r>
            <a:r>
              <a:rPr lang="cs-CZ" sz="2000" baseline="30000" dirty="0">
                <a:latin typeface="Arial" panose="020B0604020202020204" pitchFamily="34" charset="0"/>
                <a:cs typeface="Arial" panose="020B0604020202020204" pitchFamily="34" charset="0"/>
              </a:rPr>
              <a:t>235</a:t>
            </a:r>
            <a:r>
              <a:rPr lang="cs-CZ" sz="2000" dirty="0">
                <a:latin typeface="Arial" panose="020B0604020202020204" pitchFamily="34" charset="0"/>
                <a:cs typeface="Arial" panose="020B0604020202020204" pitchFamily="34" charset="0"/>
              </a:rPr>
              <a:t>U v množství 0,23 %. Přídomek „ochuzený“ získal proto, že byl oproti přírodnímu uranu s podílem 0,7 % </a:t>
            </a:r>
            <a:r>
              <a:rPr lang="cs-CZ" sz="2000" baseline="30000" dirty="0">
                <a:latin typeface="Arial" panose="020B0604020202020204" pitchFamily="34" charset="0"/>
                <a:cs typeface="Arial" panose="020B0604020202020204" pitchFamily="34" charset="0"/>
              </a:rPr>
              <a:t>235</a:t>
            </a:r>
            <a:r>
              <a:rPr lang="cs-CZ" sz="2000" dirty="0">
                <a:latin typeface="Arial" panose="020B0604020202020204" pitchFamily="34" charset="0"/>
                <a:cs typeface="Arial" panose="020B0604020202020204" pitchFamily="34" charset="0"/>
              </a:rPr>
              <a:t>U zbaven podstatné části tohoto izotopu ve prospěch obohaceného uranu</a:t>
            </a:r>
            <a:r>
              <a:rPr lang="cs-CZ" sz="2000" dirty="0" smtClean="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    Ochuzený </a:t>
            </a:r>
            <a:r>
              <a:rPr lang="cs-CZ" sz="2000" dirty="0">
                <a:latin typeface="Arial" panose="020B0604020202020204" pitchFamily="34" charset="0"/>
                <a:cs typeface="Arial" panose="020B0604020202020204" pitchFamily="34" charset="0"/>
              </a:rPr>
              <a:t>uran má hustotu 19,07 g.cm</a:t>
            </a:r>
            <a:r>
              <a:rPr lang="cs-CZ" sz="2000" baseline="30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(1,7krát větší hustota než olovo). </a:t>
            </a:r>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práškové formě se ochuzený uran spontánně odpařuje při teplotě 600–700 °C. </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Vedle wolframu se ochuzený uran využívá pro </a:t>
            </a:r>
            <a:r>
              <a:rPr lang="cs-CZ" sz="2000" b="1" dirty="0">
                <a:latin typeface="Arial" panose="020B0604020202020204" pitchFamily="34" charset="0"/>
                <a:cs typeface="Arial" panose="020B0604020202020204" pitchFamily="34" charset="0"/>
              </a:rPr>
              <a:t>výrobu protipancéřových </a:t>
            </a:r>
            <a:r>
              <a:rPr lang="cs-CZ" sz="2000" b="1" dirty="0" smtClean="0">
                <a:latin typeface="Arial" panose="020B0604020202020204" pitchFamily="34" charset="0"/>
                <a:cs typeface="Arial" panose="020B0604020202020204" pitchFamily="34" charset="0"/>
              </a:rPr>
              <a:t>projektilů</a:t>
            </a:r>
            <a:r>
              <a:rPr lang="cs-CZ" sz="2000" dirty="0" smtClean="0">
                <a:latin typeface="Arial" panose="020B0604020202020204" pitchFamily="34" charset="0"/>
                <a:cs typeface="Arial" panose="020B0604020202020204" pitchFamily="34" charset="0"/>
              </a:rPr>
              <a:t>, v </a:t>
            </a:r>
            <a:r>
              <a:rPr lang="cs-CZ" sz="2000" dirty="0">
                <a:latin typeface="Arial" panose="020B0604020202020204" pitchFamily="34" charset="0"/>
                <a:cs typeface="Arial" panose="020B0604020202020204" pitchFamily="34" charset="0"/>
              </a:rPr>
              <a:t>některých amerických tancích (např. M1 </a:t>
            </a:r>
            <a:r>
              <a:rPr lang="cs-CZ" sz="2000" dirty="0" err="1">
                <a:latin typeface="Arial" panose="020B0604020202020204" pitchFamily="34" charset="0"/>
                <a:cs typeface="Arial" panose="020B0604020202020204" pitchFamily="34" charset="0"/>
              </a:rPr>
              <a:t>Abrams</a:t>
            </a:r>
            <a:r>
              <a:rPr lang="cs-CZ" sz="2000" dirty="0">
                <a:latin typeface="Arial" panose="020B0604020202020204" pitchFamily="34" charset="0"/>
                <a:cs typeface="Arial" panose="020B0604020202020204" pitchFamily="34" charset="0"/>
              </a:rPr>
              <a:t>) je používán jako součást pancíře</a:t>
            </a:r>
            <a:r>
              <a:rPr lang="cs-CZ" sz="2000" dirty="0" smtClean="0">
                <a:latin typeface="Arial" panose="020B0604020202020204" pitchFamily="34" charset="0"/>
                <a:cs typeface="Arial" panose="020B0604020202020204" pitchFamily="34" charset="0"/>
              </a:rPr>
              <a:t>. Na </a:t>
            </a:r>
            <a:r>
              <a:rPr lang="cs-CZ" sz="2000" dirty="0">
                <a:latin typeface="Arial" panose="020B0604020202020204" pitchFamily="34" charset="0"/>
                <a:cs typeface="Arial" panose="020B0604020202020204" pitchFamily="34" charset="0"/>
              </a:rPr>
              <a:t>rozdíl od wolframu či jiných jeho alternativ je získávání ochuzeného uranu poměrně levné a tento materiál je dostupný ve velkých množstvích</a:t>
            </a:r>
            <a:r>
              <a:rPr lang="cs-CZ" sz="2000" dirty="0" smtClean="0">
                <a:latin typeface="Arial" panose="020B0604020202020204" pitchFamily="34" charset="0"/>
                <a:cs typeface="Arial" panose="020B0604020202020204" pitchFamily="34" charset="0"/>
              </a:rPr>
              <a:t>. </a:t>
            </a:r>
            <a:endParaRPr lang="cs-CZ" sz="2000" dirty="0">
              <a:latin typeface="Arial" panose="020B0604020202020204" pitchFamily="34" charset="0"/>
              <a:cs typeface="Arial" panose="020B0604020202020204" pitchFamily="34" charset="0"/>
            </a:endParaRPr>
          </a:p>
          <a:p>
            <a:pPr algn="just"/>
            <a:endParaRPr lang="cs-CZ" sz="1000" dirty="0" smtClean="0">
              <a:latin typeface="Arial" panose="020B0604020202020204" pitchFamily="34" charset="0"/>
              <a:cs typeface="Arial" panose="020B0604020202020204" pitchFamily="34" charset="0"/>
            </a:endParaRPr>
          </a:p>
          <a:p>
            <a:pPr algn="just"/>
            <a:r>
              <a:rPr lang="cs-CZ" dirty="0" smtClean="0">
                <a:latin typeface="Arial" panose="020B0604020202020204" pitchFamily="34" charset="0"/>
                <a:cs typeface="Arial" panose="020B0604020202020204" pitchFamily="34" charset="0"/>
              </a:rPr>
              <a:t>Přes </a:t>
            </a:r>
            <a:r>
              <a:rPr lang="cs-CZ" dirty="0">
                <a:latin typeface="Arial" panose="020B0604020202020204" pitchFamily="34" charset="0"/>
                <a:cs typeface="Arial" panose="020B0604020202020204" pitchFamily="34" charset="0"/>
              </a:rPr>
              <a:t>poměrně nízkou radioaktivitu </a:t>
            </a:r>
            <a:r>
              <a:rPr lang="cs-CZ" baseline="30000" dirty="0">
                <a:latin typeface="Arial" panose="020B0604020202020204" pitchFamily="34" charset="0"/>
                <a:cs typeface="Arial" panose="020B0604020202020204" pitchFamily="34" charset="0"/>
              </a:rPr>
              <a:t>238</a:t>
            </a:r>
            <a:r>
              <a:rPr lang="cs-CZ" dirty="0">
                <a:latin typeface="Arial" panose="020B0604020202020204" pitchFamily="34" charset="0"/>
                <a:cs typeface="Arial" panose="020B0604020202020204" pitchFamily="34" charset="0"/>
              </a:rPr>
              <a:t>U však přesto dochází k slabému radioaktivnímu zamoření, míra jeho neškodnosti nebo škodlivosti není dosud dořešena. </a:t>
            </a:r>
            <a:endParaRPr lang="cs-CZ" dirty="0" smtClean="0">
              <a:latin typeface="Arial" panose="020B0604020202020204" pitchFamily="34" charset="0"/>
              <a:cs typeface="Arial" panose="020B0604020202020204" pitchFamily="34" charset="0"/>
            </a:endParaRPr>
          </a:p>
          <a:p>
            <a:pPr algn="just"/>
            <a:endParaRPr lang="cs-CZ" sz="1000" dirty="0" smtClean="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DU používá často i na vyvážení v </a:t>
            </a:r>
            <a:r>
              <a:rPr lang="cs-CZ" sz="2000" b="1" dirty="0">
                <a:latin typeface="Arial" panose="020B0604020202020204" pitchFamily="34" charset="0"/>
                <a:cs typeface="Arial" panose="020B0604020202020204" pitchFamily="34" charset="0"/>
              </a:rPr>
              <a:t>leteckém průmyslu </a:t>
            </a:r>
            <a:r>
              <a:rPr lang="cs-CZ" sz="2000" dirty="0">
                <a:latin typeface="Arial" panose="020B0604020202020204" pitchFamily="34" charset="0"/>
                <a:cs typeface="Arial" panose="020B0604020202020204" pitchFamily="34" charset="0"/>
              </a:rPr>
              <a:t>a jako vhodná ochrana před rentgenovým zářením v </a:t>
            </a:r>
            <a:r>
              <a:rPr lang="cs-CZ" sz="2000" b="1" dirty="0">
                <a:latin typeface="Arial" panose="020B0604020202020204" pitchFamily="34" charset="0"/>
                <a:cs typeface="Arial" panose="020B0604020202020204" pitchFamily="34" charset="0"/>
              </a:rPr>
              <a:t>nemocnicích</a:t>
            </a:r>
            <a:r>
              <a:rPr lang="cs-CZ"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nebo</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na výrobu kontejnerů k </a:t>
            </a:r>
            <a:r>
              <a:rPr lang="cs-CZ" sz="2000" b="1" dirty="0">
                <a:latin typeface="Arial" panose="020B0604020202020204" pitchFamily="34" charset="0"/>
                <a:cs typeface="Arial" panose="020B0604020202020204" pitchFamily="34" charset="0"/>
              </a:rPr>
              <a:t>transportu radioaktivních zdrojů</a:t>
            </a:r>
            <a:r>
              <a:rPr lang="cs-CZ"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2475718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Obdélník 3"/>
          <p:cNvSpPr/>
          <p:nvPr/>
        </p:nvSpPr>
        <p:spPr>
          <a:xfrm>
            <a:off x="228600" y="228600"/>
            <a:ext cx="8610600" cy="6247864"/>
          </a:xfrm>
          <a:prstGeom prst="rect">
            <a:avLst/>
          </a:prstGeom>
        </p:spPr>
        <p:txBody>
          <a:bodyPr wrap="square">
            <a:spAutoFit/>
          </a:bodyPr>
          <a:lstStyle/>
          <a:p>
            <a:pPr algn="just"/>
            <a:r>
              <a:rPr lang="cs-CZ" sz="2000" b="1" dirty="0" err="1" smtClean="0">
                <a:latin typeface="Arial" panose="020B0604020202020204" pitchFamily="34" charset="0"/>
                <a:cs typeface="Arial" panose="020B0604020202020204" pitchFamily="34" charset="0"/>
              </a:rPr>
              <a:t>Hexahydrát</a:t>
            </a:r>
            <a:r>
              <a:rPr lang="cs-CZ" sz="2000" b="1" dirty="0" smtClean="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diurananu</a:t>
            </a:r>
            <a:r>
              <a:rPr lang="cs-CZ" sz="2000" b="1" dirty="0">
                <a:latin typeface="Arial" panose="020B0604020202020204" pitchFamily="34" charset="0"/>
                <a:cs typeface="Arial" panose="020B0604020202020204" pitchFamily="34" charset="0"/>
              </a:rPr>
              <a:t> sodného </a:t>
            </a:r>
            <a:r>
              <a:rPr lang="cs-CZ" sz="2000" dirty="0">
                <a:latin typeface="Arial" panose="020B0604020202020204" pitchFamily="34" charset="0"/>
                <a:cs typeface="Arial" panose="020B0604020202020204" pitchFamily="34" charset="0"/>
              </a:rPr>
              <a:t>(Na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U</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a </a:t>
            </a:r>
            <a:r>
              <a:rPr lang="cs-CZ" sz="2000" b="1" dirty="0" err="1">
                <a:latin typeface="Arial" panose="020B0604020202020204" pitchFamily="34" charset="0"/>
                <a:cs typeface="Arial" panose="020B0604020202020204" pitchFamily="34" charset="0"/>
              </a:rPr>
              <a:t>hexahydrát</a:t>
            </a:r>
            <a:r>
              <a:rPr lang="cs-CZ" sz="2000" b="1"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diurananu</a:t>
            </a:r>
            <a:r>
              <a:rPr lang="cs-CZ" sz="2000" b="1" dirty="0">
                <a:latin typeface="Arial" panose="020B0604020202020204" pitchFamily="34" charset="0"/>
                <a:cs typeface="Arial" panose="020B0604020202020204" pitchFamily="34" charset="0"/>
              </a:rPr>
              <a:t> draselného </a:t>
            </a:r>
            <a:r>
              <a:rPr lang="cs-CZ" sz="2000" dirty="0">
                <a:latin typeface="Arial" panose="020B0604020202020204" pitchFamily="34" charset="0"/>
                <a:cs typeface="Arial" panose="020B0604020202020204" pitchFamily="34" charset="0"/>
              </a:rPr>
              <a:t>(K</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U</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se dosud označují jako uranová žluť používající se k barvení skla, glazur a porcelánu (barví na žluto až </a:t>
            </a:r>
            <a:r>
              <a:rPr lang="cs-CZ" sz="2000" dirty="0" err="1">
                <a:latin typeface="Arial" panose="020B0604020202020204" pitchFamily="34" charset="0"/>
                <a:cs typeface="Arial" panose="020B0604020202020204" pitchFamily="34" charset="0"/>
              </a:rPr>
              <a:t>žlutozeleno</a:t>
            </a:r>
            <a:r>
              <a:rPr lang="cs-CZ" sz="2000" dirty="0">
                <a:latin typeface="Arial" panose="020B0604020202020204" pitchFamily="34" charset="0"/>
                <a:cs typeface="Arial" panose="020B0604020202020204" pitchFamily="34" charset="0"/>
              </a:rPr>
              <a:t>, přičemž fluoreskuje</a:t>
            </a:r>
            <a:r>
              <a:rPr lang="cs-CZ" sz="2000" dirty="0" smtClean="0">
                <a:latin typeface="Arial" panose="020B0604020202020204" pitchFamily="34" charset="0"/>
                <a:cs typeface="Arial" panose="020B0604020202020204" pitchFamily="34" charset="0"/>
              </a:rPr>
              <a:t>).</a:t>
            </a:r>
          </a:p>
          <a:p>
            <a:pPr algn="just"/>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Ve </a:t>
            </a:r>
            <a:r>
              <a:rPr lang="cs-CZ" sz="2000" dirty="0">
                <a:latin typeface="Arial" panose="020B0604020202020204" pitchFamily="34" charset="0"/>
                <a:cs typeface="Arial" panose="020B0604020202020204" pitchFamily="34" charset="0"/>
              </a:rPr>
              <a:t>fotografii se sloučenin (solí) uranu (např. 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b="1" dirty="0">
                <a:latin typeface="Arial" panose="020B0604020202020204" pitchFamily="34" charset="0"/>
                <a:cs typeface="Arial" panose="020B0604020202020204" pitchFamily="34" charset="0"/>
              </a:rPr>
              <a:t>dusičnan uranylu</a:t>
            </a:r>
            <a:r>
              <a:rPr lang="cs-CZ" sz="2000" dirty="0">
                <a:latin typeface="Arial" panose="020B0604020202020204" pitchFamily="34" charset="0"/>
                <a:cs typeface="Arial" panose="020B0604020202020204" pitchFamily="34" charset="0"/>
              </a:rPr>
              <a:t>) používá k zesilování negativů, do tónovacích lázní, zesilovač světlotisku. Kvůli chemické toxicitě se dusičnan uranylu používá pro experimentální vyvolání patologického stavu ledvin u pokusných zvířat.</a:t>
            </a:r>
          </a:p>
          <a:p>
            <a:pPr algn="just"/>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Octan </a:t>
            </a:r>
            <a:r>
              <a:rPr lang="cs-CZ" sz="2000" b="1" dirty="0">
                <a:latin typeface="Arial" panose="020B0604020202020204" pitchFamily="34" charset="0"/>
                <a:cs typeface="Arial" panose="020B0604020202020204" pitchFamily="34" charset="0"/>
              </a:rPr>
              <a:t>uranylu </a:t>
            </a:r>
            <a:r>
              <a:rPr lang="cs-CZ" sz="2000" dirty="0">
                <a:latin typeface="Arial" panose="020B0604020202020204" pitchFamily="34" charset="0"/>
                <a:cs typeface="Arial" panose="020B0604020202020204" pitchFamily="34" charset="0"/>
              </a:rPr>
              <a:t>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NaUO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a:t>
            </a:r>
            <a:r>
              <a:rPr lang="cs-CZ" sz="2000" b="1" dirty="0" err="1">
                <a:latin typeface="Arial" panose="020B0604020202020204" pitchFamily="34" charset="0"/>
                <a:cs typeface="Arial" panose="020B0604020202020204" pitchFamily="34" charset="0"/>
              </a:rPr>
              <a:t>diuranan</a:t>
            </a:r>
            <a:r>
              <a:rPr lang="cs-CZ" sz="2000" b="1" dirty="0">
                <a:latin typeface="Arial" panose="020B0604020202020204" pitchFamily="34" charset="0"/>
                <a:cs typeface="Arial" panose="020B0604020202020204" pitchFamily="34" charset="0"/>
              </a:rPr>
              <a:t> amonný </a:t>
            </a:r>
            <a:r>
              <a:rPr lang="cs-CZ" sz="2000" dirty="0">
                <a:latin typeface="Arial" panose="020B0604020202020204" pitchFamily="34" charset="0"/>
                <a:cs typeface="Arial" panose="020B0604020202020204" pitchFamily="34" charset="0"/>
              </a:rPr>
              <a:t>(NH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U</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mají význam v analytické chemii.</a:t>
            </a:r>
          </a:p>
          <a:p>
            <a:pPr algn="just"/>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Uran </a:t>
            </a:r>
            <a:r>
              <a:rPr lang="cs-CZ" sz="2000" b="1" dirty="0">
                <a:latin typeface="Arial" panose="020B0604020202020204" pitchFamily="34" charset="0"/>
                <a:cs typeface="Arial" panose="020B0604020202020204" pitchFamily="34" charset="0"/>
              </a:rPr>
              <a:t>s obsahem karbidu </a:t>
            </a:r>
            <a:r>
              <a:rPr lang="cs-CZ" sz="2000" dirty="0">
                <a:latin typeface="Arial" panose="020B0604020202020204" pitchFamily="34" charset="0"/>
                <a:cs typeface="Arial" panose="020B0604020202020204" pitchFamily="34" charset="0"/>
              </a:rPr>
              <a:t>je vhodným katalyzátorem pro syntézu amoniaku </a:t>
            </a:r>
            <a:r>
              <a:rPr lang="cs-CZ" sz="2000" dirty="0" err="1">
                <a:latin typeface="Arial" panose="020B0604020202020204" pitchFamily="34" charset="0"/>
                <a:cs typeface="Arial" panose="020B0604020202020204" pitchFamily="34" charset="0"/>
              </a:rPr>
              <a:t>Haberovým</a:t>
            </a:r>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způsobem.</a:t>
            </a:r>
            <a:endParaRPr lang="cs-CZ" sz="2000" dirty="0">
              <a:latin typeface="Arial" panose="020B0604020202020204" pitchFamily="34" charset="0"/>
              <a:cs typeface="Arial" panose="020B0604020202020204" pitchFamily="34" charset="0"/>
            </a:endParaRPr>
          </a:p>
        </p:txBody>
      </p:sp>
      <p:pic>
        <p:nvPicPr>
          <p:cNvPr id="2051" name="Picture 3" descr="https://upload.wikimedia.org/wikipedia/commons/thumb/1/16/Uranium-glass-karafa.jpg/255px-Uranium-glass-karafa.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1295400"/>
            <a:ext cx="853984" cy="1828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607945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91600" cy="6555641"/>
          </a:xfrm>
          <a:prstGeom prst="rect">
            <a:avLst/>
          </a:prstGeom>
        </p:spPr>
        <p:txBody>
          <a:bodyPr wrap="square">
            <a:spAutoFit/>
          </a:bodyPr>
          <a:lstStyle/>
          <a:p>
            <a:pPr algn="ctr"/>
            <a:r>
              <a:rPr lang="en-US" sz="2800" b="1" dirty="0" smtClean="0">
                <a:latin typeface="Arial" panose="020B0604020202020204" pitchFamily="34" charset="0"/>
                <a:cs typeface="Arial" panose="020B0604020202020204" pitchFamily="34" charset="0"/>
              </a:rPr>
              <a:t>N</a:t>
            </a:r>
            <a:r>
              <a:rPr lang="cs-CZ" sz="2800" b="1" dirty="0" err="1" smtClean="0">
                <a:latin typeface="Arial" panose="020B0604020202020204" pitchFamily="34" charset="0"/>
                <a:cs typeface="Arial" panose="020B0604020202020204" pitchFamily="34" charset="0"/>
              </a:rPr>
              <a:t>eptunium</a:t>
            </a:r>
            <a:r>
              <a:rPr lang="cs-CZ" sz="2800" dirty="0" smtClean="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algn="just"/>
            <a:endParaRPr lang="en-US" sz="1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lesklý, na vzduchu stálý radioaktivní kov, jeho nejstabilnější izotop </a:t>
            </a:r>
            <a:r>
              <a:rPr lang="cs-CZ" sz="2000" baseline="30000" dirty="0">
                <a:latin typeface="Arial" panose="020B0604020202020204" pitchFamily="34" charset="0"/>
                <a:cs typeface="Arial" panose="020B0604020202020204" pitchFamily="34" charset="0"/>
              </a:rPr>
              <a:t>237</a:t>
            </a:r>
            <a:r>
              <a:rPr lang="cs-CZ" sz="2000" dirty="0">
                <a:latin typeface="Arial" panose="020B0604020202020204" pitchFamily="34" charset="0"/>
                <a:cs typeface="Arial" panose="020B0604020202020204" pitchFamily="34" charset="0"/>
              </a:rPr>
              <a:t>Np má poločas rozpadu 2,25.10</a:t>
            </a:r>
            <a:r>
              <a:rPr lang="cs-CZ" sz="2000" baseline="30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let</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Neptunium </a:t>
            </a:r>
            <a:r>
              <a:rPr lang="cs-CZ" sz="2000" dirty="0">
                <a:latin typeface="Arial" panose="020B0604020202020204" pitchFamily="34" charset="0"/>
                <a:cs typeface="Arial" panose="020B0604020202020204" pitchFamily="34" charset="0"/>
              </a:rPr>
              <a:t>se vyskytuje ve třech modifikacích, kosočtverečná modifikace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Np</a:t>
            </a:r>
            <a:r>
              <a:rPr lang="cs-CZ" sz="2000" dirty="0">
                <a:latin typeface="Arial" panose="020B0604020202020204" pitchFamily="34" charset="0"/>
                <a:cs typeface="Arial" panose="020B0604020202020204" pitchFamily="34" charset="0"/>
              </a:rPr>
              <a:t> stabilní za normální teploty, čtverečná modifikace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Np</a:t>
            </a:r>
            <a:r>
              <a:rPr lang="cs-CZ" sz="2000" dirty="0">
                <a:latin typeface="Arial" panose="020B0604020202020204" pitchFamily="34" charset="0"/>
                <a:cs typeface="Arial" panose="020B0604020202020204" pitchFamily="34" charset="0"/>
              </a:rPr>
              <a:t> stabilní v rozmezí teplot 278-550°C a </a:t>
            </a:r>
            <a:r>
              <a:rPr lang="el-GR" sz="2000" dirty="0">
                <a:latin typeface="Arial" panose="020B0604020202020204" pitchFamily="34" charset="0"/>
                <a:cs typeface="Arial" panose="020B0604020202020204" pitchFamily="34" charset="0"/>
              </a:rPr>
              <a:t>γ-</a:t>
            </a:r>
            <a:r>
              <a:rPr lang="cs-CZ" sz="2000" dirty="0" err="1">
                <a:latin typeface="Arial" panose="020B0604020202020204" pitchFamily="34" charset="0"/>
                <a:cs typeface="Arial" panose="020B0604020202020204" pitchFamily="34" charset="0"/>
              </a:rPr>
              <a:t>Np</a:t>
            </a:r>
            <a:r>
              <a:rPr lang="cs-CZ" sz="2000" dirty="0">
                <a:latin typeface="Arial" panose="020B0604020202020204" pitchFamily="34" charset="0"/>
                <a:cs typeface="Arial" panose="020B0604020202020204" pitchFamily="34" charset="0"/>
              </a:rPr>
              <a:t>, která vzniká při teplotě nad 550°C a je stabilní až do teploty tání.</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Kovové </a:t>
            </a:r>
            <a:r>
              <a:rPr lang="cs-CZ" sz="2000" dirty="0">
                <a:latin typeface="Arial" panose="020B0604020202020204" pitchFamily="34" charset="0"/>
                <a:cs typeface="Arial" panose="020B0604020202020204" pitchFamily="34" charset="0"/>
              </a:rPr>
              <a:t>neptunium reaguje s horkou vodou za vzniku červeného hydroxidu </a:t>
            </a:r>
            <a:r>
              <a:rPr lang="cs-CZ" sz="2000" dirty="0" err="1">
                <a:latin typeface="Arial" panose="020B0604020202020204" pitchFamily="34" charset="0"/>
                <a:cs typeface="Arial" panose="020B0604020202020204" pitchFamily="34" charset="0"/>
              </a:rPr>
              <a:t>neptunitého</a:t>
            </a:r>
            <a:r>
              <a:rPr lang="cs-CZ" sz="2000" dirty="0">
                <a:latin typeface="Arial" panose="020B0604020202020204" pitchFamily="34" charset="0"/>
                <a:cs typeface="Arial" panose="020B0604020202020204" pitchFamily="34" charset="0"/>
              </a:rPr>
              <a:t> a vývoje vodíku, s horkou vodou nasycenou kyslíkem neptunium tvoří žlutozelený hydroxid </a:t>
            </a:r>
            <a:r>
              <a:rPr lang="cs-CZ" sz="2000" dirty="0" err="1">
                <a:latin typeface="Arial" panose="020B0604020202020204" pitchFamily="34" charset="0"/>
                <a:cs typeface="Arial" panose="020B0604020202020204" pitchFamily="34" charset="0"/>
              </a:rPr>
              <a:t>neptuničitý</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2Np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2Np(OH)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Np</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Np</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4</a:t>
            </a:r>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Neptunium </a:t>
            </a:r>
            <a:r>
              <a:rPr lang="cs-CZ" sz="2000" dirty="0">
                <a:latin typeface="Arial" panose="020B0604020202020204" pitchFamily="34" charset="0"/>
                <a:cs typeface="Arial" panose="020B0604020202020204" pitchFamily="34" charset="0"/>
              </a:rPr>
              <a:t>snadno reaguje se zředěnými minerálními kyselinami:</a:t>
            </a:r>
          </a:p>
          <a:p>
            <a:pPr algn="ctr"/>
            <a:r>
              <a:rPr lang="cs-CZ" sz="2000" dirty="0">
                <a:latin typeface="Arial" panose="020B0604020202020204" pitchFamily="34" charset="0"/>
                <a:cs typeface="Arial" panose="020B0604020202020204" pitchFamily="34" charset="0"/>
              </a:rPr>
              <a:t>2Np + 6HCl → 2NpCl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2Np + 10HNO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2Np(NO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N</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+ 5H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silně oxidačním prostředí reaguje neptunium za vzniku růžových solí </a:t>
            </a:r>
            <a:r>
              <a:rPr lang="cs-CZ" sz="2000" dirty="0" err="1">
                <a:latin typeface="Arial" panose="020B0604020202020204" pitchFamily="34" charset="0"/>
                <a:cs typeface="Arial" panose="020B0604020202020204" pitchFamily="34" charset="0"/>
              </a:rPr>
              <a:t>neptunylu</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5Np + 28HNO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+ 6KMnO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5NpO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+ 6Mn(NO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+ 14H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+ 6KNO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Np</a:t>
            </a:r>
            <a:r>
              <a:rPr lang="cs-CZ" sz="2000" dirty="0">
                <a:latin typeface="Arial" panose="020B0604020202020204" pitchFamily="34" charset="0"/>
                <a:cs typeface="Arial" panose="020B0604020202020204" pitchFamily="34" charset="0"/>
              </a:rPr>
              <a:t> + 2HNO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KBrO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NpO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KBr</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Již za mírně zvýšené teploty reaguje s vodíkem za vzniku hydridů NpH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NpH</a:t>
            </a:r>
            <a:r>
              <a:rPr lang="cs-CZ" sz="2000" baseline="-25000" dirty="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763000" cy="470898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Ve sloučeninách vystupuje neptunium nejčastěji v oxidačním stavu VI, jeho chemické vlastnosti jsou velmi podobné vlastnostem sloučenin šestimocného </a:t>
            </a:r>
            <a:r>
              <a:rPr lang="cs-CZ" sz="2000" u="sng" dirty="0" smtClean="0">
                <a:latin typeface="Arial" panose="020B0604020202020204" pitchFamily="34" charset="0"/>
                <a:cs typeface="Arial" panose="020B0604020202020204" pitchFamily="34" charset="0"/>
              </a:rPr>
              <a:t>uranu</a:t>
            </a:r>
            <a:r>
              <a:rPr lang="cs-CZ" sz="2000" dirty="0" smtClean="0">
                <a:latin typeface="Arial" panose="020B0604020202020204" pitchFamily="34" charset="0"/>
                <a:cs typeface="Arial" panose="020B0604020202020204" pitchFamily="34" charset="0"/>
              </a:rPr>
              <a:t> nebo v oxidačním stavu III, chemické vlastnosti </a:t>
            </a:r>
            <a:r>
              <a:rPr lang="cs-CZ" sz="2000" dirty="0" err="1" smtClean="0">
                <a:latin typeface="Arial" panose="020B0604020202020204" pitchFamily="34" charset="0"/>
                <a:cs typeface="Arial" panose="020B0604020202020204" pitchFamily="34" charset="0"/>
              </a:rPr>
              <a:t>neptunitých</a:t>
            </a:r>
            <a:r>
              <a:rPr lang="cs-CZ" sz="2000" dirty="0" smtClean="0">
                <a:latin typeface="Arial" panose="020B0604020202020204" pitchFamily="34" charset="0"/>
                <a:cs typeface="Arial" panose="020B0604020202020204" pitchFamily="34" charset="0"/>
              </a:rPr>
              <a:t> sloučenin se nejvíce podobají vlastnostem sloučenin promethia. Vodné roztoky solí neptunia mají charakteristické zbarvení podle mocenství, Np</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fialová, Np</a:t>
            </a:r>
            <a:r>
              <a:rPr lang="cs-CZ" sz="2000" baseline="30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žlutozelená, Np</a:t>
            </a:r>
            <a:r>
              <a:rPr lang="cs-CZ" sz="2000" baseline="30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v kyselém prostředí zelená, v alkalickém žlutá, Np</a:t>
            </a:r>
            <a:r>
              <a:rPr lang="cs-CZ" sz="2000" baseline="30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 růžová, Np</a:t>
            </a:r>
            <a:r>
              <a:rPr lang="cs-CZ" sz="2000" baseline="30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 v kyselém prostředí hnědočervená, v alkalickém zelená.</a:t>
            </a: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přírodě se neptunium nachází jako nepatrná příměs uranových rud</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Kovové neptunium se připravuje redukcí fluoridu </a:t>
            </a:r>
            <a:r>
              <a:rPr lang="cs-CZ" sz="2000" dirty="0" err="1">
                <a:latin typeface="Arial" panose="020B0604020202020204" pitchFamily="34" charset="0"/>
                <a:cs typeface="Arial" panose="020B0604020202020204" pitchFamily="34" charset="0"/>
              </a:rPr>
              <a:t>neptunitého</a:t>
            </a:r>
            <a:r>
              <a:rPr lang="cs-CZ" sz="2000" dirty="0">
                <a:latin typeface="Arial" panose="020B0604020202020204" pitchFamily="34" charset="0"/>
                <a:cs typeface="Arial" panose="020B0604020202020204" pitchFamily="34" charset="0"/>
              </a:rPr>
              <a:t> NpF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parami barya nebo lithia při teplotě okolo 1200°C:</a:t>
            </a:r>
          </a:p>
          <a:p>
            <a:pPr algn="ctr"/>
            <a:r>
              <a:rPr lang="cs-CZ" sz="2000" dirty="0">
                <a:latin typeface="Arial" panose="020B0604020202020204" pitchFamily="34" charset="0"/>
                <a:cs typeface="Arial" panose="020B0604020202020204" pitchFamily="34" charset="0"/>
              </a:rPr>
              <a:t>2NpF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+ 3Ba → 2Np + 3BaF</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49959"/>
            <a:ext cx="8839200" cy="6555641"/>
          </a:xfrm>
          <a:prstGeom prst="rect">
            <a:avLst/>
          </a:prstGeom>
        </p:spPr>
        <p:txBody>
          <a:bodyPr wrap="square">
            <a:spAutoFit/>
          </a:bodyPr>
          <a:lstStyle/>
          <a:p>
            <a:pPr algn="ctr"/>
            <a:r>
              <a:rPr lang="en-US" sz="2800" b="1" dirty="0" smtClean="0">
                <a:latin typeface="Arial" panose="020B0604020202020204" pitchFamily="34" charset="0"/>
                <a:cs typeface="Arial" panose="020B0604020202020204" pitchFamily="34" charset="0"/>
              </a:rPr>
              <a:t>P</a:t>
            </a:r>
            <a:r>
              <a:rPr lang="cs-CZ" sz="2800" b="1" dirty="0" err="1" smtClean="0">
                <a:latin typeface="Arial" panose="020B0604020202020204" pitchFamily="34" charset="0"/>
                <a:cs typeface="Arial" panose="020B0604020202020204" pitchFamily="34" charset="0"/>
              </a:rPr>
              <a:t>lutonium</a:t>
            </a:r>
            <a:r>
              <a:rPr lang="cs-CZ"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endParaRPr lang="en-US" sz="1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tmavošedý, silně elektropozitivní a radioaktivní kov. Nestabilnější izotop plutonia </a:t>
            </a:r>
            <a:r>
              <a:rPr lang="cs-CZ" sz="2000" baseline="30000" dirty="0">
                <a:latin typeface="Arial" panose="020B0604020202020204" pitchFamily="34" charset="0"/>
                <a:cs typeface="Arial" panose="020B0604020202020204" pitchFamily="34" charset="0"/>
              </a:rPr>
              <a:t>242</a:t>
            </a:r>
            <a:r>
              <a:rPr lang="cs-CZ" sz="2000" dirty="0">
                <a:latin typeface="Arial" panose="020B0604020202020204" pitchFamily="34" charset="0"/>
                <a:cs typeface="Arial" panose="020B0604020202020204" pitchFamily="34" charset="0"/>
              </a:rPr>
              <a:t>Pu má poločas rozpadu 3,73.10</a:t>
            </a:r>
            <a:r>
              <a:rPr lang="cs-CZ" sz="2000" baseline="30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let.</a:t>
            </a:r>
          </a:p>
          <a:p>
            <a:r>
              <a:rPr lang="cs-CZ" sz="2000" dirty="0">
                <a:latin typeface="Arial" panose="020B0604020202020204" pitchFamily="34" charset="0"/>
                <a:cs typeface="Arial" panose="020B0604020202020204" pitchFamily="34" charset="0"/>
              </a:rPr>
              <a:t>Plutonium reaguje s horkou vodou za vzniku šedomodrého hydroxidu </a:t>
            </a:r>
            <a:r>
              <a:rPr lang="cs-CZ" sz="2000" dirty="0" err="1">
                <a:latin typeface="Arial" panose="020B0604020202020204" pitchFamily="34" charset="0"/>
                <a:cs typeface="Arial" panose="020B0604020202020204" pitchFamily="34" charset="0"/>
              </a:rPr>
              <a:t>plutonitého</a:t>
            </a:r>
            <a:r>
              <a:rPr lang="cs-CZ" sz="2000" dirty="0">
                <a:latin typeface="Arial" panose="020B0604020202020204" pitchFamily="34" charset="0"/>
                <a:cs typeface="Arial" panose="020B0604020202020204" pitchFamily="34" charset="0"/>
              </a:rPr>
              <a:t>, s horkou vodou nasycenou kyslíkem reaguje za vzniku zeleného hydroxidu </a:t>
            </a:r>
            <a:r>
              <a:rPr lang="cs-CZ" sz="2000" dirty="0" err="1">
                <a:latin typeface="Arial" panose="020B0604020202020204" pitchFamily="34" charset="0"/>
                <a:cs typeface="Arial" panose="020B0604020202020204" pitchFamily="34" charset="0"/>
              </a:rPr>
              <a:t>plutoničitého</a:t>
            </a:r>
            <a:r>
              <a:rPr lang="cs-CZ" sz="2000" dirty="0">
                <a:latin typeface="Arial" panose="020B0604020202020204" pitchFamily="34" charset="0"/>
                <a:cs typeface="Arial" panose="020B0604020202020204" pitchFamily="34" charset="0"/>
              </a:rPr>
              <a:t>:</a:t>
            </a:r>
          </a:p>
          <a:p>
            <a:r>
              <a:rPr lang="cs-CZ" sz="2000" dirty="0">
                <a:latin typeface="Arial" panose="020B0604020202020204" pitchFamily="34" charset="0"/>
                <a:cs typeface="Arial" panose="020B0604020202020204" pitchFamily="34" charset="0"/>
              </a:rPr>
              <a:t>2Pu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2Pu(OH)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Pu</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Pu</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4</a:t>
            </a:r>
            <a:endParaRPr lang="cs-CZ"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Plutonium reaguje s minerálními kyselinami za vzniku </a:t>
            </a:r>
            <a:r>
              <a:rPr lang="cs-CZ" sz="2000" dirty="0" err="1">
                <a:latin typeface="Arial" panose="020B0604020202020204" pitchFamily="34" charset="0"/>
                <a:cs typeface="Arial" panose="020B0604020202020204" pitchFamily="34" charset="0"/>
              </a:rPr>
              <a:t>plutonité</a:t>
            </a:r>
            <a:r>
              <a:rPr lang="cs-CZ" sz="2000" dirty="0">
                <a:latin typeface="Arial" panose="020B0604020202020204" pitchFamily="34" charset="0"/>
                <a:cs typeface="Arial" panose="020B0604020202020204" pitchFamily="34" charset="0"/>
              </a:rPr>
              <a:t> soli a vývoje vodíku:</a:t>
            </a:r>
          </a:p>
          <a:p>
            <a:r>
              <a:rPr lang="cs-CZ" sz="2000" dirty="0">
                <a:latin typeface="Arial" panose="020B0604020202020204" pitchFamily="34" charset="0"/>
                <a:cs typeface="Arial" panose="020B0604020202020204" pitchFamily="34" charset="0"/>
              </a:rPr>
              <a:t>2Pu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Pu</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2Pu + 6HCl → 2PuCl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Reakce plutonia s kyselinou dusičnou probíhá za vzniku </a:t>
            </a:r>
            <a:r>
              <a:rPr lang="cs-CZ" sz="2000" dirty="0" err="1">
                <a:latin typeface="Arial" panose="020B0604020202020204" pitchFamily="34" charset="0"/>
                <a:cs typeface="Arial" panose="020B0604020202020204" pitchFamily="34" charset="0"/>
              </a:rPr>
              <a:t>plutoničité</a:t>
            </a:r>
            <a:r>
              <a:rPr lang="cs-CZ" sz="2000" dirty="0">
                <a:latin typeface="Arial" panose="020B0604020202020204" pitchFamily="34" charset="0"/>
                <a:cs typeface="Arial" panose="020B0604020202020204" pitchFamily="34" charset="0"/>
              </a:rPr>
              <a:t> soli a bez vývoje vodíku:</a:t>
            </a:r>
          </a:p>
          <a:p>
            <a:r>
              <a:rPr lang="cs-CZ" sz="2000" dirty="0">
                <a:latin typeface="Arial" panose="020B0604020202020204" pitchFamily="34" charset="0"/>
                <a:cs typeface="Arial" panose="020B0604020202020204" pitchFamily="34" charset="0"/>
              </a:rPr>
              <a:t>3Pu + 16HNO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3Pu(NO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+ 8H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a:t>
            </a:r>
            <a:r>
              <a:rPr lang="cs-CZ" sz="2000" dirty="0" smtClean="0">
                <a:latin typeface="Arial" panose="020B0604020202020204" pitchFamily="34" charset="0"/>
                <a:cs typeface="Arial" panose="020B0604020202020204" pitchFamily="34" charset="0"/>
              </a:rPr>
              <a:t>4NO</a:t>
            </a:r>
            <a:endParaRPr lang="en-US" sz="2000" dirty="0" smtClean="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Ve sloučeninách se plutonium vyskytuje v oxidačních stupních +II až +VII, nejstabilnější sloučeniny jsou </a:t>
            </a:r>
            <a:r>
              <a:rPr lang="cs-CZ" sz="2000" dirty="0" err="1">
                <a:latin typeface="Arial" panose="020B0604020202020204" pitchFamily="34" charset="0"/>
                <a:cs typeface="Arial" panose="020B0604020202020204" pitchFamily="34" charset="0"/>
              </a:rPr>
              <a:t>plutoničité</a:t>
            </a:r>
            <a:r>
              <a:rPr lang="cs-CZ" sz="2000" dirty="0">
                <a:latin typeface="Arial" panose="020B0604020202020204" pitchFamily="34" charset="0"/>
                <a:cs typeface="Arial" panose="020B0604020202020204" pitchFamily="34" charset="0"/>
              </a:rPr>
              <a:t>. Vodné roztoky soli plutonia mají </a:t>
            </a:r>
            <a:r>
              <a:rPr lang="cs-CZ" sz="2000" dirty="0" err="1">
                <a:latin typeface="Arial" panose="020B0604020202020204" pitchFamily="34" charset="0"/>
                <a:cs typeface="Arial" panose="020B0604020202020204" pitchFamily="34" charset="0"/>
              </a:rPr>
              <a:t>chrakteristické</a:t>
            </a:r>
            <a:r>
              <a:rPr lang="cs-CZ" sz="2000" dirty="0">
                <a:latin typeface="Arial" panose="020B0604020202020204" pitchFamily="34" charset="0"/>
                <a:cs typeface="Arial" panose="020B0604020202020204" pitchFamily="34" charset="0"/>
              </a:rPr>
              <a:t> zbarvení podle mocenství, Pu</a:t>
            </a:r>
            <a:r>
              <a:rPr lang="cs-CZ" sz="2000" baseline="30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modrá, Pu</a:t>
            </a:r>
            <a:r>
              <a:rPr lang="cs-CZ" sz="2000" baseline="30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žlutohnědá, Pu</a:t>
            </a:r>
            <a:r>
              <a:rPr lang="cs-CZ" sz="2000" baseline="30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 růžová, Pu</a:t>
            </a:r>
            <a:r>
              <a:rPr lang="cs-CZ" sz="2000" baseline="30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 žlutá, oranžová, Pu</a:t>
            </a:r>
            <a:r>
              <a:rPr lang="cs-CZ" sz="2000" baseline="30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 zelená</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7630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S peroxidem vodíku reaguje práškový wolfram již za normální teploty:</a:t>
            </a:r>
          </a:p>
          <a:p>
            <a:pPr algn="ctr"/>
            <a:r>
              <a:rPr lang="cs-CZ" sz="2000" dirty="0" smtClean="0">
                <a:latin typeface="Arial" panose="020B0604020202020204" pitchFamily="34" charset="0"/>
                <a:cs typeface="Arial" panose="020B0604020202020204" pitchFamily="34" charset="0"/>
              </a:rPr>
              <a:t>W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WO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WO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WO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3H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WO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W</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12</a:t>
            </a:r>
            <a:r>
              <a:rPr lang="cs-CZ" sz="2000" dirty="0" smtClean="0">
                <a:latin typeface="Arial" panose="020B0604020202020204" pitchFamily="34" charset="0"/>
                <a:cs typeface="Arial" panose="020B0604020202020204" pitchFamily="34" charset="0"/>
              </a:rPr>
              <a:t> + 4H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 alkalickém prostředí ochotně probíhá reakce wolframu s </a:t>
            </a:r>
            <a:r>
              <a:rPr lang="cs-CZ" sz="2000" dirty="0" err="1" smtClean="0">
                <a:latin typeface="Arial" panose="020B0604020202020204" pitchFamily="34" charset="0"/>
                <a:cs typeface="Arial" panose="020B0604020202020204" pitchFamily="34" charset="0"/>
              </a:rPr>
              <a:t>hexakyanoželezitany</a:t>
            </a:r>
            <a:r>
              <a:rPr lang="cs-CZ" sz="2000" dirty="0" smtClean="0">
                <a:latin typeface="Arial" panose="020B0604020202020204" pitchFamily="34" charset="0"/>
                <a:cs typeface="Arial" panose="020B0604020202020204" pitchFamily="34" charset="0"/>
              </a:rPr>
              <a:t>:</a:t>
            </a:r>
          </a:p>
          <a:p>
            <a:pPr algn="ctr"/>
            <a:r>
              <a:rPr lang="cs-CZ" sz="2000" dirty="0" smtClean="0">
                <a:latin typeface="Arial" panose="020B0604020202020204" pitchFamily="34" charset="0"/>
                <a:cs typeface="Arial" panose="020B0604020202020204" pitchFamily="34" charset="0"/>
              </a:rPr>
              <a:t>W + 6K</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Fe</a:t>
            </a:r>
            <a:r>
              <a:rPr lang="cs-CZ" sz="2000" dirty="0" smtClean="0">
                <a:latin typeface="Arial" panose="020B0604020202020204" pitchFamily="34" charset="0"/>
                <a:cs typeface="Arial" panose="020B0604020202020204" pitchFamily="34" charset="0"/>
              </a:rPr>
              <a:t>(CN)</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+ 8KOH →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WO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K</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Fe</a:t>
            </a:r>
            <a:r>
              <a:rPr lang="cs-CZ" sz="2000" dirty="0" smtClean="0">
                <a:latin typeface="Arial" panose="020B0604020202020204" pitchFamily="34" charset="0"/>
                <a:cs typeface="Arial" panose="020B0604020202020204" pitchFamily="34" charset="0"/>
              </a:rPr>
              <a:t>(CN)</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+ 4H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r>
              <a:rPr lang="cs-CZ" sz="2000" dirty="0" smtClean="0">
                <a:latin typeface="Arial" panose="020B0604020202020204" pitchFamily="34" charset="0"/>
                <a:cs typeface="Arial" panose="020B0604020202020204" pitchFamily="34" charset="0"/>
              </a:rPr>
              <a:t>Wolfram je i za normální teploty silně korodován vodným roztokem chloridu železitého nebo amoniaku a amoniakálními roztoky dvoumocné mědi. Při teplotě 600°C probíhá reakce wolframu s vodní párou:</a:t>
            </a:r>
          </a:p>
          <a:p>
            <a:pPr algn="ctr"/>
            <a:r>
              <a:rPr lang="cs-CZ" sz="2000" dirty="0" smtClean="0">
                <a:latin typeface="Arial" panose="020B0604020202020204" pitchFamily="34" charset="0"/>
                <a:cs typeface="Arial" panose="020B0604020202020204" pitchFamily="34" charset="0"/>
              </a:rPr>
              <a:t>W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 WO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p>
          <a:p>
            <a:pPr algn="just"/>
            <a:r>
              <a:rPr lang="cs-CZ" sz="2000" dirty="0" smtClean="0">
                <a:latin typeface="Arial" panose="020B0604020202020204" pitchFamily="34" charset="0"/>
                <a:cs typeface="Arial" panose="020B0604020202020204" pitchFamily="34" charset="0"/>
              </a:rPr>
              <a:t>Při teplotě nad 400°C se wolfram snadno slučuje se sirovodíkem:</a:t>
            </a:r>
          </a:p>
          <a:p>
            <a:pPr algn="ctr"/>
            <a:r>
              <a:rPr lang="cs-CZ" sz="2000" dirty="0" smtClean="0">
                <a:latin typeface="Arial" panose="020B0604020202020204" pitchFamily="34" charset="0"/>
                <a:cs typeface="Arial" panose="020B0604020202020204" pitchFamily="34" charset="0"/>
              </a:rPr>
              <a:t>W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 → WS</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Ve sloučeninách vystupuje wolfram nejčastěji v oxidačním stupni VI obvykle ve formě wolframanů [WO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méně často se vyskytuje jako kation W</a:t>
            </a:r>
            <a:r>
              <a:rPr lang="cs-CZ" sz="2000" baseline="30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Sloučenin, ve kterých se vyskytuje šestimocný wolfram ve formě kationu je známo pouze několik, jedná se zejména o fluorid, chlorid, bromid, sulfid a oxid. Kromě běžných oxidů WO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a WO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vytváří také oxidy poněkud exotických struktur W</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11</a:t>
            </a:r>
            <a:r>
              <a:rPr lang="cs-CZ" sz="2000" dirty="0" smtClean="0">
                <a:latin typeface="Arial" panose="020B0604020202020204" pitchFamily="34" charset="0"/>
                <a:cs typeface="Arial" panose="020B0604020202020204" pitchFamily="34" charset="0"/>
              </a:rPr>
              <a:t> nebo W</a:t>
            </a:r>
            <a:r>
              <a:rPr lang="cs-CZ" sz="2000" baseline="-25000" dirty="0" smtClean="0">
                <a:latin typeface="Arial" panose="020B0604020202020204" pitchFamily="34" charset="0"/>
                <a:cs typeface="Arial" panose="020B0604020202020204" pitchFamily="34" charset="0"/>
              </a:rPr>
              <a:t>10</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29</a:t>
            </a:r>
            <a:r>
              <a:rPr lang="cs-CZ" sz="2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77588027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76200"/>
            <a:ext cx="8839200" cy="594008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Chemické vlastnosti trojmocných sloučenin plutonia se nejvíce podobají vlastnostem samaria. Ostatní chemické vlastnosti plutonia se velmi podobají vlastnostem uranu. Plutonium i všechny jeho sloučeniny jsou prudce jedovaté.</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V přírodě se plutonium nalézá v nepatrném množství v uranových rudách, ve kterých vzniká přirozeným radioaktivním rozpadem.</a:t>
            </a:r>
          </a:p>
          <a:p>
            <a:pPr algn="just"/>
            <a:r>
              <a:rPr lang="cs-CZ" sz="2000" dirty="0" smtClean="0">
                <a:latin typeface="Arial" panose="020B0604020202020204" pitchFamily="34" charset="0"/>
                <a:cs typeface="Arial" panose="020B0604020202020204" pitchFamily="34" charset="0"/>
              </a:rPr>
              <a:t>Plutonium se vyrábí ozařováním jader </a:t>
            </a:r>
            <a:r>
              <a:rPr lang="cs-CZ" sz="2000" baseline="30000" dirty="0" smtClean="0">
                <a:latin typeface="Arial" panose="020B0604020202020204" pitchFamily="34" charset="0"/>
                <a:cs typeface="Arial" panose="020B0604020202020204" pitchFamily="34" charset="0"/>
              </a:rPr>
              <a:t>238</a:t>
            </a:r>
            <a:r>
              <a:rPr lang="cs-CZ" sz="2000" dirty="0" smtClean="0">
                <a:latin typeface="Arial" panose="020B0604020202020204" pitchFamily="34" charset="0"/>
                <a:cs typeface="Arial" panose="020B0604020202020204" pitchFamily="34" charset="0"/>
              </a:rPr>
              <a:t>U rychlými neutrony v množivých jaderných reaktorech typu FBR </a:t>
            </a:r>
            <a:r>
              <a:rPr lang="cs-CZ" sz="2000" i="1" dirty="0" smtClean="0">
                <a:latin typeface="Arial" panose="020B0604020202020204" pitchFamily="34" charset="0"/>
                <a:cs typeface="Arial" panose="020B0604020202020204" pitchFamily="34" charset="0"/>
              </a:rPr>
              <a:t>(Fast </a:t>
            </a:r>
            <a:r>
              <a:rPr lang="cs-CZ" sz="2000" i="1" dirty="0" err="1" smtClean="0">
                <a:latin typeface="Arial" panose="020B0604020202020204" pitchFamily="34" charset="0"/>
                <a:cs typeface="Arial" panose="020B0604020202020204" pitchFamily="34" charset="0"/>
              </a:rPr>
              <a:t>Breeder</a:t>
            </a:r>
            <a:r>
              <a:rPr lang="cs-CZ" sz="2000" i="1" dirty="0" smtClean="0">
                <a:latin typeface="Arial" panose="020B0604020202020204" pitchFamily="34" charset="0"/>
                <a:cs typeface="Arial" panose="020B0604020202020204" pitchFamily="34" charset="0"/>
              </a:rPr>
              <a:t> </a:t>
            </a:r>
            <a:r>
              <a:rPr lang="cs-CZ" sz="2000" i="1" dirty="0" err="1" smtClean="0">
                <a:latin typeface="Arial" panose="020B0604020202020204" pitchFamily="34" charset="0"/>
                <a:cs typeface="Arial" panose="020B0604020202020204" pitchFamily="34" charset="0"/>
              </a:rPr>
              <a:t>Reactor</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podle rovnice:.</a:t>
            </a:r>
          </a:p>
          <a:p>
            <a:pPr algn="ctr"/>
            <a:r>
              <a:rPr lang="cs-CZ" sz="2000" baseline="30000" dirty="0" smtClean="0">
                <a:latin typeface="Arial" panose="020B0604020202020204" pitchFamily="34" charset="0"/>
                <a:cs typeface="Arial" panose="020B0604020202020204" pitchFamily="34" charset="0"/>
              </a:rPr>
              <a:t>238</a:t>
            </a:r>
            <a:r>
              <a:rPr lang="cs-CZ" sz="2000" dirty="0" smtClean="0">
                <a:latin typeface="Arial" panose="020B0604020202020204" pitchFamily="34" charset="0"/>
                <a:cs typeface="Arial" panose="020B0604020202020204" pitchFamily="34" charset="0"/>
              </a:rPr>
              <a:t>U + </a:t>
            </a:r>
            <a:r>
              <a:rPr lang="cs-CZ" sz="2000" baseline="30000" dirty="0" smtClean="0">
                <a:latin typeface="Arial" panose="020B0604020202020204" pitchFamily="34" charset="0"/>
                <a:cs typeface="Arial" panose="020B0604020202020204" pitchFamily="34" charset="0"/>
              </a:rPr>
              <a:t>1</a:t>
            </a:r>
            <a:r>
              <a:rPr lang="cs-CZ" sz="2000" dirty="0" smtClean="0">
                <a:latin typeface="Arial" panose="020B0604020202020204" pitchFamily="34" charset="0"/>
                <a:cs typeface="Arial" panose="020B0604020202020204" pitchFamily="34" charset="0"/>
              </a:rPr>
              <a:t>n → </a:t>
            </a:r>
            <a:r>
              <a:rPr lang="cs-CZ" sz="2000" baseline="30000" dirty="0" smtClean="0">
                <a:latin typeface="Arial" panose="020B0604020202020204" pitchFamily="34" charset="0"/>
                <a:cs typeface="Arial" panose="020B0604020202020204" pitchFamily="34" charset="0"/>
              </a:rPr>
              <a:t>239</a:t>
            </a:r>
            <a:r>
              <a:rPr lang="cs-CZ" sz="2000" dirty="0" smtClean="0">
                <a:latin typeface="Arial" panose="020B0604020202020204" pitchFamily="34" charset="0"/>
                <a:cs typeface="Arial" panose="020B0604020202020204" pitchFamily="34" charset="0"/>
              </a:rPr>
              <a:t>U + </a:t>
            </a:r>
            <a:r>
              <a:rPr lang="el-GR" sz="2000" dirty="0" smtClean="0">
                <a:latin typeface="Arial" panose="020B0604020202020204" pitchFamily="34" charset="0"/>
                <a:cs typeface="Arial" panose="020B0604020202020204" pitchFamily="34" charset="0"/>
              </a:rPr>
              <a:t>β → </a:t>
            </a:r>
            <a:r>
              <a:rPr lang="el-GR" sz="2000" baseline="30000" dirty="0" smtClean="0">
                <a:latin typeface="Arial" panose="020B0604020202020204" pitchFamily="34" charset="0"/>
                <a:cs typeface="Arial" panose="020B0604020202020204" pitchFamily="34" charset="0"/>
              </a:rPr>
              <a:t>239</a:t>
            </a:r>
            <a:r>
              <a:rPr lang="cs-CZ" sz="2000" dirty="0" err="1" smtClean="0">
                <a:latin typeface="Arial" panose="020B0604020202020204" pitchFamily="34" charset="0"/>
                <a:cs typeface="Arial" panose="020B0604020202020204" pitchFamily="34" charset="0"/>
              </a:rPr>
              <a:t>Np</a:t>
            </a:r>
            <a:r>
              <a:rPr lang="cs-CZ" sz="2000" dirty="0" smtClean="0">
                <a:latin typeface="Arial" panose="020B0604020202020204" pitchFamily="34" charset="0"/>
                <a:cs typeface="Arial" panose="020B0604020202020204" pitchFamily="34" charset="0"/>
              </a:rPr>
              <a:t> + </a:t>
            </a:r>
            <a:r>
              <a:rPr lang="el-GR" sz="2000" dirty="0" smtClean="0">
                <a:latin typeface="Arial" panose="020B0604020202020204" pitchFamily="34" charset="0"/>
                <a:cs typeface="Arial" panose="020B0604020202020204" pitchFamily="34" charset="0"/>
              </a:rPr>
              <a:t>β → </a:t>
            </a:r>
            <a:r>
              <a:rPr lang="el-GR" sz="2000" baseline="30000" dirty="0" smtClean="0">
                <a:latin typeface="Arial" panose="020B0604020202020204" pitchFamily="34" charset="0"/>
                <a:cs typeface="Arial" panose="020B0604020202020204" pitchFamily="34" charset="0"/>
              </a:rPr>
              <a:t>239</a:t>
            </a:r>
            <a:r>
              <a:rPr lang="cs-CZ" sz="2000" dirty="0" err="1" smtClean="0">
                <a:latin typeface="Arial" panose="020B0604020202020204" pitchFamily="34" charset="0"/>
                <a:cs typeface="Arial" panose="020B0604020202020204" pitchFamily="34" charset="0"/>
              </a:rPr>
              <a:t>Pu</a:t>
            </a:r>
            <a:r>
              <a:rPr lang="cs-CZ" sz="2000" dirty="0" smtClean="0">
                <a:latin typeface="Arial" panose="020B0604020202020204" pitchFamily="34" charset="0"/>
                <a:cs typeface="Arial" panose="020B0604020202020204" pitchFamily="34" charset="0"/>
              </a:rPr>
              <a:t> + </a:t>
            </a:r>
            <a:r>
              <a:rPr lang="el-GR" sz="2000" dirty="0" smtClean="0">
                <a:latin typeface="Arial" panose="020B0604020202020204" pitchFamily="34" charset="0"/>
                <a:cs typeface="Arial" panose="020B0604020202020204" pitchFamily="34" charset="0"/>
              </a:rPr>
              <a:t>β</a:t>
            </a:r>
          </a:p>
          <a:p>
            <a:pPr algn="just"/>
            <a:r>
              <a:rPr lang="cs-CZ" sz="2000" dirty="0" smtClean="0">
                <a:latin typeface="Arial" panose="020B0604020202020204" pitchFamily="34" charset="0"/>
                <a:cs typeface="Arial" panose="020B0604020202020204" pitchFamily="34" charset="0"/>
              </a:rPr>
              <a:t>Jako chladivo se pro rychlý reaktor FBR s uran-plutoniovým palivovým cyklem používá kapalný sodík. Důležitým zdrojem plutonia jsou také vyhořelé uranové palivové články z reaktorů jaderných elektráren. </a:t>
            </a:r>
            <a:endParaRPr lang="en-US"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Nejdůležitější využití nalézá plutonium, ve formě izotopu </a:t>
            </a:r>
            <a:r>
              <a:rPr lang="cs-CZ" sz="2000" baseline="30000" dirty="0" smtClean="0">
                <a:latin typeface="Arial" panose="020B0604020202020204" pitchFamily="34" charset="0"/>
                <a:cs typeface="Arial" panose="020B0604020202020204" pitchFamily="34" charset="0"/>
              </a:rPr>
              <a:t>239</a:t>
            </a:r>
            <a:r>
              <a:rPr lang="cs-CZ" sz="2000" dirty="0" smtClean="0">
                <a:latin typeface="Arial" panose="020B0604020202020204" pitchFamily="34" charset="0"/>
                <a:cs typeface="Arial" panose="020B0604020202020204" pitchFamily="34" charset="0"/>
              </a:rPr>
              <a:t>Pu, jako základní surovina pro výrobu jaderných zbraní. Izotop </a:t>
            </a:r>
            <a:r>
              <a:rPr lang="cs-CZ" sz="2000" baseline="30000" dirty="0" smtClean="0">
                <a:latin typeface="Arial" panose="020B0604020202020204" pitchFamily="34" charset="0"/>
                <a:cs typeface="Arial" panose="020B0604020202020204" pitchFamily="34" charset="0"/>
              </a:rPr>
              <a:t>238</a:t>
            </a:r>
            <a:r>
              <a:rPr lang="cs-CZ" sz="2000" dirty="0" smtClean="0">
                <a:latin typeface="Arial" panose="020B0604020202020204" pitchFamily="34" charset="0"/>
                <a:cs typeface="Arial" panose="020B0604020202020204" pitchFamily="34" charset="0"/>
              </a:rPr>
              <a:t>Pu byl použit jako trvanlivý energetický zdroj pro seizmické i další vědecké přístroje rozmístěné na povrchu Měsíce při výpravách projektu Apollo. Pro jaderné využití se plutonium leguje přídavkem </a:t>
            </a:r>
            <a:r>
              <a:rPr lang="en-US" sz="2000" dirty="0" err="1" smtClean="0">
                <a:latin typeface="Arial" panose="020B0604020202020204" pitchFamily="34" charset="0"/>
                <a:cs typeface="Arial" panose="020B0604020202020204" pitchFamily="34" charset="0"/>
              </a:rPr>
              <a:t>gallia</a:t>
            </a:r>
            <a:r>
              <a:rPr lang="cs-CZ" sz="2000" dirty="0" smtClean="0">
                <a:latin typeface="Arial" panose="020B0604020202020204" pitchFamily="34" charset="0"/>
                <a:cs typeface="Arial" panose="020B0604020202020204" pitchFamily="34" charset="0"/>
              </a:rPr>
              <a:t> a jeho povrch se pokrývá ochrannou vrstvou niklu.</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10247" y="76200"/>
            <a:ext cx="8957553" cy="6217087"/>
          </a:xfrm>
          <a:prstGeom prst="rect">
            <a:avLst/>
          </a:prstGeom>
        </p:spPr>
        <p:txBody>
          <a:bodyPr wrap="square">
            <a:spAutoFit/>
          </a:bodyPr>
          <a:lstStyle/>
          <a:p>
            <a:pPr algn="ctr"/>
            <a:r>
              <a:rPr lang="en-US" sz="2800" b="1" dirty="0" smtClean="0">
                <a:latin typeface="Arial" panose="020B0604020202020204" pitchFamily="34" charset="0"/>
                <a:cs typeface="Arial" panose="020B0604020202020204" pitchFamily="34" charset="0"/>
              </a:rPr>
              <a:t>A</a:t>
            </a:r>
            <a:r>
              <a:rPr lang="cs-CZ" sz="2800" b="1" dirty="0" err="1" smtClean="0">
                <a:latin typeface="Arial" panose="020B0604020202020204" pitchFamily="34" charset="0"/>
                <a:cs typeface="Arial" panose="020B0604020202020204" pitchFamily="34" charset="0"/>
              </a:rPr>
              <a:t>mericium</a:t>
            </a:r>
            <a:r>
              <a:rPr lang="cs-CZ" sz="2800" b="1" dirty="0" smtClean="0">
                <a:latin typeface="Arial" panose="020B0604020202020204" pitchFamily="34" charset="0"/>
                <a:cs typeface="Arial" panose="020B0604020202020204" pitchFamily="34" charset="0"/>
              </a:rPr>
              <a:t> </a:t>
            </a:r>
            <a:endParaRPr lang="en-US" sz="2800" b="1" dirty="0" smtClean="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a:t>
            </a:r>
            <a:r>
              <a:rPr lang="en-US" sz="1000" dirty="0" smtClean="0">
                <a:latin typeface="Arial" panose="020B0604020202020204" pitchFamily="34" charset="0"/>
                <a:cs typeface="Arial" panose="020B0604020202020204" pitchFamily="34" charset="0"/>
              </a:rPr>
              <a:t> </a:t>
            </a:r>
          </a:p>
          <a:p>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stříbřitě bílý, tažný, radioaktivní kov. Nestabilnější izotop americia </a:t>
            </a:r>
            <a:r>
              <a:rPr lang="cs-CZ" sz="2000" baseline="30000" dirty="0" smtClean="0">
                <a:latin typeface="Arial" panose="020B0604020202020204" pitchFamily="34" charset="0"/>
                <a:cs typeface="Arial" panose="020B0604020202020204" pitchFamily="34" charset="0"/>
              </a:rPr>
              <a:t>243</a:t>
            </a:r>
            <a:r>
              <a:rPr lang="cs-CZ" sz="2000" dirty="0" smtClean="0">
                <a:latin typeface="Arial" panose="020B0604020202020204" pitchFamily="34" charset="0"/>
                <a:cs typeface="Arial" panose="020B0604020202020204" pitchFamily="34" charset="0"/>
              </a:rPr>
              <a:t>Am má poločas rozpadu 7,95.10</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let.</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Americium </a:t>
            </a:r>
            <a:r>
              <a:rPr lang="cs-CZ" sz="2000" dirty="0">
                <a:latin typeface="Arial" panose="020B0604020202020204" pitchFamily="34" charset="0"/>
                <a:cs typeface="Arial" panose="020B0604020202020204" pitchFamily="34" charset="0"/>
              </a:rPr>
              <a:t>se při teplotě 200°C přímo slučuje s fluorem na červený fluorid </a:t>
            </a:r>
            <a:r>
              <a:rPr lang="cs-CZ" sz="2000" dirty="0" err="1">
                <a:latin typeface="Arial" panose="020B0604020202020204" pitchFamily="34" charset="0"/>
                <a:cs typeface="Arial" panose="020B0604020202020204" pitchFamily="34" charset="0"/>
              </a:rPr>
              <a:t>americitý</a:t>
            </a:r>
            <a:r>
              <a:rPr lang="cs-CZ" sz="2000" dirty="0">
                <a:latin typeface="Arial" panose="020B0604020202020204" pitchFamily="34" charset="0"/>
                <a:cs typeface="Arial" panose="020B0604020202020204" pitchFamily="34" charset="0"/>
              </a:rPr>
              <a:t> AmF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při teplotě nad 400°C vzniká oranžový fluorid </a:t>
            </a:r>
            <a:r>
              <a:rPr lang="cs-CZ" sz="2000" dirty="0" err="1">
                <a:latin typeface="Arial" panose="020B0604020202020204" pitchFamily="34" charset="0"/>
                <a:cs typeface="Arial" panose="020B0604020202020204" pitchFamily="34" charset="0"/>
              </a:rPr>
              <a:t>americičitý</a:t>
            </a:r>
            <a:r>
              <a:rPr lang="cs-CZ" sz="2000" dirty="0">
                <a:latin typeface="Arial" panose="020B0604020202020204" pitchFamily="34" charset="0"/>
                <a:cs typeface="Arial" panose="020B0604020202020204" pitchFamily="34" charset="0"/>
              </a:rPr>
              <a:t> AmF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a:t>
            </a:r>
            <a:r>
              <a:rPr lang="cs-CZ" sz="2000" dirty="0">
                <a:latin typeface="Arial" panose="020B0604020202020204" pitchFamily="34" charset="0"/>
                <a:cs typeface="Arial" panose="020B0604020202020204" pitchFamily="34" charset="0"/>
              </a:rPr>
              <a:t> dalšími halogeny reaguje nepřímo a tvoří černý chlorid </a:t>
            </a:r>
            <a:r>
              <a:rPr lang="cs-CZ" sz="2000" dirty="0" err="1">
                <a:latin typeface="Arial" panose="020B0604020202020204" pitchFamily="34" charset="0"/>
                <a:cs typeface="Arial" panose="020B0604020202020204" pitchFamily="34" charset="0"/>
              </a:rPr>
              <a:t>americnatý</a:t>
            </a:r>
            <a:r>
              <a:rPr lang="cs-CZ" sz="2000" dirty="0">
                <a:latin typeface="Arial" panose="020B0604020202020204" pitchFamily="34" charset="0"/>
                <a:cs typeface="Arial" panose="020B0604020202020204" pitchFamily="34" charset="0"/>
              </a:rPr>
              <a:t> AmCl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růžový chlorid </a:t>
            </a:r>
            <a:r>
              <a:rPr lang="cs-CZ" sz="2000" dirty="0" err="1">
                <a:latin typeface="Arial" panose="020B0604020202020204" pitchFamily="34" charset="0"/>
                <a:cs typeface="Arial" panose="020B0604020202020204" pitchFamily="34" charset="0"/>
              </a:rPr>
              <a:t>americitý</a:t>
            </a:r>
            <a:r>
              <a:rPr lang="cs-CZ" sz="2000" dirty="0">
                <a:latin typeface="Arial" panose="020B0604020202020204" pitchFamily="34" charset="0"/>
                <a:cs typeface="Arial" panose="020B0604020202020204" pitchFamily="34" charset="0"/>
              </a:rPr>
              <a:t> AmCl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bílý bromid </a:t>
            </a:r>
            <a:r>
              <a:rPr lang="cs-CZ" sz="2000" dirty="0" err="1">
                <a:latin typeface="Arial" panose="020B0604020202020204" pitchFamily="34" charset="0"/>
                <a:cs typeface="Arial" panose="020B0604020202020204" pitchFamily="34" charset="0"/>
              </a:rPr>
              <a:t>americitý</a:t>
            </a:r>
            <a:r>
              <a:rPr lang="cs-CZ" sz="2000" dirty="0">
                <a:latin typeface="Arial" panose="020B0604020202020204" pitchFamily="34" charset="0"/>
                <a:cs typeface="Arial" panose="020B0604020202020204" pitchFamily="34" charset="0"/>
              </a:rPr>
              <a:t> AmBr</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černý jodid </a:t>
            </a:r>
            <a:r>
              <a:rPr lang="cs-CZ" sz="2000" dirty="0" err="1">
                <a:latin typeface="Arial" panose="020B0604020202020204" pitchFamily="34" charset="0"/>
                <a:cs typeface="Arial" panose="020B0604020202020204" pitchFamily="34" charset="0"/>
              </a:rPr>
              <a:t>americnatý</a:t>
            </a:r>
            <a:r>
              <a:rPr lang="cs-CZ" sz="2000" dirty="0">
                <a:latin typeface="Arial" panose="020B0604020202020204" pitchFamily="34" charset="0"/>
                <a:cs typeface="Arial" panose="020B0604020202020204" pitchFamily="34" charset="0"/>
              </a:rPr>
              <a:t> AmI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žlutý jodid </a:t>
            </a:r>
            <a:r>
              <a:rPr lang="cs-CZ" sz="2000" dirty="0" err="1">
                <a:latin typeface="Arial" panose="020B0604020202020204" pitchFamily="34" charset="0"/>
                <a:cs typeface="Arial" panose="020B0604020202020204" pitchFamily="34" charset="0"/>
              </a:rPr>
              <a:t>americitý</a:t>
            </a:r>
            <a:r>
              <a:rPr lang="cs-CZ" sz="2000" dirty="0">
                <a:latin typeface="Arial" panose="020B0604020202020204" pitchFamily="34" charset="0"/>
                <a:cs typeface="Arial" panose="020B0604020202020204" pitchFamily="34" charset="0"/>
              </a:rPr>
              <a:t> AmI</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Zapáleno </a:t>
            </a:r>
            <a:r>
              <a:rPr lang="cs-CZ" sz="2000" dirty="0">
                <a:latin typeface="Arial" panose="020B0604020202020204" pitchFamily="34" charset="0"/>
                <a:cs typeface="Arial" panose="020B0604020202020204" pitchFamily="34" charset="0"/>
              </a:rPr>
              <a:t>na vzduchu hoří za vzniku černého oxidu </a:t>
            </a:r>
            <a:r>
              <a:rPr lang="cs-CZ" sz="2000" dirty="0" err="1">
                <a:latin typeface="Arial" panose="020B0604020202020204" pitchFamily="34" charset="0"/>
                <a:cs typeface="Arial" panose="020B0604020202020204" pitchFamily="34" charset="0"/>
              </a:rPr>
              <a:t>americičitého</a:t>
            </a:r>
            <a:r>
              <a:rPr lang="cs-CZ" sz="2000" dirty="0">
                <a:latin typeface="Arial" panose="020B0604020202020204" pitchFamily="34" charset="0"/>
                <a:cs typeface="Arial" panose="020B0604020202020204" pitchFamily="34" charset="0"/>
              </a:rPr>
              <a:t> AmO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hnědý oxid </a:t>
            </a:r>
            <a:r>
              <a:rPr lang="cs-CZ" sz="2000" dirty="0" err="1">
                <a:latin typeface="Arial" panose="020B0604020202020204" pitchFamily="34" charset="0"/>
                <a:cs typeface="Arial" panose="020B0604020202020204" pitchFamily="34" charset="0"/>
              </a:rPr>
              <a:t>americitý</a:t>
            </a:r>
            <a:r>
              <a:rPr lang="cs-CZ" sz="2000" dirty="0">
                <a:latin typeface="Arial" panose="020B0604020202020204" pitchFamily="34" charset="0"/>
                <a:cs typeface="Arial" panose="020B0604020202020204" pitchFamily="34" charset="0"/>
              </a:rPr>
              <a:t> Am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je možné připravit nepřímým způsobem. Se sírou se přímo neslučuje, nepřímým postupem je možné připravit sulfid </a:t>
            </a:r>
            <a:r>
              <a:rPr lang="cs-CZ" sz="2000" dirty="0" err="1">
                <a:latin typeface="Arial" panose="020B0604020202020204" pitchFamily="34" charset="0"/>
                <a:cs typeface="Arial" panose="020B0604020202020204" pitchFamily="34" charset="0"/>
              </a:rPr>
              <a:t>americitý</a:t>
            </a:r>
            <a:r>
              <a:rPr lang="cs-CZ" sz="2000" dirty="0">
                <a:latin typeface="Arial" panose="020B0604020202020204" pitchFamily="34" charset="0"/>
                <a:cs typeface="Arial" panose="020B0604020202020204" pitchFamily="34" charset="0"/>
              </a:rPr>
              <a:t> Am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 </a:t>
            </a:r>
            <a:r>
              <a:rPr lang="cs-CZ" sz="2000" dirty="0">
                <a:latin typeface="Arial" panose="020B0604020202020204" pitchFamily="34" charset="0"/>
                <a:cs typeface="Arial" panose="020B0604020202020204" pitchFamily="34" charset="0"/>
              </a:rPr>
              <a:t>horkou vodou reaguje za vzniku nerozpustného červeného hydroxidu </a:t>
            </a:r>
            <a:r>
              <a:rPr lang="cs-CZ" sz="2000" dirty="0" err="1">
                <a:latin typeface="Arial" panose="020B0604020202020204" pitchFamily="34" charset="0"/>
                <a:cs typeface="Arial" panose="020B0604020202020204" pitchFamily="34" charset="0"/>
              </a:rPr>
              <a:t>americitého</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Am</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vývoje vodíku:</a:t>
            </a:r>
          </a:p>
          <a:p>
            <a:pPr algn="ctr"/>
            <a:r>
              <a:rPr lang="cs-CZ" sz="2000" dirty="0">
                <a:latin typeface="Arial" panose="020B0604020202020204" pitchFamily="34" charset="0"/>
                <a:cs typeface="Arial" panose="020B0604020202020204" pitchFamily="34" charset="0"/>
              </a:rPr>
              <a:t>2Am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2Am(OH)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S koncentrovaným peroxidem vodíku reaguje za vzniku nerozpustného černého hydroxidu </a:t>
            </a:r>
            <a:r>
              <a:rPr lang="cs-CZ" sz="2000" dirty="0" err="1">
                <a:latin typeface="Arial" panose="020B0604020202020204" pitchFamily="34" charset="0"/>
                <a:cs typeface="Arial" panose="020B0604020202020204" pitchFamily="34" charset="0"/>
              </a:rPr>
              <a:t>americičitého</a:t>
            </a:r>
            <a:r>
              <a:rPr lang="cs-CZ" sz="2000" dirty="0">
                <a:latin typeface="Arial" panose="020B0604020202020204" pitchFamily="34" charset="0"/>
                <a:cs typeface="Arial" panose="020B0604020202020204" pitchFamily="34" charset="0"/>
              </a:rPr>
              <a:t>:</a:t>
            </a:r>
          </a:p>
          <a:p>
            <a:pPr algn="ctr"/>
            <a:r>
              <a:rPr lang="cs-CZ" sz="2000" dirty="0" err="1">
                <a:latin typeface="Arial" panose="020B0604020202020204" pitchFamily="34" charset="0"/>
                <a:cs typeface="Arial" panose="020B0604020202020204" pitchFamily="34" charset="0"/>
              </a:rPr>
              <a:t>Am</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Am</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4</a:t>
            </a:r>
            <a:endParaRPr lang="cs-CZ"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555641"/>
          </a:xfrm>
          <a:prstGeom prst="rect">
            <a:avLst/>
          </a:prstGeom>
        </p:spPr>
        <p:txBody>
          <a:bodyPr wrap="square">
            <a:spAutoFit/>
          </a:bodyPr>
          <a:lstStyle/>
          <a:p>
            <a:r>
              <a:rPr lang="cs-CZ" sz="2000" dirty="0" smtClean="0">
                <a:latin typeface="Arial" panose="020B0604020202020204" pitchFamily="34" charset="0"/>
                <a:cs typeface="Arial" panose="020B0604020202020204" pitchFamily="34" charset="0"/>
              </a:rPr>
              <a:t>S hydroxidy nereaguje, snadno se rozpouští ve zředěných neoxidujících i oxidujících kyselinách za vzniku </a:t>
            </a:r>
            <a:r>
              <a:rPr lang="cs-CZ" sz="2000" dirty="0" err="1" smtClean="0">
                <a:latin typeface="Arial" panose="020B0604020202020204" pitchFamily="34" charset="0"/>
                <a:cs typeface="Arial" panose="020B0604020202020204" pitchFamily="34" charset="0"/>
              </a:rPr>
              <a:t>americité</a:t>
            </a:r>
            <a:r>
              <a:rPr lang="cs-CZ" sz="2000" dirty="0" smtClean="0">
                <a:latin typeface="Arial" panose="020B0604020202020204" pitchFamily="34" charset="0"/>
                <a:cs typeface="Arial" panose="020B0604020202020204" pitchFamily="34" charset="0"/>
              </a:rPr>
              <a:t> soli:</a:t>
            </a:r>
          </a:p>
          <a:p>
            <a:r>
              <a:rPr lang="cs-CZ" sz="2000" dirty="0" smtClean="0">
                <a:latin typeface="Arial" panose="020B0604020202020204" pitchFamily="34" charset="0"/>
                <a:cs typeface="Arial" panose="020B0604020202020204" pitchFamily="34" charset="0"/>
              </a:rPr>
              <a:t>2Am + 6HCl → 2AmCl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8Am + 30HNO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8Am(NO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+ 3N</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+ 15H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endParaRPr lang="en-US" sz="2000" dirty="0" smtClean="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Reakcí americia se studenou koncentrovanou kyselinou dusičnou vzniká </a:t>
            </a:r>
            <a:r>
              <a:rPr lang="cs-CZ" sz="2000" dirty="0" err="1" smtClean="0">
                <a:latin typeface="Arial" panose="020B0604020202020204" pitchFamily="34" charset="0"/>
                <a:cs typeface="Arial" panose="020B0604020202020204" pitchFamily="34" charset="0"/>
              </a:rPr>
              <a:t>americičitá</a:t>
            </a:r>
            <a:r>
              <a:rPr lang="cs-CZ" sz="2000" dirty="0" smtClean="0">
                <a:latin typeface="Arial" panose="020B0604020202020204" pitchFamily="34" charset="0"/>
                <a:cs typeface="Arial" panose="020B0604020202020204" pitchFamily="34" charset="0"/>
              </a:rPr>
              <a:t> sůl:</a:t>
            </a:r>
          </a:p>
          <a:p>
            <a:r>
              <a:rPr lang="cs-CZ" sz="2000" dirty="0" smtClean="0">
                <a:latin typeface="Arial" panose="020B0604020202020204" pitchFamily="34" charset="0"/>
                <a:cs typeface="Arial" panose="020B0604020202020204" pitchFamily="34" charset="0"/>
              </a:rPr>
              <a:t>5Am + 24HNO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5Am(NO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+ 2N</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+ 12H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r>
              <a:rPr lang="cs-CZ" sz="2000" dirty="0" smtClean="0">
                <a:latin typeface="Arial" panose="020B0604020202020204" pitchFamily="34" charset="0"/>
                <a:cs typeface="Arial" panose="020B0604020202020204" pitchFamily="34" charset="0"/>
              </a:rPr>
              <a:t>Reakcí s kyselinou dusičnou sycenou kyslíkem vznikne dusičnan </a:t>
            </a:r>
            <a:r>
              <a:rPr lang="cs-CZ" sz="2000" dirty="0" err="1" smtClean="0">
                <a:latin typeface="Arial" panose="020B0604020202020204" pitchFamily="34" charset="0"/>
                <a:cs typeface="Arial" panose="020B0604020202020204" pitchFamily="34" charset="0"/>
              </a:rPr>
              <a:t>americylu</a:t>
            </a:r>
            <a:r>
              <a:rPr lang="cs-CZ" sz="2000" dirty="0" smtClean="0">
                <a:latin typeface="Arial" panose="020B0604020202020204" pitchFamily="34" charset="0"/>
                <a:cs typeface="Arial" panose="020B0604020202020204" pitchFamily="34" charset="0"/>
              </a:rPr>
              <a:t>:</a:t>
            </a:r>
          </a:p>
          <a:p>
            <a:r>
              <a:rPr lang="cs-CZ" sz="2000" dirty="0" err="1" smtClean="0">
                <a:latin typeface="Arial" panose="020B0604020202020204" pitchFamily="34" charset="0"/>
                <a:cs typeface="Arial" panose="020B0604020202020204" pitchFamily="34" charset="0"/>
              </a:rPr>
              <a:t>Am</a:t>
            </a:r>
            <a:r>
              <a:rPr lang="cs-CZ" sz="2000" dirty="0" smtClean="0">
                <a:latin typeface="Arial" panose="020B0604020202020204" pitchFamily="34" charset="0"/>
                <a:cs typeface="Arial" panose="020B0604020202020204" pitchFamily="34" charset="0"/>
              </a:rPr>
              <a:t> + 2HNO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AmO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+ 3O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Ve </a:t>
            </a:r>
            <a:r>
              <a:rPr lang="cs-CZ" sz="2000" dirty="0">
                <a:latin typeface="Arial" panose="020B0604020202020204" pitchFamily="34" charset="0"/>
                <a:cs typeface="Arial" panose="020B0604020202020204" pitchFamily="34" charset="0"/>
              </a:rPr>
              <a:t>sloučeninách se vyskytuje nejčastěji v oxidačním stavu III. Sloučeniny americia v oxidačním stavu II se obvykle připravují redukcí </a:t>
            </a:r>
            <a:r>
              <a:rPr lang="cs-CZ" sz="2000" dirty="0" err="1">
                <a:latin typeface="Arial" panose="020B0604020202020204" pitchFamily="34" charset="0"/>
                <a:cs typeface="Arial" panose="020B0604020202020204" pitchFamily="34" charset="0"/>
              </a:rPr>
              <a:t>americitých</a:t>
            </a:r>
            <a:r>
              <a:rPr lang="cs-CZ" sz="2000" dirty="0">
                <a:latin typeface="Arial" panose="020B0604020202020204" pitchFamily="34" charset="0"/>
                <a:cs typeface="Arial" panose="020B0604020202020204" pitchFamily="34" charset="0"/>
              </a:rPr>
              <a:t> solí pomocí silných redukčních činidel. Chemické vlastnosti sloučenin dvojmocného a trojmocného americia jsou nejvíce podobné vlastnostem obdobných sloučenin </a:t>
            </a:r>
            <a:r>
              <a:rPr lang="cs-CZ" sz="2000" u="sng" dirty="0">
                <a:latin typeface="Arial" panose="020B0604020202020204" pitchFamily="34" charset="0"/>
                <a:cs typeface="Arial" panose="020B0604020202020204" pitchFamily="34" charset="0"/>
                <a:hlinkClick r:id="rId2"/>
              </a:rPr>
              <a:t>europia</a:t>
            </a:r>
            <a:r>
              <a:rPr lang="cs-CZ" sz="2000" dirty="0">
                <a:latin typeface="Arial" panose="020B0604020202020204" pitchFamily="34" charset="0"/>
                <a:cs typeface="Arial" panose="020B0604020202020204" pitchFamily="34" charset="0"/>
              </a:rPr>
              <a:t>, vodné roztoky solí americia v oxidačním stavu III mají obvykle červené zbarvení. Sloučeniny americia ve vyšších oxidačních stavech se připravují elektrolytickou oxidací </a:t>
            </a:r>
            <a:r>
              <a:rPr lang="cs-CZ" sz="2000" dirty="0" err="1">
                <a:latin typeface="Arial" panose="020B0604020202020204" pitchFamily="34" charset="0"/>
                <a:cs typeface="Arial" panose="020B0604020202020204" pitchFamily="34" charset="0"/>
              </a:rPr>
              <a:t>americitých</a:t>
            </a:r>
            <a:r>
              <a:rPr lang="cs-CZ" sz="2000" dirty="0">
                <a:latin typeface="Arial" panose="020B0604020202020204" pitchFamily="34" charset="0"/>
                <a:cs typeface="Arial" panose="020B0604020202020204" pitchFamily="34" charset="0"/>
              </a:rPr>
              <a:t> solí, nebo jejich oxidací pomocí kyseliny chloristé. Tyto sloučeniny jsou velmi nestálé a jejich chemické vlastnosti se nejvíce podobají vlastnostem analogických sloučenin </a:t>
            </a:r>
            <a:r>
              <a:rPr lang="cs-CZ" sz="2000" u="sng" dirty="0">
                <a:latin typeface="Arial" panose="020B0604020202020204" pitchFamily="34" charset="0"/>
                <a:cs typeface="Arial" panose="020B0604020202020204" pitchFamily="34" charset="0"/>
                <a:hlinkClick r:id="rId3"/>
              </a:rPr>
              <a:t>uranu</a:t>
            </a:r>
            <a:r>
              <a:rPr lang="cs-CZ" sz="2000" dirty="0">
                <a:latin typeface="Arial" panose="020B0604020202020204" pitchFamily="34" charset="0"/>
                <a:cs typeface="Arial" panose="020B0604020202020204" pitchFamily="34" charset="0"/>
              </a:rPr>
              <a:t> a </a:t>
            </a:r>
            <a:r>
              <a:rPr lang="cs-CZ" sz="2000" u="sng" dirty="0">
                <a:latin typeface="Arial" panose="020B0604020202020204" pitchFamily="34" charset="0"/>
                <a:cs typeface="Arial" panose="020B0604020202020204" pitchFamily="34" charset="0"/>
                <a:hlinkClick r:id="rId4"/>
              </a:rPr>
              <a:t>neptunia</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76200" y="152400"/>
            <a:ext cx="8991600" cy="3170099"/>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Americium se připravuje jadernými reakcemi, v kovové formě byl získáno až v roce 1951 redukcí fluoridu </a:t>
            </a:r>
            <a:r>
              <a:rPr lang="cs-CZ" sz="2000" dirty="0" err="1" smtClean="0">
                <a:latin typeface="Arial" panose="020B0604020202020204" pitchFamily="34" charset="0"/>
                <a:cs typeface="Arial" panose="020B0604020202020204" pitchFamily="34" charset="0"/>
              </a:rPr>
              <a:t>americitého</a:t>
            </a:r>
            <a:r>
              <a:rPr lang="cs-CZ" sz="2000" dirty="0" smtClean="0">
                <a:latin typeface="Arial" panose="020B0604020202020204" pitchFamily="34" charset="0"/>
                <a:cs typeface="Arial" panose="020B0604020202020204" pitchFamily="34" charset="0"/>
              </a:rPr>
              <a:t> AmF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kovovým baryem. Redukce se prováděla ve vysokém vakuu v kelímku zhotoveném z oxidu </a:t>
            </a:r>
            <a:r>
              <a:rPr lang="cs-CZ" sz="2000" dirty="0" err="1" smtClean="0">
                <a:latin typeface="Arial" panose="020B0604020202020204" pitchFamily="34" charset="0"/>
                <a:cs typeface="Arial" panose="020B0604020202020204" pitchFamily="34" charset="0"/>
              </a:rPr>
              <a:t>beryllnatého</a:t>
            </a:r>
            <a:r>
              <a:rPr lang="cs-CZ" sz="2000" dirty="0" smtClean="0">
                <a:latin typeface="Arial" panose="020B0604020202020204" pitchFamily="34" charset="0"/>
                <a:cs typeface="Arial" panose="020B0604020202020204" pitchFamily="34" charset="0"/>
              </a:rPr>
              <a:t> při teplotě 1100°C:</a:t>
            </a:r>
          </a:p>
          <a:p>
            <a:pPr algn="ctr"/>
            <a:r>
              <a:rPr lang="cs-CZ" sz="2000" dirty="0" smtClean="0">
                <a:latin typeface="Arial" panose="020B0604020202020204" pitchFamily="34" charset="0"/>
                <a:cs typeface="Arial" panose="020B0604020202020204" pitchFamily="34" charset="0"/>
              </a:rPr>
              <a:t>2AmF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+ 3Ba → 2Am + 3BaF</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 přírodě se nenalézá</a:t>
            </a:r>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N</a:t>
            </a:r>
            <a:r>
              <a:rPr lang="cs-CZ" sz="2000" dirty="0" err="1" smtClean="0">
                <a:latin typeface="Arial" panose="020B0604020202020204" pitchFamily="34" charset="0"/>
                <a:cs typeface="Arial" panose="020B0604020202020204" pitchFamily="34" charset="0"/>
              </a:rPr>
              <a:t>emá</a:t>
            </a:r>
            <a:r>
              <a:rPr lang="cs-CZ" sz="2000" dirty="0" smtClean="0">
                <a:latin typeface="Arial" panose="020B0604020202020204" pitchFamily="34" charset="0"/>
                <a:cs typeface="Arial" panose="020B0604020202020204" pitchFamily="34" charset="0"/>
              </a:rPr>
              <a:t> zvláštní praktický význam, pouze izotop </a:t>
            </a:r>
            <a:r>
              <a:rPr lang="cs-CZ" sz="2000" baseline="30000" dirty="0" smtClean="0">
                <a:latin typeface="Arial" panose="020B0604020202020204" pitchFamily="34" charset="0"/>
                <a:cs typeface="Arial" panose="020B0604020202020204" pitchFamily="34" charset="0"/>
              </a:rPr>
              <a:t>241</a:t>
            </a:r>
            <a:r>
              <a:rPr lang="cs-CZ" sz="2000" dirty="0" smtClean="0">
                <a:latin typeface="Arial" panose="020B0604020202020204" pitchFamily="34" charset="0"/>
                <a:cs typeface="Arial" panose="020B0604020202020204" pitchFamily="34" charset="0"/>
              </a:rPr>
              <a:t>Am nachází využití jako zdroj ionizujícího záření v požárních detektorech kouře.</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85103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7549" y="76200"/>
            <a:ext cx="8980251" cy="6740307"/>
          </a:xfrm>
          <a:prstGeom prst="rect">
            <a:avLst/>
          </a:prstGeom>
        </p:spPr>
        <p:txBody>
          <a:bodyPr wrap="square">
            <a:spAutoFit/>
          </a:bodyPr>
          <a:lstStyle/>
          <a:p>
            <a:pPr algn="ctr"/>
            <a:r>
              <a:rPr lang="en-US" sz="3200" b="1" dirty="0" smtClean="0">
                <a:latin typeface="Arial" panose="020B0604020202020204" pitchFamily="34" charset="0"/>
                <a:cs typeface="Arial" panose="020B0604020202020204" pitchFamily="34" charset="0"/>
              </a:rPr>
              <a:t>C</a:t>
            </a:r>
            <a:r>
              <a:rPr lang="cs-CZ" sz="3200" b="1" dirty="0" err="1" smtClean="0">
                <a:latin typeface="Arial" panose="020B0604020202020204" pitchFamily="34" charset="0"/>
                <a:cs typeface="Arial" panose="020B0604020202020204" pitchFamily="34" charset="0"/>
              </a:rPr>
              <a:t>urium</a:t>
            </a:r>
            <a:r>
              <a:rPr lang="cs-CZ" sz="3200" dirty="0" smtClean="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algn="just"/>
            <a:endParaRPr lang="en-US" sz="1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radioaktivní kov. Nejstabilnější izotop curia </a:t>
            </a:r>
            <a:r>
              <a:rPr lang="cs-CZ" sz="2000" baseline="30000" dirty="0">
                <a:latin typeface="Arial" panose="020B0604020202020204" pitchFamily="34" charset="0"/>
                <a:cs typeface="Arial" panose="020B0604020202020204" pitchFamily="34" charset="0"/>
              </a:rPr>
              <a:t>247</a:t>
            </a:r>
            <a:r>
              <a:rPr lang="cs-CZ" sz="2000" dirty="0">
                <a:latin typeface="Arial" panose="020B0604020202020204" pitchFamily="34" charset="0"/>
                <a:cs typeface="Arial" panose="020B0604020202020204" pitchFamily="34" charset="0"/>
              </a:rPr>
              <a:t>Cm se rozpadá s poločasem rozpadu 15,6 milionů let.</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Na </a:t>
            </a:r>
            <a:r>
              <a:rPr lang="cs-CZ" sz="2000" dirty="0">
                <a:latin typeface="Arial" panose="020B0604020202020204" pitchFamily="34" charset="0"/>
                <a:cs typeface="Arial" panose="020B0604020202020204" pitchFamily="34" charset="0"/>
              </a:rPr>
              <a:t>vzduchu curium samovolně reaguje s kyslíkem a povrch kovu se pokrývá tenkou vrstvou nestabilního oxidu </a:t>
            </a:r>
            <a:r>
              <a:rPr lang="cs-CZ" sz="2000" dirty="0" err="1">
                <a:latin typeface="Arial" panose="020B0604020202020204" pitchFamily="34" charset="0"/>
                <a:cs typeface="Arial" panose="020B0604020202020204" pitchFamily="34" charset="0"/>
              </a:rPr>
              <a:t>curnatého</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CmO</a:t>
            </a:r>
            <a:r>
              <a:rPr lang="cs-CZ" sz="2000" dirty="0">
                <a:latin typeface="Arial" panose="020B0604020202020204" pitchFamily="34" charset="0"/>
                <a:cs typeface="Arial" panose="020B0604020202020204" pitchFamily="34" charset="0"/>
              </a:rPr>
              <a:t>, oxidace samovolně postupuje přes zelený oxid </a:t>
            </a:r>
            <a:r>
              <a:rPr lang="cs-CZ" sz="2000" dirty="0" err="1">
                <a:latin typeface="Arial" panose="020B0604020202020204" pitchFamily="34" charset="0"/>
                <a:cs typeface="Arial" panose="020B0604020202020204" pitchFamily="34" charset="0"/>
              </a:rPr>
              <a:t>curitý</a:t>
            </a:r>
            <a:r>
              <a:rPr lang="cs-CZ" sz="2000" dirty="0">
                <a:latin typeface="Arial" panose="020B0604020202020204" pitchFamily="34" charset="0"/>
                <a:cs typeface="Arial" panose="020B0604020202020204" pitchFamily="34" charset="0"/>
              </a:rPr>
              <a:t> Cm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až k černému oxidu </a:t>
            </a:r>
            <a:r>
              <a:rPr lang="cs-CZ" sz="2000" dirty="0" err="1">
                <a:latin typeface="Arial" panose="020B0604020202020204" pitchFamily="34" charset="0"/>
                <a:cs typeface="Arial" panose="020B0604020202020204" pitchFamily="34" charset="0"/>
              </a:rPr>
              <a:t>curičitému</a:t>
            </a:r>
            <a:r>
              <a:rPr lang="cs-CZ" sz="2000" dirty="0">
                <a:latin typeface="Arial" panose="020B0604020202020204" pitchFamily="34" charset="0"/>
                <a:cs typeface="Arial" panose="020B0604020202020204" pitchFamily="34" charset="0"/>
              </a:rPr>
              <a:t> CmO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 horkou vodou reaguje za vzniku hydroxidu </a:t>
            </a:r>
            <a:r>
              <a:rPr lang="cs-CZ" sz="2000" dirty="0" err="1">
                <a:latin typeface="Arial" panose="020B0604020202020204" pitchFamily="34" charset="0"/>
                <a:cs typeface="Arial" panose="020B0604020202020204" pitchFamily="34" charset="0"/>
              </a:rPr>
              <a:t>curitého</a:t>
            </a:r>
            <a:r>
              <a:rPr lang="cs-CZ" sz="2000" dirty="0">
                <a:latin typeface="Arial" panose="020B0604020202020204" pitchFamily="34" charset="0"/>
                <a:cs typeface="Arial" panose="020B0604020202020204" pitchFamily="34" charset="0"/>
              </a:rPr>
              <a:t> a vývoje vodíku:</a:t>
            </a:r>
          </a:p>
          <a:p>
            <a:pPr algn="ctr"/>
            <a:r>
              <a:rPr lang="cs-CZ" sz="2000" dirty="0">
                <a:latin typeface="Arial" panose="020B0604020202020204" pitchFamily="34" charset="0"/>
                <a:cs typeface="Arial" panose="020B0604020202020204" pitchFamily="34" charset="0"/>
              </a:rPr>
              <a:t>2Cm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2Cm(OH)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Snadno reaguje se zředěnými neoxidujícími i oxidujícími kyselinami za vzniku </a:t>
            </a:r>
            <a:r>
              <a:rPr lang="cs-CZ" sz="2000" dirty="0" err="1">
                <a:latin typeface="Arial" panose="020B0604020202020204" pitchFamily="34" charset="0"/>
                <a:cs typeface="Arial" panose="020B0604020202020204" pitchFamily="34" charset="0"/>
              </a:rPr>
              <a:t>curitých</a:t>
            </a:r>
            <a:r>
              <a:rPr lang="cs-CZ" sz="2000" dirty="0">
                <a:latin typeface="Arial" panose="020B0604020202020204" pitchFamily="34" charset="0"/>
                <a:cs typeface="Arial" panose="020B0604020202020204" pitchFamily="34" charset="0"/>
              </a:rPr>
              <a:t> solí:</a:t>
            </a:r>
          </a:p>
          <a:p>
            <a:pPr algn="ctr"/>
            <a:r>
              <a:rPr lang="cs-CZ" sz="2000" dirty="0">
                <a:latin typeface="Arial" panose="020B0604020202020204" pitchFamily="34" charset="0"/>
                <a:cs typeface="Arial" panose="020B0604020202020204" pitchFamily="34" charset="0"/>
              </a:rPr>
              <a:t>2Cm + 6HCl → 2CmCl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Cm + 4HNO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Cm(NO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NO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Stabilní sloučeniny tvoří curium pouze v oxidačním stavu III, sloučeniny v </a:t>
            </a:r>
            <a:r>
              <a:rPr lang="cs-CZ" sz="2000" dirty="0" err="1">
                <a:latin typeface="Arial" panose="020B0604020202020204" pitchFamily="34" charset="0"/>
                <a:cs typeface="Arial" panose="020B0604020202020204" pitchFamily="34" charset="0"/>
              </a:rPr>
              <a:t>ox</a:t>
            </a:r>
            <a:r>
              <a:rPr lang="cs-CZ" sz="2000" dirty="0">
                <a:latin typeface="Arial" panose="020B0604020202020204" pitchFamily="34" charset="0"/>
                <a:cs typeface="Arial" panose="020B0604020202020204" pitchFamily="34" charset="0"/>
              </a:rPr>
              <a:t>. stavu IV se samovolně redukují. Vodné roztoky solí trojmocného curia jsou bezbarvé nebo mají charakteristické žlutozelené zbarvení, jejich chemické vlastnosti se velmi podobají vlastnostem sloučenin gadolinia.</a:t>
            </a: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přírodě se curium nenalézá, připravuje se uměle jadernými reakcemi z plutonia</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Praktické využití curium nemá.</a:t>
            </a:r>
          </a:p>
        </p:txBody>
      </p:sp>
    </p:spTree>
    <p:extLst>
      <p:ext uri="{BB962C8B-B14F-4D97-AF65-F5344CB8AC3E}">
        <p14:creationId xmlns:p14="http://schemas.microsoft.com/office/powerpoint/2010/main" val="110388528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58847"/>
            <a:ext cx="8991600" cy="6370975"/>
          </a:xfrm>
          <a:prstGeom prst="rect">
            <a:avLst/>
          </a:prstGeom>
        </p:spPr>
        <p:txBody>
          <a:bodyPr wrap="square">
            <a:spAutoFit/>
          </a:bodyPr>
          <a:lstStyle/>
          <a:p>
            <a:pPr algn="ctr"/>
            <a:r>
              <a:rPr lang="en-US" sz="2800" b="1" dirty="0" smtClean="0">
                <a:latin typeface="Arial" panose="020B0604020202020204" pitchFamily="34" charset="0"/>
                <a:cs typeface="Arial" panose="020B0604020202020204" pitchFamily="34" charset="0"/>
              </a:rPr>
              <a:t>B</a:t>
            </a:r>
            <a:r>
              <a:rPr lang="cs-CZ" sz="2800" b="1" dirty="0" err="1" smtClean="0">
                <a:latin typeface="Arial" panose="020B0604020202020204" pitchFamily="34" charset="0"/>
                <a:cs typeface="Arial" panose="020B0604020202020204" pitchFamily="34" charset="0"/>
              </a:rPr>
              <a:t>erkelium</a:t>
            </a:r>
            <a:r>
              <a:rPr lang="cs-CZ" sz="2800" dirty="0" smtClean="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silně radioaktivní kov. Nejstabilnější izotop berkelia </a:t>
            </a:r>
            <a:r>
              <a:rPr lang="cs-CZ" sz="2000" baseline="30000" dirty="0">
                <a:latin typeface="Arial" panose="020B0604020202020204" pitchFamily="34" charset="0"/>
                <a:cs typeface="Arial" panose="020B0604020202020204" pitchFamily="34" charset="0"/>
              </a:rPr>
              <a:t>247</a:t>
            </a:r>
            <a:r>
              <a:rPr lang="cs-CZ" sz="2000" dirty="0">
                <a:latin typeface="Arial" panose="020B0604020202020204" pitchFamily="34" charset="0"/>
                <a:cs typeface="Arial" panose="020B0604020202020204" pitchFamily="34" charset="0"/>
              </a:rPr>
              <a:t>Bk má poločas rozpadu 1380 let. Zapáleno na vzduchu hoří za vzniku žlutého oxidu </a:t>
            </a:r>
            <a:r>
              <a:rPr lang="cs-CZ" sz="2000" dirty="0" err="1">
                <a:latin typeface="Arial" panose="020B0604020202020204" pitchFamily="34" charset="0"/>
                <a:cs typeface="Arial" panose="020B0604020202020204" pitchFamily="34" charset="0"/>
              </a:rPr>
              <a:t>berkeličitého</a:t>
            </a:r>
            <a:r>
              <a:rPr lang="cs-CZ" sz="2000" dirty="0">
                <a:latin typeface="Arial" panose="020B0604020202020204" pitchFamily="34" charset="0"/>
                <a:cs typeface="Arial" panose="020B0604020202020204" pitchFamily="34" charset="0"/>
              </a:rPr>
              <a:t> BkO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 horkou vodou reaguje za vzniku hydroxidu </a:t>
            </a:r>
            <a:r>
              <a:rPr lang="cs-CZ" sz="2000" dirty="0" err="1">
                <a:latin typeface="Arial" panose="020B0604020202020204" pitchFamily="34" charset="0"/>
                <a:cs typeface="Arial" panose="020B0604020202020204" pitchFamily="34" charset="0"/>
              </a:rPr>
              <a:t>berkelitého</a:t>
            </a:r>
            <a:r>
              <a:rPr lang="cs-CZ" sz="2000" dirty="0">
                <a:latin typeface="Arial" panose="020B0604020202020204" pitchFamily="34" charset="0"/>
                <a:cs typeface="Arial" panose="020B0604020202020204" pitchFamily="34" charset="0"/>
              </a:rPr>
              <a:t> a vývoje vodíku:</a:t>
            </a:r>
          </a:p>
          <a:p>
            <a:pPr algn="ctr"/>
            <a:r>
              <a:rPr lang="cs-CZ" sz="2000" dirty="0">
                <a:latin typeface="Arial" panose="020B0604020202020204" pitchFamily="34" charset="0"/>
                <a:cs typeface="Arial" panose="020B0604020202020204" pitchFamily="34" charset="0"/>
              </a:rPr>
              <a:t>2Bk + 6H2O → 2Bk(OH)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Snadno reaguje se zředěnými neoxidujícími i oxidujícími kyselinami za vzniku </a:t>
            </a:r>
            <a:r>
              <a:rPr lang="cs-CZ" sz="2000" dirty="0" err="1">
                <a:latin typeface="Arial" panose="020B0604020202020204" pitchFamily="34" charset="0"/>
                <a:cs typeface="Arial" panose="020B0604020202020204" pitchFamily="34" charset="0"/>
              </a:rPr>
              <a:t>berkelité</a:t>
            </a:r>
            <a:r>
              <a:rPr lang="cs-CZ" sz="2000" dirty="0">
                <a:latin typeface="Arial" panose="020B0604020202020204" pitchFamily="34" charset="0"/>
                <a:cs typeface="Arial" panose="020B0604020202020204" pitchFamily="34" charset="0"/>
              </a:rPr>
              <a:t> soli:</a:t>
            </a:r>
          </a:p>
          <a:p>
            <a:pPr algn="ctr"/>
            <a:r>
              <a:rPr lang="cs-CZ" sz="2000" dirty="0">
                <a:latin typeface="Arial" panose="020B0604020202020204" pitchFamily="34" charset="0"/>
                <a:cs typeface="Arial" panose="020B0604020202020204" pitchFamily="34" charset="0"/>
              </a:rPr>
              <a:t>2Bk + 6HCl → 2BkCl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Bk</a:t>
            </a:r>
            <a:r>
              <a:rPr lang="cs-CZ" sz="2000" dirty="0">
                <a:latin typeface="Arial" panose="020B0604020202020204" pitchFamily="34" charset="0"/>
                <a:cs typeface="Arial" panose="020B0604020202020204" pitchFamily="34" charset="0"/>
              </a:rPr>
              <a:t> + 4HNO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Bk</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NO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r>
              <a:rPr lang="cs-CZ" sz="2000" dirty="0">
                <a:latin typeface="Arial" panose="020B0604020202020204" pitchFamily="34" charset="0"/>
                <a:cs typeface="Arial" panose="020B0604020202020204" pitchFamily="34" charset="0"/>
              </a:rPr>
              <a:t>Ostatní chemické a fyzikální vlastnosti berkelia ani jeho sloučenin nebyly doposud spolehlivě určeny, pravděpodobně se budou podobat vlastnostem sloučenin terbia.</a:t>
            </a:r>
          </a:p>
          <a:p>
            <a:endParaRPr lang="en-US" sz="2000" dirty="0" smtClean="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přírodě se berkelium nenalézá, připravuje se uměle jadernými reakcemi. Berkelium bylo poprvé připraveno v urychlovači částic srážkami americia </a:t>
            </a:r>
            <a:r>
              <a:rPr lang="cs-CZ" sz="2000" baseline="30000" dirty="0">
                <a:latin typeface="Arial" panose="020B0604020202020204" pitchFamily="34" charset="0"/>
                <a:cs typeface="Arial" panose="020B0604020202020204" pitchFamily="34" charset="0"/>
              </a:rPr>
              <a:t>241</a:t>
            </a:r>
            <a:r>
              <a:rPr lang="cs-CZ" sz="2000" dirty="0">
                <a:latin typeface="Arial" panose="020B0604020202020204" pitchFamily="34" charset="0"/>
                <a:cs typeface="Arial" panose="020B0604020202020204" pitchFamily="34" charset="0"/>
              </a:rPr>
              <a:t>Am s vysoce energetickými částicemi alfa. </a:t>
            </a:r>
            <a:endParaRPr lang="en-US" sz="2000" dirty="0" smtClean="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Zvláštní </a:t>
            </a:r>
            <a:r>
              <a:rPr lang="cs-CZ" sz="2000" dirty="0">
                <a:latin typeface="Arial" panose="020B0604020202020204" pitchFamily="34" charset="0"/>
                <a:cs typeface="Arial" panose="020B0604020202020204" pitchFamily="34" charset="0"/>
              </a:rPr>
              <a:t>praktické využití berkelium nemá.</a:t>
            </a:r>
          </a:p>
        </p:txBody>
      </p:sp>
    </p:spTree>
    <p:extLst>
      <p:ext uri="{BB962C8B-B14F-4D97-AF65-F5344CB8AC3E}">
        <p14:creationId xmlns:p14="http://schemas.microsoft.com/office/powerpoint/2010/main" val="110388528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52689" cy="6740307"/>
          </a:xfrm>
          <a:prstGeom prst="rect">
            <a:avLst/>
          </a:prstGeom>
        </p:spPr>
        <p:txBody>
          <a:bodyPr wrap="square">
            <a:spAutoFit/>
          </a:bodyPr>
          <a:lstStyle/>
          <a:p>
            <a:pPr algn="ctr"/>
            <a:r>
              <a:rPr lang="en-US" sz="3200" b="1" dirty="0" smtClean="0">
                <a:latin typeface="Arial" panose="020B0604020202020204" pitchFamily="34" charset="0"/>
                <a:cs typeface="Arial" panose="020B0604020202020204" pitchFamily="34" charset="0"/>
              </a:rPr>
              <a:t>K</a:t>
            </a:r>
            <a:r>
              <a:rPr lang="cs-CZ" sz="3200" b="1" dirty="0" err="1" smtClean="0">
                <a:latin typeface="Arial" panose="020B0604020202020204" pitchFamily="34" charset="0"/>
                <a:cs typeface="Arial" panose="020B0604020202020204" pitchFamily="34" charset="0"/>
              </a:rPr>
              <a:t>alifornium</a:t>
            </a:r>
            <a:r>
              <a:rPr lang="cs-CZ" sz="3200" dirty="0" smtClean="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algn="just"/>
            <a:endParaRPr lang="en-US" sz="1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silně </a:t>
            </a:r>
            <a:r>
              <a:rPr lang="cs-CZ" sz="2000" dirty="0">
                <a:latin typeface="Arial" panose="020B0604020202020204" pitchFamily="34" charset="0"/>
                <a:cs typeface="Arial" panose="020B0604020202020204" pitchFamily="34" charset="0"/>
              </a:rPr>
              <a:t>radioaktivní kov. Nejstabilnější izotop kalifornia </a:t>
            </a:r>
            <a:r>
              <a:rPr lang="cs-CZ" sz="2000" baseline="30000" dirty="0">
                <a:latin typeface="Arial" panose="020B0604020202020204" pitchFamily="34" charset="0"/>
                <a:cs typeface="Arial" panose="020B0604020202020204" pitchFamily="34" charset="0"/>
              </a:rPr>
              <a:t>251</a:t>
            </a:r>
            <a:r>
              <a:rPr lang="cs-CZ" sz="2000" dirty="0">
                <a:latin typeface="Arial" panose="020B0604020202020204" pitchFamily="34" charset="0"/>
                <a:cs typeface="Arial" panose="020B0604020202020204" pitchFamily="34" charset="0"/>
              </a:rPr>
              <a:t>Cf má poločas rozpadu 898 let. Kompaktní kovové kalifornium reaguje s horkou vodou, práškové kalifornium s vodou reaguje již za laboratorní teploty za vzniku hydroxidu </a:t>
            </a:r>
            <a:r>
              <a:rPr lang="cs-CZ" sz="2000" dirty="0" err="1">
                <a:latin typeface="Arial" panose="020B0604020202020204" pitchFamily="34" charset="0"/>
                <a:cs typeface="Arial" panose="020B0604020202020204" pitchFamily="34" charset="0"/>
              </a:rPr>
              <a:t>kalifornitého</a:t>
            </a:r>
            <a:r>
              <a:rPr lang="cs-CZ" sz="2000" dirty="0">
                <a:latin typeface="Arial" panose="020B0604020202020204" pitchFamily="34" charset="0"/>
                <a:cs typeface="Arial" panose="020B0604020202020204" pitchFamily="34" charset="0"/>
              </a:rPr>
              <a:t> a vývoje vodíku:</a:t>
            </a:r>
          </a:p>
          <a:p>
            <a:pPr algn="ctr"/>
            <a:r>
              <a:rPr lang="cs-CZ" sz="2000" dirty="0">
                <a:latin typeface="Arial" panose="020B0604020202020204" pitchFamily="34" charset="0"/>
                <a:cs typeface="Arial" panose="020B0604020202020204" pitchFamily="34" charset="0"/>
              </a:rPr>
              <a:t>2Cf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2Cf(OH)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Ochotně reaguje se zředěnými neoxidujícími i oxidujícími kyselinami za vzniku </a:t>
            </a:r>
            <a:r>
              <a:rPr lang="cs-CZ" sz="2000" dirty="0" err="1">
                <a:latin typeface="Arial" panose="020B0604020202020204" pitchFamily="34" charset="0"/>
                <a:cs typeface="Arial" panose="020B0604020202020204" pitchFamily="34" charset="0"/>
              </a:rPr>
              <a:t>kalifornité</a:t>
            </a:r>
            <a:r>
              <a:rPr lang="cs-CZ" sz="2000" dirty="0">
                <a:latin typeface="Arial" panose="020B0604020202020204" pitchFamily="34" charset="0"/>
                <a:cs typeface="Arial" panose="020B0604020202020204" pitchFamily="34" charset="0"/>
              </a:rPr>
              <a:t> soli:</a:t>
            </a:r>
          </a:p>
          <a:p>
            <a:pPr algn="ctr"/>
            <a:r>
              <a:rPr lang="cs-CZ" sz="2000" dirty="0">
                <a:latin typeface="Arial" panose="020B0604020202020204" pitchFamily="34" charset="0"/>
                <a:cs typeface="Arial" panose="020B0604020202020204" pitchFamily="34" charset="0"/>
              </a:rPr>
              <a:t>2Cf + 6HCl → 2CfCl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Cf</a:t>
            </a:r>
            <a:r>
              <a:rPr lang="cs-CZ" sz="2000" dirty="0">
                <a:latin typeface="Arial" panose="020B0604020202020204" pitchFamily="34" charset="0"/>
                <a:cs typeface="Arial" panose="020B0604020202020204" pitchFamily="34" charset="0"/>
              </a:rPr>
              <a:t> + 4HNO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Cf</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NO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Další chemické a fyzikální vlastnosti kalifornia ani jeho sloučenin nebyly doposud spolehlivě určeny. Je ověřena pouze existence stabilních sloučenin kalifornia v oxidačním stavu +III, jejich vlastnosti by se měly podobat vlastnostem sloučenin dysprosia.</a:t>
            </a: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přírodě se kalifornium nenalézá, připravuje se uměle jadernými reakcemi, např. bombardováním curia </a:t>
            </a:r>
            <a:r>
              <a:rPr lang="cs-CZ" sz="2000" baseline="30000" dirty="0">
                <a:latin typeface="Arial" panose="020B0604020202020204" pitchFamily="34" charset="0"/>
                <a:cs typeface="Arial" panose="020B0604020202020204" pitchFamily="34" charset="0"/>
              </a:rPr>
              <a:t>242</a:t>
            </a:r>
            <a:r>
              <a:rPr lang="cs-CZ" sz="2000" dirty="0">
                <a:latin typeface="Arial" panose="020B0604020202020204" pitchFamily="34" charset="0"/>
                <a:cs typeface="Arial" panose="020B0604020202020204" pitchFamily="34" charset="0"/>
              </a:rPr>
              <a:t>Cm částicemi </a:t>
            </a:r>
            <a:r>
              <a:rPr lang="el-GR" sz="2000" dirty="0">
                <a:latin typeface="Arial" panose="020B0604020202020204" pitchFamily="34" charset="0"/>
                <a:cs typeface="Arial" panose="020B0604020202020204" pitchFamily="34" charset="0"/>
              </a:rPr>
              <a:t>α. </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Praktické </a:t>
            </a:r>
            <a:r>
              <a:rPr lang="cs-CZ" sz="2000" dirty="0">
                <a:latin typeface="Arial" panose="020B0604020202020204" pitchFamily="34" charset="0"/>
                <a:cs typeface="Arial" panose="020B0604020202020204" pitchFamily="34" charset="0"/>
              </a:rPr>
              <a:t>využití nalézá kalifornium jako silný zdroj neutronů. Využívá se v jaderném výzkumu, v nedestruktivní defektoskopii a medicíně.</a:t>
            </a:r>
          </a:p>
        </p:txBody>
      </p:sp>
    </p:spTree>
    <p:extLst>
      <p:ext uri="{BB962C8B-B14F-4D97-AF65-F5344CB8AC3E}">
        <p14:creationId xmlns:p14="http://schemas.microsoft.com/office/powerpoint/2010/main" val="110388528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885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16732" y="203136"/>
            <a:ext cx="8874868" cy="6247864"/>
          </a:xfrm>
          <a:prstGeom prst="rect">
            <a:avLst/>
          </a:prstGeom>
        </p:spPr>
        <p:txBody>
          <a:bodyPr wrap="square">
            <a:spAutoFit/>
          </a:bodyPr>
          <a:lstStyle/>
          <a:p>
            <a:r>
              <a:rPr lang="cs-CZ" sz="2000" dirty="0" smtClean="0">
                <a:latin typeface="Arial" panose="020B0604020202020204" pitchFamily="34" charset="0"/>
                <a:cs typeface="Arial" panose="020B0604020202020204" pitchFamily="34" charset="0"/>
              </a:rPr>
              <a:t>Wolfram </a:t>
            </a:r>
            <a:r>
              <a:rPr lang="cs-CZ" sz="2000" dirty="0">
                <a:latin typeface="Arial" panose="020B0604020202020204" pitchFamily="34" charset="0"/>
                <a:cs typeface="Arial" panose="020B0604020202020204" pitchFamily="34" charset="0"/>
              </a:rPr>
              <a:t>má silný sklon k tvorbě komplexních aniontů </a:t>
            </a:r>
            <a:r>
              <a:rPr lang="cs-CZ" sz="2000" i="1" dirty="0">
                <a:latin typeface="Arial" panose="020B0604020202020204" pitchFamily="34" charset="0"/>
                <a:cs typeface="Arial" panose="020B0604020202020204" pitchFamily="34" charset="0"/>
              </a:rPr>
              <a:t>(</a:t>
            </a:r>
            <a:r>
              <a:rPr lang="cs-CZ" sz="2000" i="1" dirty="0" err="1">
                <a:latin typeface="Arial" panose="020B0604020202020204" pitchFamily="34" charset="0"/>
                <a:cs typeface="Arial" panose="020B0604020202020204" pitchFamily="34" charset="0"/>
              </a:rPr>
              <a:t>parawolframany</a:t>
            </a:r>
            <a:r>
              <a:rPr lang="cs-CZ" sz="2000" i="1" dirty="0">
                <a:latin typeface="Arial" panose="020B0604020202020204" pitchFamily="34" charset="0"/>
                <a:cs typeface="Arial" panose="020B0604020202020204" pitchFamily="34" charset="0"/>
              </a:rPr>
              <a:t>)</a:t>
            </a:r>
            <a:r>
              <a:rPr lang="cs-CZ" sz="2000" dirty="0">
                <a:latin typeface="Arial" panose="020B0604020202020204" pitchFamily="34" charset="0"/>
                <a:cs typeface="Arial" panose="020B0604020202020204" pitchFamily="34" charset="0"/>
              </a:rPr>
              <a:t> se zajímavou strukturou a ještě zajímavějšími názvy. Postupnou kondenzací wolframanů v kyselém prostředí mohou vznikat např. </a:t>
            </a:r>
            <a:r>
              <a:rPr lang="cs-CZ" sz="2000" dirty="0" smtClean="0">
                <a:latin typeface="Arial" panose="020B0604020202020204" pitchFamily="34" charset="0"/>
                <a:cs typeface="Arial" panose="020B0604020202020204" pitchFamily="34" charset="0"/>
              </a:rPr>
              <a:t>   </a:t>
            </a:r>
          </a:p>
          <a:p>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henikosaoxohydrogenhexawolframany</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[HW</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21</a:t>
            </a:r>
            <a:r>
              <a:rPr lang="cs-CZ" sz="2000" dirty="0">
                <a:latin typeface="Arial" panose="020B0604020202020204" pitchFamily="34" charset="0"/>
                <a:cs typeface="Arial" panose="020B0604020202020204" pitchFamily="34" charset="0"/>
              </a:rPr>
              <a:t>]</a:t>
            </a:r>
            <a:r>
              <a:rPr lang="cs-CZ" sz="2000" baseline="30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a:t>
            </a:r>
          </a:p>
          <a:p>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ditetrakontaoxodihydrogendodekawolframany</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a:t>
            </a:r>
            <a:r>
              <a:rPr lang="cs-CZ" sz="2000" baseline="-25000" dirty="0">
                <a:latin typeface="Arial" panose="020B0604020202020204" pitchFamily="34" charset="0"/>
                <a:cs typeface="Arial" panose="020B0604020202020204" pitchFamily="34" charset="0"/>
              </a:rPr>
              <a:t>12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42</a:t>
            </a:r>
            <a:r>
              <a:rPr lang="cs-CZ" sz="2000" dirty="0">
                <a:latin typeface="Arial" panose="020B0604020202020204" pitchFamily="34" charset="0"/>
                <a:cs typeface="Arial" panose="020B0604020202020204" pitchFamily="34" charset="0"/>
              </a:rPr>
              <a:t>]</a:t>
            </a:r>
            <a:r>
              <a:rPr lang="cs-CZ" sz="2000" baseline="30000" dirty="0">
                <a:latin typeface="Arial" panose="020B0604020202020204" pitchFamily="34" charset="0"/>
                <a:cs typeface="Arial" panose="020B0604020202020204" pitchFamily="34" charset="0"/>
              </a:rPr>
              <a:t>-10</a:t>
            </a:r>
            <a:r>
              <a:rPr lang="cs-CZ" sz="2000" dirty="0">
                <a:latin typeface="Arial" panose="020B0604020202020204" pitchFamily="34" charset="0"/>
                <a:cs typeface="Arial" panose="020B0604020202020204" pitchFamily="34" charset="0"/>
              </a:rPr>
              <a:t> nebo </a:t>
            </a:r>
            <a:r>
              <a:rPr lang="cs-CZ" sz="2000" dirty="0" smtClean="0">
                <a:latin typeface="Arial" panose="020B0604020202020204" pitchFamily="34" charset="0"/>
                <a:cs typeface="Arial" panose="020B0604020202020204" pitchFamily="34" charset="0"/>
              </a:rPr>
              <a:t>  </a:t>
            </a:r>
          </a:p>
          <a:p>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tetrakontaoxodihydrogendodekawolframany</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a:t>
            </a:r>
            <a:r>
              <a:rPr lang="cs-CZ" sz="2000" baseline="-25000" dirty="0">
                <a:latin typeface="Arial" panose="020B0604020202020204" pitchFamily="34" charset="0"/>
                <a:cs typeface="Arial" panose="020B0604020202020204" pitchFamily="34" charset="0"/>
              </a:rPr>
              <a:t>12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40</a:t>
            </a:r>
            <a:r>
              <a:rPr lang="cs-CZ" sz="2000" dirty="0">
                <a:latin typeface="Arial" panose="020B0604020202020204" pitchFamily="34" charset="0"/>
                <a:cs typeface="Arial" panose="020B0604020202020204" pitchFamily="34" charset="0"/>
              </a:rPr>
              <a:t>]</a:t>
            </a:r>
            <a:r>
              <a:rPr lang="cs-CZ" sz="2000" baseline="30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a:t>
            </a:r>
            <a:endParaRPr lang="cs-CZ" sz="2000" dirty="0" smtClean="0">
              <a:latin typeface="Arial" panose="020B0604020202020204" pitchFamily="34" charset="0"/>
              <a:cs typeface="Arial" panose="020B0604020202020204" pitchFamily="34" charset="0"/>
            </a:endParaRPr>
          </a:p>
          <a:p>
            <a:r>
              <a:rPr lang="cs-CZ" sz="2000" dirty="0" err="1" smtClean="0">
                <a:latin typeface="Arial" panose="020B0604020202020204" pitchFamily="34" charset="0"/>
                <a:cs typeface="Arial" panose="020B0604020202020204" pitchFamily="34" charset="0"/>
              </a:rPr>
              <a:t>Parawolframan</a:t>
            </a:r>
            <a:r>
              <a:rPr lang="cs-CZ" sz="2000" dirty="0" smtClean="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amnonný</a:t>
            </a:r>
            <a:r>
              <a:rPr lang="cs-CZ" sz="2000" dirty="0">
                <a:latin typeface="Arial" panose="020B0604020202020204" pitchFamily="34" charset="0"/>
                <a:cs typeface="Arial" panose="020B0604020202020204" pitchFamily="34" charset="0"/>
              </a:rPr>
              <a:t> (NH4)</a:t>
            </a:r>
            <a:r>
              <a:rPr lang="cs-CZ" sz="2000" baseline="-25000" dirty="0">
                <a:latin typeface="Arial" panose="020B0604020202020204" pitchFamily="34" charset="0"/>
                <a:cs typeface="Arial" panose="020B0604020202020204" pitchFamily="34" charset="0"/>
              </a:rPr>
              <a:t>10</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a:t>
            </a:r>
            <a:r>
              <a:rPr lang="cs-CZ" sz="2000" baseline="-25000" dirty="0">
                <a:latin typeface="Arial" panose="020B0604020202020204" pitchFamily="34" charset="0"/>
                <a:cs typeface="Arial" panose="020B0604020202020204" pitchFamily="34" charset="0"/>
              </a:rPr>
              <a:t>12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42</a:t>
            </a:r>
            <a:r>
              <a:rPr lang="cs-CZ" sz="2000" dirty="0">
                <a:latin typeface="Arial" panose="020B0604020202020204" pitchFamily="34" charset="0"/>
                <a:cs typeface="Arial" panose="020B0604020202020204" pitchFamily="34" charset="0"/>
              </a:rPr>
              <a:t>]·4H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slouží k přípravě téměř všech dalších sloučenin wolframu.</a:t>
            </a:r>
          </a:p>
          <a:p>
            <a:pPr algn="just"/>
            <a:endParaRPr lang="en-US"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Nejdůležitější wolframové rudy jsou </a:t>
            </a:r>
            <a:r>
              <a:rPr lang="cs-CZ" sz="2000" b="1" dirty="0">
                <a:latin typeface="Arial" panose="020B0604020202020204" pitchFamily="34" charset="0"/>
                <a:cs typeface="Arial" panose="020B0604020202020204" pitchFamily="34" charset="0"/>
              </a:rPr>
              <a:t>wolframit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Fe,Mn</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ferberit</a:t>
            </a:r>
            <a:r>
              <a:rPr lang="cs-CZ" sz="2000" dirty="0">
                <a:latin typeface="Arial" panose="020B0604020202020204" pitchFamily="34" charset="0"/>
                <a:cs typeface="Arial" panose="020B0604020202020204" pitchFamily="34" charset="0"/>
              </a:rPr>
              <a:t> FeWO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hübnerit</a:t>
            </a:r>
            <a:r>
              <a:rPr lang="cs-CZ" sz="2000" dirty="0">
                <a:latin typeface="Arial" panose="020B0604020202020204" pitchFamily="34" charset="0"/>
                <a:cs typeface="Arial" panose="020B0604020202020204" pitchFamily="34" charset="0"/>
              </a:rPr>
              <a:t> MnWO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r>
              <a:rPr lang="cs-CZ" sz="2000" b="1" dirty="0">
                <a:latin typeface="Arial" panose="020B0604020202020204" pitchFamily="34" charset="0"/>
                <a:cs typeface="Arial" panose="020B0604020202020204" pitchFamily="34" charset="0"/>
              </a:rPr>
              <a:t>scheelit</a:t>
            </a:r>
            <a:r>
              <a:rPr lang="cs-CZ" sz="2000" dirty="0">
                <a:latin typeface="Arial" panose="020B0604020202020204" pitchFamily="34" charset="0"/>
                <a:cs typeface="Arial" panose="020B0604020202020204" pitchFamily="34" charset="0"/>
              </a:rPr>
              <a:t> CaWO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 </a:t>
            </a:r>
            <a:r>
              <a:rPr lang="cs-CZ" sz="2000" b="1" dirty="0">
                <a:latin typeface="Arial" panose="020B0604020202020204" pitchFamily="34" charset="0"/>
                <a:cs typeface="Arial" panose="020B0604020202020204" pitchFamily="34" charset="0"/>
              </a:rPr>
              <a:t>stolzit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raspit</a:t>
            </a:r>
            <a:r>
              <a:rPr lang="cs-CZ" sz="2000" dirty="0">
                <a:latin typeface="Arial" panose="020B0604020202020204" pitchFamily="34" charset="0"/>
                <a:cs typeface="Arial" panose="020B0604020202020204" pitchFamily="34" charset="0"/>
              </a:rPr>
              <a:t>) PbWO</a:t>
            </a:r>
            <a:r>
              <a:rPr lang="cs-CZ" sz="2000" baseline="-25000" dirty="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Technologie výroby wolframu se skládá ze dvou základních kroků, nejprve probíhá poměrně složitá příprava a rafinace kyseliny wolframové, poté následuje redukce oxidu wolframového na práškový wolfram. Výroba kyseliny wolframové z wolframitu, </a:t>
            </a:r>
            <a:r>
              <a:rPr lang="cs-CZ" sz="2000" dirty="0" err="1" smtClean="0">
                <a:latin typeface="Arial" panose="020B0604020202020204" pitchFamily="34" charset="0"/>
                <a:cs typeface="Arial" panose="020B0604020202020204" pitchFamily="34" charset="0"/>
              </a:rPr>
              <a:t>hübneritu</a:t>
            </a:r>
            <a:r>
              <a:rPr lang="cs-CZ" sz="2000" dirty="0" smtClean="0">
                <a:latin typeface="Arial" panose="020B0604020202020204" pitchFamily="34" charset="0"/>
                <a:cs typeface="Arial" panose="020B0604020202020204" pitchFamily="34" charset="0"/>
              </a:rPr>
              <a:t> a příbuzných rud začíná flotací a magnetickou separací. Vzniklý rudný koncentrát se nejprve oxidačně praží, pražením se odstraní hlavní příměsi síry a arsenu. Následuje loužení kyselinou sírovou, při kterém se odstraňují další nečistoty, zejména fosfor. </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 y="152400"/>
            <a:ext cx="8686800" cy="594008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Dalším </a:t>
            </a:r>
            <a:r>
              <a:rPr lang="cs-CZ" sz="2000" dirty="0">
                <a:latin typeface="Arial" panose="020B0604020202020204" pitchFamily="34" charset="0"/>
                <a:cs typeface="Arial" panose="020B0604020202020204" pitchFamily="34" charset="0"/>
              </a:rPr>
              <a:t>krokem je tavení rudného koncentrátu se sodou nebo hydroxidem sodným v plamenné peci při teplotě 800-900°C. Při alkalickém tavení vzniká rozpustný wolframan sodný:</a:t>
            </a:r>
          </a:p>
          <a:p>
            <a:pPr algn="ctr"/>
            <a:r>
              <a:rPr lang="cs-CZ" sz="2000" dirty="0">
                <a:latin typeface="Arial" panose="020B0604020202020204" pitchFamily="34" charset="0"/>
                <a:cs typeface="Arial" panose="020B0604020202020204" pitchFamily="34" charset="0"/>
              </a:rPr>
              <a:t>(</a:t>
            </a:r>
            <a:r>
              <a:rPr lang="cs-CZ" sz="2000" dirty="0" err="1">
                <a:latin typeface="Arial" panose="020B0604020202020204" pitchFamily="34" charset="0"/>
                <a:cs typeface="Arial" panose="020B0604020202020204" pitchFamily="34" charset="0"/>
              </a:rPr>
              <a:t>Fe,Mn</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CO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Fe,Mn</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t>
            </a:r>
          </a:p>
          <a:p>
            <a:pPr algn="just"/>
            <a:r>
              <a:rPr lang="cs-CZ" sz="2000" dirty="0">
                <a:latin typeface="Arial" panose="020B0604020202020204" pitchFamily="34" charset="0"/>
                <a:cs typeface="Arial" panose="020B0604020202020204" pitchFamily="34" charset="0"/>
              </a:rPr>
              <a:t>Wolframan sodný se </a:t>
            </a:r>
            <a:r>
              <a:rPr lang="cs-CZ" sz="2000" dirty="0" err="1">
                <a:latin typeface="Arial" panose="020B0604020202020204" pitchFamily="34" charset="0"/>
                <a:cs typeface="Arial" panose="020B0604020202020204" pitchFamily="34" charset="0"/>
              </a:rPr>
              <a:t>vylouží</a:t>
            </a:r>
            <a:r>
              <a:rPr lang="cs-CZ" sz="2000" dirty="0">
                <a:latin typeface="Arial" panose="020B0604020202020204" pitchFamily="34" charset="0"/>
                <a:cs typeface="Arial" panose="020B0604020202020204" pitchFamily="34" charset="0"/>
              </a:rPr>
              <a:t> vodou a podrobí se působení koncentrované kyseliny chlorovodíkové za vzniku žluté sraženiny kyseliny wolframové:</a:t>
            </a:r>
          </a:p>
          <a:p>
            <a:pPr algn="ctr"/>
            <a:r>
              <a:rPr lang="cs-CZ" sz="2000" dirty="0">
                <a:latin typeface="Arial" panose="020B0604020202020204" pitchFamily="34" charset="0"/>
                <a:cs typeface="Arial" panose="020B0604020202020204" pitchFamily="34" charset="0"/>
              </a:rPr>
              <a:t>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+ 2HCl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+ 2NaCl</a:t>
            </a:r>
          </a:p>
          <a:p>
            <a:pPr algn="just"/>
            <a:r>
              <a:rPr lang="cs-CZ" sz="2000" dirty="0">
                <a:latin typeface="Arial" panose="020B0604020202020204" pitchFamily="34" charset="0"/>
                <a:cs typeface="Arial" panose="020B0604020202020204" pitchFamily="34" charset="0"/>
              </a:rPr>
              <a:t>Technologie výroby kyseliny wolframové ze </a:t>
            </a:r>
            <a:r>
              <a:rPr lang="cs-CZ" sz="2000" dirty="0" err="1">
                <a:latin typeface="Arial" panose="020B0604020202020204" pitchFamily="34" charset="0"/>
                <a:cs typeface="Arial" panose="020B0604020202020204" pitchFamily="34" charset="0"/>
              </a:rPr>
              <a:t>sheelitu</a:t>
            </a:r>
            <a:r>
              <a:rPr lang="cs-CZ" sz="2000" dirty="0">
                <a:latin typeface="Arial" panose="020B0604020202020204" pitchFamily="34" charset="0"/>
                <a:cs typeface="Arial" panose="020B0604020202020204" pitchFamily="34" charset="0"/>
              </a:rPr>
              <a:t> je podstatně </a:t>
            </a:r>
            <a:r>
              <a:rPr lang="cs-CZ" sz="2000" dirty="0" err="1">
                <a:latin typeface="Arial" panose="020B0604020202020204" pitchFamily="34" charset="0"/>
                <a:cs typeface="Arial" panose="020B0604020202020204" pitchFamily="34" charset="0"/>
              </a:rPr>
              <a:t>jednoušší</a:t>
            </a:r>
            <a:r>
              <a:rPr lang="cs-CZ" sz="2000" dirty="0">
                <a:latin typeface="Arial" panose="020B0604020202020204" pitchFamily="34" charset="0"/>
                <a:cs typeface="Arial" panose="020B0604020202020204" pitchFamily="34" charset="0"/>
              </a:rPr>
              <a:t>, není nutno používat alkalické tavení, na rudný koncentrát se působí koncentrovanou kyselinou chlorovodíkovou, produktem je přímo kyselina </a:t>
            </a:r>
            <a:r>
              <a:rPr lang="cs-CZ" sz="2000" dirty="0" err="1">
                <a:latin typeface="Arial" panose="020B0604020202020204" pitchFamily="34" charset="0"/>
                <a:cs typeface="Arial" panose="020B0604020202020204" pitchFamily="34" charset="0"/>
              </a:rPr>
              <a:t>wolramová</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CaWO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+ 2HCl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CaCl</a:t>
            </a:r>
            <a:r>
              <a:rPr lang="cs-CZ" sz="2000" baseline="-25000" dirty="0" smtClean="0">
                <a:latin typeface="Arial" panose="020B0604020202020204" pitchFamily="34" charset="0"/>
                <a:cs typeface="Arial" panose="020B0604020202020204" pitchFamily="34" charset="0"/>
              </a:rPr>
              <a:t>2</a:t>
            </a:r>
            <a:endParaRPr lang="en-US" sz="2000" baseline="-25000" dirty="0" smtClean="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Vysrážená surová kyselina wolframová obsahuje značný podíl železa i dalších nečistot a k získání čistého oxidu wolframového se musí se rafinovat. Obvykle se reakcí s vodným roztokem amoniaku připraví </a:t>
            </a:r>
            <a:r>
              <a:rPr lang="cs-CZ" sz="2000" dirty="0" err="1">
                <a:latin typeface="Arial" panose="020B0604020202020204" pitchFamily="34" charset="0"/>
                <a:cs typeface="Arial" panose="020B0604020202020204" pitchFamily="34" charset="0"/>
              </a:rPr>
              <a:t>parawolframan</a:t>
            </a:r>
            <a:r>
              <a:rPr lang="cs-CZ" sz="2000" dirty="0">
                <a:latin typeface="Arial" panose="020B0604020202020204" pitchFamily="34" charset="0"/>
                <a:cs typeface="Arial" panose="020B0604020202020204" pitchFamily="34" charset="0"/>
              </a:rPr>
              <a:t> amonný (NH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10</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a:t>
            </a:r>
            <a:r>
              <a:rPr lang="cs-CZ" sz="2000" baseline="-25000" dirty="0">
                <a:latin typeface="Arial" panose="020B0604020202020204" pitchFamily="34" charset="0"/>
                <a:cs typeface="Arial" panose="020B0604020202020204" pitchFamily="34" charset="0"/>
              </a:rPr>
              <a:t>12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42</a:t>
            </a:r>
            <a:r>
              <a:rPr lang="cs-CZ" sz="2000" dirty="0">
                <a:latin typeface="Arial" panose="020B0604020202020204" pitchFamily="34" charset="0"/>
                <a:cs typeface="Arial" panose="020B0604020202020204" pitchFamily="34" charset="0"/>
              </a:rPr>
              <a:t>], který se čistí frakční krystalizací. Překrystalizovaný </a:t>
            </a:r>
            <a:r>
              <a:rPr lang="cs-CZ" sz="2000" dirty="0" err="1">
                <a:latin typeface="Arial" panose="020B0604020202020204" pitchFamily="34" charset="0"/>
                <a:cs typeface="Arial" panose="020B0604020202020204" pitchFamily="34" charset="0"/>
              </a:rPr>
              <a:t>parawolframan</a:t>
            </a:r>
            <a:r>
              <a:rPr lang="cs-CZ" sz="2000" dirty="0">
                <a:latin typeface="Arial" panose="020B0604020202020204" pitchFamily="34" charset="0"/>
                <a:cs typeface="Arial" panose="020B0604020202020204" pitchFamily="34" charset="0"/>
              </a:rPr>
              <a:t> se termickým rozkladem převede na čistý oxid wolframový:</a:t>
            </a:r>
          </a:p>
          <a:p>
            <a:pPr algn="ctr"/>
            <a:r>
              <a:rPr lang="cs-CZ" sz="2000" dirty="0">
                <a:latin typeface="Arial" panose="020B0604020202020204" pitchFamily="34" charset="0"/>
                <a:cs typeface="Arial" panose="020B0604020202020204" pitchFamily="34" charset="0"/>
              </a:rPr>
              <a:t>(NH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10</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a:t>
            </a:r>
            <a:r>
              <a:rPr lang="cs-CZ" sz="2000" baseline="-25000" dirty="0">
                <a:latin typeface="Arial" panose="020B0604020202020204" pitchFamily="34" charset="0"/>
                <a:cs typeface="Arial" panose="020B0604020202020204" pitchFamily="34" charset="0"/>
              </a:rPr>
              <a:t>12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42</a:t>
            </a:r>
            <a:r>
              <a:rPr lang="cs-CZ" sz="2000" dirty="0">
                <a:latin typeface="Arial" panose="020B0604020202020204" pitchFamily="34" charset="0"/>
                <a:cs typeface="Arial" panose="020B0604020202020204" pitchFamily="34" charset="0"/>
              </a:rPr>
              <a:t>]·4H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12WO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+ 10NH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11H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5940088"/>
          </a:xfrm>
          <a:prstGeom prst="rect">
            <a:avLst/>
          </a:prstGeom>
        </p:spPr>
        <p:txBody>
          <a:bodyPr wrap="square">
            <a:spAutoFit/>
          </a:bodyPr>
          <a:lstStyle/>
          <a:p>
            <a:pPr algn="just"/>
            <a:r>
              <a:rPr lang="cs-CZ" sz="2000" dirty="0">
                <a:latin typeface="Arial" panose="020B0604020202020204" pitchFamily="34" charset="0"/>
                <a:cs typeface="Arial" panose="020B0604020202020204" pitchFamily="34" charset="0"/>
              </a:rPr>
              <a:t>Posledním krokem při výrobě wolframu je redukce </a:t>
            </a:r>
            <a:r>
              <a:rPr lang="cs-CZ" sz="2000" dirty="0" err="1">
                <a:latin typeface="Arial" panose="020B0604020202020204" pitchFamily="34" charset="0"/>
                <a:cs typeface="Arial" panose="020B0604020202020204" pitchFamily="34" charset="0"/>
              </a:rPr>
              <a:t>čitého</a:t>
            </a:r>
            <a:r>
              <a:rPr lang="cs-CZ" sz="2000" dirty="0">
                <a:latin typeface="Arial" panose="020B0604020202020204" pitchFamily="34" charset="0"/>
                <a:cs typeface="Arial" panose="020B0604020202020204" pitchFamily="34" charset="0"/>
              </a:rPr>
              <a:t> oxidu na práškový wolfram. Jako redukční činidlo se používá vodík, uhlík nebo zinek. Redukce oxidu wolframového vodíkem probíhá ve dvou stupních:</a:t>
            </a:r>
          </a:p>
          <a:p>
            <a:pPr algn="ct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WO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W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První reakce probíhá v rozmezí teplot 500-700°C, druhý stupeň redukce probíhá za teploty 1000-1100°C. Redukce oxidu wolframového uhlíkem se provádí v niklových kelímcích při teplotě 1300-1400°C, redukce práškovým zinkem probíhá v redukční atmosféře vodíku nebo oxidu uhelnatého při teplotě 800°C podle rovnice:</a:t>
            </a:r>
          </a:p>
          <a:p>
            <a:pPr algn="ct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+ 3Zn → W + 3ZnO</a:t>
            </a:r>
          </a:p>
          <a:p>
            <a:pPr algn="just"/>
            <a:r>
              <a:rPr lang="cs-CZ" sz="2000" dirty="0">
                <a:latin typeface="Arial" panose="020B0604020202020204" pitchFamily="34" charset="0"/>
                <a:cs typeface="Arial" panose="020B0604020202020204" pitchFamily="34" charset="0"/>
              </a:rPr>
              <a:t>Vzniklý oxid zinečnatý se z reakční směsi odstraní promýváním kyselinou chlorovodíkovou.</a:t>
            </a:r>
          </a:p>
          <a:p>
            <a:pPr algn="just"/>
            <a:r>
              <a:rPr lang="cs-CZ" sz="2000" dirty="0" smtClean="0">
                <a:latin typeface="Arial" panose="020B0604020202020204" pitchFamily="34" charset="0"/>
                <a:cs typeface="Arial" panose="020B0604020202020204" pitchFamily="34" charset="0"/>
              </a:rPr>
              <a:t>    Práškový </a:t>
            </a:r>
            <a:r>
              <a:rPr lang="cs-CZ" sz="2000" dirty="0">
                <a:latin typeface="Arial" panose="020B0604020202020204" pitchFamily="34" charset="0"/>
                <a:cs typeface="Arial" panose="020B0604020202020204" pitchFamily="34" charset="0"/>
              </a:rPr>
              <a:t>wolfram se slinováním ve vodíkové atmosféře při teplotě 3000°C a kováním převádí na kompaktní kovový wolfram nebo se z něj střídavým působením kyseliny chlorovodíkové a hydroxidu sodného připravuje koloidní wolfram. Pro běžné technické využití se wolfram obvykle připravuje ve formě slitiny se železem jako </a:t>
            </a:r>
            <a:r>
              <a:rPr lang="cs-CZ" sz="2000" b="1" dirty="0" err="1">
                <a:latin typeface="Arial" panose="020B0604020202020204" pitchFamily="34" charset="0"/>
                <a:cs typeface="Arial" panose="020B0604020202020204" pitchFamily="34" charset="0"/>
              </a:rPr>
              <a:t>ferowolfram</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8600"/>
            <a:ext cx="8839200" cy="6247864"/>
          </a:xfrm>
          <a:prstGeom prst="rect">
            <a:avLst/>
          </a:prstGeom>
        </p:spPr>
        <p:txBody>
          <a:bodyPr wrap="square">
            <a:spAutoFit/>
          </a:bodyPr>
          <a:lstStyle/>
          <a:p>
            <a:pPr algn="just"/>
            <a:r>
              <a:rPr lang="cs-CZ" sz="2000" dirty="0" err="1" smtClean="0">
                <a:latin typeface="Arial" panose="020B0604020202020204" pitchFamily="34" charset="0"/>
                <a:cs typeface="Arial" panose="020B0604020202020204" pitchFamily="34" charset="0"/>
              </a:rPr>
              <a:t>Pseudoslitina</a:t>
            </a:r>
            <a:r>
              <a:rPr lang="cs-CZ" sz="2000" dirty="0" smtClean="0">
                <a:latin typeface="Arial" panose="020B0604020202020204" pitchFamily="34" charset="0"/>
                <a:cs typeface="Arial" panose="020B0604020202020204" pitchFamily="34" charset="0"/>
              </a:rPr>
              <a:t> wolframu s chromem připravená </a:t>
            </a:r>
            <a:r>
              <a:rPr lang="cs-CZ" sz="2000" dirty="0" err="1" smtClean="0">
                <a:latin typeface="Arial" panose="020B0604020202020204" pitchFamily="34" charset="0"/>
                <a:cs typeface="Arial" panose="020B0604020202020204" pitchFamily="34" charset="0"/>
              </a:rPr>
              <a:t>matodami</a:t>
            </a:r>
            <a:r>
              <a:rPr lang="cs-CZ" sz="2000" dirty="0" smtClean="0">
                <a:latin typeface="Arial" panose="020B0604020202020204" pitchFamily="34" charset="0"/>
                <a:cs typeface="Arial" panose="020B0604020202020204" pitchFamily="34" charset="0"/>
              </a:rPr>
              <a:t> práškové metalurgie slouží k výrobě rychlořezných ocelí. Pro svou značnou hustotu a vhodné mechanické vlastnosti se wolfram spolu s ochuzeným uranem používá ke konstrukci </a:t>
            </a:r>
            <a:r>
              <a:rPr lang="cs-CZ" sz="2000" b="1" dirty="0" smtClean="0">
                <a:latin typeface="Arial" panose="020B0604020202020204" pitchFamily="34" charset="0"/>
                <a:cs typeface="Arial" panose="020B0604020202020204" pitchFamily="34" charset="0"/>
              </a:rPr>
              <a:t>průbojných protipancéřových projektilů </a:t>
            </a:r>
            <a:r>
              <a:rPr lang="cs-CZ" sz="2000" dirty="0" smtClean="0">
                <a:latin typeface="Arial" panose="020B0604020202020204" pitchFamily="34" charset="0"/>
                <a:cs typeface="Arial" panose="020B0604020202020204" pitchFamily="34" charset="0"/>
              </a:rPr>
              <a:t>a nachází i další rozsáhlé využití ve zbrojní výrobě. </a:t>
            </a:r>
          </a:p>
          <a:p>
            <a:pPr algn="just"/>
            <a:r>
              <a:rPr lang="cs-CZ" sz="2000" dirty="0" smtClean="0">
                <a:latin typeface="Arial" panose="020B0604020202020204" pitchFamily="34" charset="0"/>
                <a:cs typeface="Arial" panose="020B0604020202020204" pitchFamily="34" charset="0"/>
              </a:rPr>
              <a:t>  Těžké slitiny na bázi wolframu se používají ke konstrukci rotorů gyroskopů, rotačních regulátorů nebo vyvažovacích prvků listů vrtulníkových rotorů. Hodnota koeficientu tepelné roztažnosti wolframu je velice blízká koeficientu tepelné roztažnosti tvrzeného skla, wolfram se proto používá ke konstrukci těsnění sklo-kov ve výkonných světelných zdrojích.</a:t>
            </a: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Wolframan </a:t>
            </a:r>
            <a:r>
              <a:rPr lang="cs-CZ" sz="2000" b="1" dirty="0">
                <a:latin typeface="Arial" panose="020B0604020202020204" pitchFamily="34" charset="0"/>
                <a:cs typeface="Arial" panose="020B0604020202020204" pitchFamily="34" charset="0"/>
              </a:rPr>
              <a:t>barnatý </a:t>
            </a:r>
            <a:r>
              <a:rPr lang="cs-CZ" sz="2000" dirty="0">
                <a:latin typeface="Arial" panose="020B0604020202020204" pitchFamily="34" charset="0"/>
                <a:cs typeface="Arial" panose="020B0604020202020204" pitchFamily="34" charset="0"/>
              </a:rPr>
              <a:t>BaWO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 </a:t>
            </a:r>
            <a:r>
              <a:rPr lang="cs-CZ" sz="2000" b="1" dirty="0">
                <a:latin typeface="Arial" panose="020B0604020202020204" pitchFamily="34" charset="0"/>
                <a:cs typeface="Arial" panose="020B0604020202020204" pitchFamily="34" charset="0"/>
              </a:rPr>
              <a:t>wolframan zinečnatý </a:t>
            </a:r>
            <a:r>
              <a:rPr lang="cs-CZ" sz="2000" dirty="0">
                <a:latin typeface="Arial" panose="020B0604020202020204" pitchFamily="34" charset="0"/>
                <a:cs typeface="Arial" panose="020B0604020202020204" pitchFamily="34" charset="0"/>
              </a:rPr>
              <a:t>ZnWO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se používají jako bílé pigmenty, </a:t>
            </a:r>
            <a:r>
              <a:rPr lang="cs-CZ" sz="2000" b="1" dirty="0">
                <a:latin typeface="Arial" panose="020B0604020202020204" pitchFamily="34" charset="0"/>
                <a:cs typeface="Arial" panose="020B0604020202020204" pitchFamily="34" charset="0"/>
              </a:rPr>
              <a:t>kyselina wolframová </a:t>
            </a:r>
            <a:r>
              <a:rPr lang="cs-CZ" sz="2000" dirty="0">
                <a:latin typeface="Arial" panose="020B0604020202020204" pitchFamily="34" charset="0"/>
                <a:cs typeface="Arial" panose="020B0604020202020204" pitchFamily="34" charset="0"/>
              </a:rPr>
              <a:t>jako žlutý pigment, </a:t>
            </a:r>
            <a:r>
              <a:rPr lang="cs-CZ" sz="2000" b="1" dirty="0">
                <a:latin typeface="Arial" panose="020B0604020202020204" pitchFamily="34" charset="0"/>
                <a:cs typeface="Arial" panose="020B0604020202020204" pitchFamily="34" charset="0"/>
              </a:rPr>
              <a:t>wolframan sodný </a:t>
            </a:r>
            <a:r>
              <a:rPr lang="cs-CZ" sz="2000" dirty="0">
                <a:latin typeface="Arial" panose="020B0604020202020204" pitchFamily="34" charset="0"/>
                <a:cs typeface="Arial" panose="020B0604020202020204" pitchFamily="34" charset="0"/>
              </a:rPr>
              <a:t>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se používá pro nehořlavé úpravy textilu. </a:t>
            </a:r>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Wolframan </a:t>
            </a:r>
            <a:r>
              <a:rPr lang="cs-CZ" sz="2000" b="1" dirty="0">
                <a:latin typeface="Arial" panose="020B0604020202020204" pitchFamily="34" charset="0"/>
                <a:cs typeface="Arial" panose="020B0604020202020204" pitchFamily="34" charset="0"/>
              </a:rPr>
              <a:t>vápenatý</a:t>
            </a:r>
            <a:r>
              <a:rPr lang="cs-CZ" sz="2000" dirty="0">
                <a:latin typeface="Arial" panose="020B0604020202020204" pitchFamily="34" charset="0"/>
                <a:cs typeface="Arial" panose="020B0604020202020204" pitchFamily="34" charset="0"/>
              </a:rPr>
              <a:t> CaWO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má luminoforní vlastnosti, používá se k výrobě zářivek. </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Velmi </a:t>
            </a:r>
            <a:r>
              <a:rPr lang="cs-CZ" sz="2000" dirty="0">
                <a:latin typeface="Arial" panose="020B0604020202020204" pitchFamily="34" charset="0"/>
                <a:cs typeface="Arial" panose="020B0604020202020204" pitchFamily="34" charset="0"/>
              </a:rPr>
              <a:t>tvrdý </a:t>
            </a:r>
            <a:r>
              <a:rPr lang="cs-CZ" sz="2000" b="1" dirty="0">
                <a:latin typeface="Arial" panose="020B0604020202020204" pitchFamily="34" charset="0"/>
                <a:cs typeface="Arial" panose="020B0604020202020204" pitchFamily="34" charset="0"/>
              </a:rPr>
              <a:t>karbid W</a:t>
            </a:r>
            <a:r>
              <a:rPr lang="cs-CZ" sz="2000" b="1" baseline="-25000" dirty="0">
                <a:latin typeface="Arial" panose="020B0604020202020204" pitchFamily="34" charset="0"/>
                <a:cs typeface="Arial" panose="020B0604020202020204" pitchFamily="34" charset="0"/>
              </a:rPr>
              <a:t>2</a:t>
            </a:r>
            <a:r>
              <a:rPr lang="cs-CZ" sz="2000" b="1" dirty="0">
                <a:latin typeface="Arial" panose="020B0604020202020204" pitchFamily="34" charset="0"/>
                <a:cs typeface="Arial" panose="020B0604020202020204" pitchFamily="34" charset="0"/>
              </a:rPr>
              <a:t>C </a:t>
            </a:r>
            <a:r>
              <a:rPr lang="cs-CZ" sz="2000" dirty="0">
                <a:latin typeface="Arial" panose="020B0604020202020204" pitchFamily="34" charset="0"/>
                <a:cs typeface="Arial" panose="020B0604020202020204" pitchFamily="34" charset="0"/>
              </a:rPr>
              <a:t>spolu s kobaltem tvoří známou tvrdou slitinu </a:t>
            </a:r>
            <a:r>
              <a:rPr lang="cs-CZ" sz="2000" b="1" dirty="0" err="1">
                <a:latin typeface="Arial" panose="020B0604020202020204" pitchFamily="34" charset="0"/>
                <a:cs typeface="Arial" panose="020B0604020202020204" pitchFamily="34" charset="0"/>
              </a:rPr>
              <a:t>vidium</a:t>
            </a:r>
            <a:r>
              <a:rPr lang="cs-CZ" sz="2000" dirty="0">
                <a:latin typeface="Arial" panose="020B0604020202020204" pitchFamily="34" charset="0"/>
                <a:cs typeface="Arial" panose="020B0604020202020204" pitchFamily="34" charset="0"/>
              </a:rPr>
              <a:t>. </a:t>
            </a:r>
            <a:r>
              <a:rPr lang="cs-CZ" sz="2000" b="1" dirty="0">
                <a:latin typeface="Arial" panose="020B0604020202020204" pitchFamily="34" charset="0"/>
                <a:cs typeface="Arial" panose="020B0604020202020204" pitchFamily="34" charset="0"/>
              </a:rPr>
              <a:t>Sulfid </a:t>
            </a:r>
            <a:r>
              <a:rPr lang="cs-CZ" sz="2000" b="1" dirty="0" err="1">
                <a:latin typeface="Arial" panose="020B0604020202020204" pitchFamily="34" charset="0"/>
                <a:cs typeface="Arial" panose="020B0604020202020204" pitchFamily="34" charset="0"/>
              </a:rPr>
              <a:t>wol</a:t>
            </a:r>
            <a:r>
              <a:rPr lang="cs-CZ" sz="2000" dirty="0" err="1">
                <a:latin typeface="Arial" panose="020B0604020202020204" pitchFamily="34" charset="0"/>
                <a:cs typeface="Arial" panose="020B0604020202020204" pitchFamily="34" charset="0"/>
              </a:rPr>
              <a:t>framičitý</a:t>
            </a:r>
            <a:r>
              <a:rPr lang="cs-CZ" sz="2000" dirty="0">
                <a:latin typeface="Arial" panose="020B0604020202020204" pitchFamily="34" charset="0"/>
                <a:cs typeface="Arial" panose="020B0604020202020204" pitchFamily="34" charset="0"/>
              </a:rPr>
              <a:t> WS</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je využíván jako katalyzátor při </a:t>
            </a:r>
            <a:r>
              <a:rPr lang="cs-CZ" sz="2000" dirty="0" err="1">
                <a:latin typeface="Arial" panose="020B0604020202020204" pitchFamily="34" charset="0"/>
                <a:cs typeface="Arial" panose="020B0604020202020204" pitchFamily="34" charset="0"/>
              </a:rPr>
              <a:t>hydrokrakování</a:t>
            </a:r>
            <a:r>
              <a:rPr lang="cs-CZ" sz="2000" dirty="0">
                <a:latin typeface="Arial" panose="020B0604020202020204" pitchFamily="34" charset="0"/>
                <a:cs typeface="Arial" panose="020B0604020202020204" pitchFamily="34" charset="0"/>
              </a:rPr>
              <a:t> a jako průmyslové mazivo. Jako průmyslové mazivo je využíván také </a:t>
            </a:r>
            <a:r>
              <a:rPr lang="cs-CZ" sz="2000" b="1" dirty="0">
                <a:latin typeface="Arial" panose="020B0604020202020204" pitchFamily="34" charset="0"/>
                <a:cs typeface="Arial" panose="020B0604020202020204" pitchFamily="34" charset="0"/>
              </a:rPr>
              <a:t>selenid </a:t>
            </a:r>
            <a:r>
              <a:rPr lang="cs-CZ" sz="2000" b="1" dirty="0" err="1">
                <a:latin typeface="Arial" panose="020B0604020202020204" pitchFamily="34" charset="0"/>
                <a:cs typeface="Arial" panose="020B0604020202020204" pitchFamily="34" charset="0"/>
              </a:rPr>
              <a:t>wolframičitý</a:t>
            </a:r>
            <a:r>
              <a:rPr lang="cs-CZ" sz="2000" b="1" dirty="0">
                <a:latin typeface="Arial" panose="020B0604020202020204" pitchFamily="34" charset="0"/>
                <a:cs typeface="Arial" panose="020B0604020202020204" pitchFamily="34" charset="0"/>
              </a:rPr>
              <a:t> WSe</a:t>
            </a:r>
            <a:r>
              <a:rPr lang="cs-CZ" sz="2000" b="1"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75880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152400"/>
            <a:ext cx="8915400" cy="3170099"/>
          </a:xfrm>
          <a:prstGeom prst="rect">
            <a:avLst/>
          </a:prstGeom>
        </p:spPr>
        <p:txBody>
          <a:bodyPr wrap="square">
            <a:spAutoFit/>
          </a:bodyPr>
          <a:lstStyle/>
          <a:p>
            <a:pPr algn="just"/>
            <a:r>
              <a:rPr lang="cs-CZ" sz="2000" b="1" dirty="0" smtClean="0">
                <a:latin typeface="Arial" panose="020B0604020202020204" pitchFamily="34" charset="0"/>
                <a:cs typeface="Arial" panose="020B0604020202020204" pitchFamily="34" charset="0"/>
              </a:rPr>
              <a:t>Oxid wolframový </a:t>
            </a:r>
            <a:r>
              <a:rPr lang="cs-CZ" sz="2000" dirty="0" smtClean="0">
                <a:latin typeface="Arial" panose="020B0604020202020204" pitchFamily="34" charset="0"/>
                <a:cs typeface="Arial" panose="020B0604020202020204" pitchFamily="34" charset="0"/>
              </a:rPr>
              <a:t>na křemelině je katalyzátorem při výrobě </a:t>
            </a:r>
            <a:r>
              <a:rPr lang="cs-CZ" sz="2000" dirty="0" err="1" smtClean="0">
                <a:latin typeface="Arial" panose="020B0604020202020204" pitchFamily="34" charset="0"/>
                <a:cs typeface="Arial" panose="020B0604020202020204" pitchFamily="34" charset="0"/>
              </a:rPr>
              <a:t>ethanolu</a:t>
            </a:r>
            <a:r>
              <a:rPr lang="cs-CZ" sz="2000" dirty="0" smtClean="0">
                <a:latin typeface="Arial" panose="020B0604020202020204" pitchFamily="34" charset="0"/>
                <a:cs typeface="Arial" panose="020B0604020202020204" pitchFamily="34" charset="0"/>
              </a:rPr>
              <a:t> přímou hydratací </a:t>
            </a:r>
            <a:r>
              <a:rPr lang="cs-CZ" sz="2000" dirty="0" err="1" smtClean="0">
                <a:latin typeface="Arial" panose="020B0604020202020204" pitchFamily="34" charset="0"/>
                <a:cs typeface="Arial" panose="020B0604020202020204" pitchFamily="34" charset="0"/>
              </a:rPr>
              <a:t>ethylenu</a:t>
            </a:r>
            <a:r>
              <a:rPr lang="cs-CZ" sz="2000" dirty="0" smtClean="0">
                <a:latin typeface="Arial" panose="020B0604020202020204" pitchFamily="34" charset="0"/>
                <a:cs typeface="Arial" panose="020B0604020202020204" pitchFamily="34" charset="0"/>
              </a:rPr>
              <a:t>. </a:t>
            </a:r>
          </a:p>
          <a:p>
            <a:pPr algn="just"/>
            <a:r>
              <a:rPr lang="cs-CZ" sz="2000" b="1" dirty="0" smtClean="0">
                <a:latin typeface="Arial" panose="020B0604020202020204" pitchFamily="34" charset="0"/>
                <a:cs typeface="Arial" panose="020B0604020202020204" pitchFamily="34" charset="0"/>
              </a:rPr>
              <a:t>Karbid wolframu </a:t>
            </a:r>
            <a:r>
              <a:rPr lang="cs-CZ" sz="2000" dirty="0" smtClean="0">
                <a:latin typeface="Arial" panose="020B0604020202020204" pitchFamily="34" charset="0"/>
                <a:cs typeface="Arial" panose="020B0604020202020204" pitchFamily="34" charset="0"/>
              </a:rPr>
              <a:t>WC se používá k výrobě obráběcích nástrojů, hrotů per a k výrobě protipancéřové munice, jako účinný reflektor neutronů se používá v jaderné technice. </a:t>
            </a:r>
          </a:p>
          <a:p>
            <a:pPr algn="just"/>
            <a:r>
              <a:rPr lang="cs-CZ" sz="2000" b="1" dirty="0" smtClean="0">
                <a:latin typeface="Arial" panose="020B0604020202020204" pitchFamily="34" charset="0"/>
                <a:cs typeface="Arial" panose="020B0604020202020204" pitchFamily="34" charset="0"/>
              </a:rPr>
              <a:t>Fluorid wolframový </a:t>
            </a:r>
            <a:r>
              <a:rPr lang="cs-CZ" sz="2000" dirty="0" smtClean="0">
                <a:latin typeface="Arial" panose="020B0604020202020204" pitchFamily="34" charset="0"/>
                <a:cs typeface="Arial" panose="020B0604020202020204" pitchFamily="34" charset="0"/>
              </a:rPr>
              <a:t>WF</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je důležitou látkou při výrobě polovodičů. </a:t>
            </a:r>
            <a:r>
              <a:rPr lang="cs-CZ" sz="2000" b="1" dirty="0" err="1" smtClean="0">
                <a:latin typeface="Arial" panose="020B0604020202020204" pitchFamily="34" charset="0"/>
                <a:cs typeface="Arial" panose="020B0604020202020204" pitchFamily="34" charset="0"/>
              </a:rPr>
              <a:t>Hexakarbonyl</a:t>
            </a:r>
            <a:r>
              <a:rPr lang="cs-CZ" sz="2000" b="1" dirty="0" smtClean="0">
                <a:latin typeface="Arial" panose="020B0604020202020204" pitchFamily="34" charset="0"/>
                <a:cs typeface="Arial" panose="020B0604020202020204" pitchFamily="34" charset="0"/>
              </a:rPr>
              <a:t> wolframu </a:t>
            </a:r>
            <a:r>
              <a:rPr lang="cs-CZ" sz="2000" dirty="0" smtClean="0">
                <a:latin typeface="Arial" panose="020B0604020202020204" pitchFamily="34" charset="0"/>
                <a:cs typeface="Arial" panose="020B0604020202020204" pitchFamily="34" charset="0"/>
              </a:rPr>
              <a:t>[W(CO)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se používá jako katalyzátor polymerace olefinů a k pokovování keramiky. </a:t>
            </a:r>
          </a:p>
          <a:p>
            <a:pPr algn="just"/>
            <a:r>
              <a:rPr lang="cs-CZ" sz="2000" b="1" dirty="0" smtClean="0">
                <a:latin typeface="Arial" panose="020B0604020202020204" pitchFamily="34" charset="0"/>
                <a:cs typeface="Arial" panose="020B0604020202020204" pitchFamily="34" charset="0"/>
              </a:rPr>
              <a:t>Borid W</a:t>
            </a:r>
            <a:r>
              <a:rPr lang="cs-CZ" sz="2000" b="1" baseline="-25000" dirty="0" smtClean="0">
                <a:latin typeface="Arial" panose="020B0604020202020204" pitchFamily="34" charset="0"/>
                <a:cs typeface="Arial" panose="020B0604020202020204" pitchFamily="34" charset="0"/>
              </a:rPr>
              <a:t>2</a:t>
            </a:r>
            <a:r>
              <a:rPr lang="cs-CZ" sz="2000" b="1" dirty="0" smtClean="0">
                <a:latin typeface="Arial" panose="020B0604020202020204" pitchFamily="34" charset="0"/>
                <a:cs typeface="Arial" panose="020B0604020202020204" pitchFamily="34" charset="0"/>
              </a:rPr>
              <a:t>B</a:t>
            </a:r>
            <a:r>
              <a:rPr lang="cs-CZ" sz="2000" b="1" baseline="-25000" dirty="0" smtClean="0">
                <a:latin typeface="Arial" panose="020B0604020202020204" pitchFamily="34" charset="0"/>
                <a:cs typeface="Arial" panose="020B0604020202020204" pitchFamily="34" charset="0"/>
              </a:rPr>
              <a:t>5</a:t>
            </a:r>
            <a:r>
              <a:rPr lang="cs-CZ" sz="2000" b="1" dirty="0" smtClean="0">
                <a:latin typeface="Arial" panose="020B0604020202020204" pitchFamily="34" charset="0"/>
                <a:cs typeface="Arial" panose="020B0604020202020204" pitchFamily="34" charset="0"/>
              </a:rPr>
              <a:t> a silicid WSi</a:t>
            </a:r>
            <a:r>
              <a:rPr lang="cs-CZ" sz="2000" b="1"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se používají jako ochranné povlaky na břity obráběcích nástrojů a na namáhané strojní součásti.</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5083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5751" y="76200"/>
            <a:ext cx="8835850" cy="6124754"/>
          </a:xfrm>
          <a:prstGeom prst="rect">
            <a:avLst/>
          </a:prstGeom>
        </p:spPr>
        <p:txBody>
          <a:bodyPr wrap="square">
            <a:spAutoFit/>
          </a:bodyPr>
          <a:lstStyle/>
          <a:p>
            <a:pPr algn="ctr"/>
            <a:r>
              <a:rPr lang="en-US" sz="3200" b="1" dirty="0" smtClean="0">
                <a:latin typeface="Arial" panose="020B0604020202020204" pitchFamily="34" charset="0"/>
                <a:cs typeface="Arial" panose="020B0604020202020204" pitchFamily="34" charset="0"/>
              </a:rPr>
              <a:t>V</a:t>
            </a:r>
            <a:r>
              <a:rPr lang="cs-CZ" sz="3200" b="1" dirty="0" err="1" smtClean="0">
                <a:latin typeface="Arial" panose="020B0604020202020204" pitchFamily="34" charset="0"/>
                <a:cs typeface="Arial" panose="020B0604020202020204" pitchFamily="34" charset="0"/>
              </a:rPr>
              <a:t>anad</a:t>
            </a:r>
            <a:r>
              <a:rPr lang="cs-CZ" sz="3200" dirty="0" smtClean="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ocelově šedý, výjimečně tvrdý kov</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Vanad je prvek na vzduchu stálý, nereaguje s vodou, hydroxidy ani se zředěnými kyselinami. Vanad je značně odolný proti korozivním účinkům mořské vody, práškový vanad je na vzduchu </a:t>
            </a:r>
            <a:r>
              <a:rPr lang="cs-CZ" sz="2000" dirty="0" err="1">
                <a:latin typeface="Arial" panose="020B0604020202020204" pitchFamily="34" charset="0"/>
                <a:cs typeface="Arial" panose="020B0604020202020204" pitchFamily="34" charset="0"/>
              </a:rPr>
              <a:t>pyroforní</a:t>
            </a:r>
            <a:r>
              <a:rPr lang="cs-CZ" sz="2000" dirty="0">
                <a:latin typeface="Arial" panose="020B0604020202020204" pitchFamily="34" charset="0"/>
                <a:cs typeface="Arial" panose="020B0604020202020204" pitchFamily="34" charset="0"/>
              </a:rPr>
              <a:t>. Dobře se rozpouští se v kyselině fluorovodíkové. Reakce vanadu s kyselinou fluorovodíkovou probíhá za vzniku komplexní kyseliny </a:t>
            </a:r>
            <a:r>
              <a:rPr lang="cs-CZ" sz="2000" dirty="0" err="1">
                <a:latin typeface="Arial" panose="020B0604020202020204" pitchFamily="34" charset="0"/>
                <a:cs typeface="Arial" panose="020B0604020202020204" pitchFamily="34" charset="0"/>
              </a:rPr>
              <a:t>heptafluorovanadičné</a:t>
            </a:r>
            <a:r>
              <a:rPr lang="cs-CZ" sz="2000" dirty="0">
                <a:latin typeface="Arial" panose="020B0604020202020204" pitchFamily="34" charset="0"/>
                <a:cs typeface="Arial" panose="020B0604020202020204" pitchFamily="34" charset="0"/>
              </a:rPr>
              <a:t> a vývoje vodíku, reakcí s horkou koncentrovanou kyselinou vznikne komplexní kyselina </a:t>
            </a:r>
            <a:r>
              <a:rPr lang="cs-CZ" sz="2000" dirty="0" err="1">
                <a:latin typeface="Arial" panose="020B0604020202020204" pitchFamily="34" charset="0"/>
                <a:cs typeface="Arial" panose="020B0604020202020204" pitchFamily="34" charset="0"/>
              </a:rPr>
              <a:t>trihydrogenhexafluorovanaditá</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2V + 14HF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[VF</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+ 5H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2V + 12HF → 2H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[VF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Vanad reaguje i s horkou koncentrovanou kyselinou dusičnou, sírovou a lučavkou královskou:</a:t>
            </a:r>
          </a:p>
          <a:p>
            <a:pPr algn="ctr"/>
            <a:r>
              <a:rPr lang="cs-CZ" sz="2000" dirty="0">
                <a:latin typeface="Arial" panose="020B0604020202020204" pitchFamily="34" charset="0"/>
                <a:cs typeface="Arial" panose="020B0604020202020204" pitchFamily="34" charset="0"/>
              </a:rPr>
              <a:t>V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(VO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+ 5NO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V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(VO)SO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+ 2SO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3V + 12HCl + 4HNO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3VCl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+ 4NO + 8H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S kyslíkem vytváří zásaditý oxid VO a amfoterní oxidy V</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VO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V</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s vodíkem tvoří hydrid se zajímavým vzorcem VH</a:t>
            </a:r>
            <a:r>
              <a:rPr lang="cs-CZ" sz="2000" baseline="-25000" dirty="0">
                <a:latin typeface="Arial" panose="020B0604020202020204" pitchFamily="34" charset="0"/>
                <a:cs typeface="Arial" panose="020B0604020202020204" pitchFamily="34" charset="0"/>
              </a:rPr>
              <a:t>0,71</a:t>
            </a:r>
            <a:r>
              <a:rPr lang="cs-CZ" sz="2000" dirty="0">
                <a:latin typeface="Arial" panose="020B0604020202020204" pitchFamily="34" charset="0"/>
                <a:cs typeface="Arial" panose="020B0604020202020204" pitchFamily="34" charset="0"/>
              </a:rPr>
              <a:t>, s halogeny reaguje za vzniku těkavých a snadno hydrolyzujících </a:t>
            </a:r>
            <a:r>
              <a:rPr lang="cs-CZ" sz="2000" dirty="0" err="1">
                <a:latin typeface="Arial" panose="020B0604020202020204" pitchFamily="34" charset="0"/>
                <a:cs typeface="Arial" panose="020B0604020202020204" pitchFamily="34" charset="0"/>
              </a:rPr>
              <a:t>halidů</a:t>
            </a:r>
            <a:r>
              <a:rPr lang="cs-CZ" sz="2000" dirty="0">
                <a:latin typeface="Arial" panose="020B0604020202020204" pitchFamily="34" charset="0"/>
                <a:cs typeface="Arial" panose="020B0604020202020204" pitchFamily="34" charset="0"/>
              </a:rPr>
              <a:t> VF</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VCl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VBr</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VI</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75880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 y="308312"/>
            <a:ext cx="86868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Reakcí V</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s alkalickými roztoky vznikají barevné alkalické </a:t>
            </a:r>
            <a:r>
              <a:rPr lang="cs-CZ" sz="2000" dirty="0" err="1" smtClean="0">
                <a:latin typeface="Arial" panose="020B0604020202020204" pitchFamily="34" charset="0"/>
                <a:cs typeface="Arial" panose="020B0604020202020204" pitchFamily="34" charset="0"/>
              </a:rPr>
              <a:t>polyvanadičnany</a:t>
            </a:r>
            <a:r>
              <a:rPr lang="cs-CZ" sz="2000" dirty="0" smtClean="0">
                <a:latin typeface="Arial" panose="020B0604020202020204" pitchFamily="34" charset="0"/>
                <a:cs typeface="Arial" panose="020B0604020202020204" pitchFamily="34" charset="0"/>
              </a:rPr>
              <a:t> [V</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9</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9-</a:t>
            </a:r>
            <a:r>
              <a:rPr lang="cs-CZ" sz="2000" dirty="0" smtClean="0">
                <a:latin typeface="Arial" panose="020B0604020202020204" pitchFamily="34" charset="0"/>
                <a:cs typeface="Arial" panose="020B0604020202020204" pitchFamily="34" charset="0"/>
              </a:rPr>
              <a:t>, [V</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12</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[V</a:t>
            </a:r>
            <a:r>
              <a:rPr lang="cs-CZ" sz="2000" baseline="-25000" dirty="0" smtClean="0">
                <a:latin typeface="Arial" panose="020B0604020202020204" pitchFamily="34" charset="0"/>
                <a:cs typeface="Arial" panose="020B0604020202020204" pitchFamily="34" charset="0"/>
              </a:rPr>
              <a:t>10</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28</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a další. Reakcí oxidu vanadičného s kyselinami vznikají soli </a:t>
            </a:r>
            <a:r>
              <a:rPr lang="cs-CZ" sz="2000" dirty="0" err="1" smtClean="0">
                <a:latin typeface="Arial" panose="020B0604020202020204" pitchFamily="34" charset="0"/>
                <a:cs typeface="Arial" panose="020B0604020202020204" pitchFamily="34" charset="0"/>
              </a:rPr>
              <a:t>vanadylu</a:t>
            </a:r>
            <a:r>
              <a:rPr lang="cs-CZ"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Vodné roztoky solí vanadu jsou obvykle různě zbarvené. Pestrá barevnost vodných roztoků sloučenin vanadu je způsobena tvorbou barevných hydratovaných iontů. Pro dvoumocný vanad je typická tvorba fialových iontů [V(H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trojmocný vanad obvykle vytváří zelené kationty [V(H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čtyřmocný vanad tvoří modré [VO(H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Pětimocný vanad v roztocích vytváří celou řadu iontů v závislosti na pH. V alkalickém prostředí tvoří fialové [V(O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v neutrálním prostředí žluté [VO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a v kyselém prostředí červené [VO(O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Vanadnaté</a:t>
            </a:r>
            <a:r>
              <a:rPr lang="cs-CZ" sz="2000" dirty="0" smtClean="0">
                <a:latin typeface="Arial" panose="020B0604020202020204" pitchFamily="34" charset="0"/>
                <a:cs typeface="Arial" panose="020B0604020202020204" pitchFamily="34" charset="0"/>
              </a:rPr>
              <a:t> a </a:t>
            </a:r>
            <a:r>
              <a:rPr lang="cs-CZ" sz="2000" dirty="0" err="1" smtClean="0">
                <a:latin typeface="Arial" panose="020B0604020202020204" pitchFamily="34" charset="0"/>
                <a:cs typeface="Arial" panose="020B0604020202020204" pitchFamily="34" charset="0"/>
              </a:rPr>
              <a:t>vanadité</a:t>
            </a:r>
            <a:r>
              <a:rPr lang="cs-CZ" sz="2000" dirty="0" smtClean="0">
                <a:latin typeface="Arial" panose="020B0604020202020204" pitchFamily="34" charset="0"/>
                <a:cs typeface="Arial" panose="020B0604020202020204" pitchFamily="34" charset="0"/>
              </a:rPr>
              <a:t> sloučeniny jsou redukční činidla a snadno se oxidují, sloučeniny vanadu v </a:t>
            </a:r>
            <a:r>
              <a:rPr lang="cs-CZ" sz="2000" dirty="0" err="1" smtClean="0">
                <a:latin typeface="Arial" panose="020B0604020202020204" pitchFamily="34" charset="0"/>
                <a:cs typeface="Arial" panose="020B0604020202020204" pitchFamily="34" charset="0"/>
              </a:rPr>
              <a:t>ox</a:t>
            </a:r>
            <a:r>
              <a:rPr lang="cs-CZ" sz="2000" dirty="0" smtClean="0">
                <a:latin typeface="Arial" panose="020B0604020202020204" pitchFamily="34" charset="0"/>
                <a:cs typeface="Arial" panose="020B0604020202020204" pitchFamily="34" charset="0"/>
              </a:rPr>
              <a:t>. stavech IV a V jsou stabilní.</a:t>
            </a: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Vanad tvoří i sloučeniny ve kterých se vyskytuj v záporném oxidačním stavu - </a:t>
            </a:r>
            <a:r>
              <a:rPr lang="cs-CZ" sz="2000" b="1" dirty="0" err="1" smtClean="0">
                <a:latin typeface="Arial" panose="020B0604020202020204" pitchFamily="34" charset="0"/>
                <a:cs typeface="Arial" panose="020B0604020202020204" pitchFamily="34" charset="0"/>
              </a:rPr>
              <a:t>vanadidy</a:t>
            </a:r>
            <a:r>
              <a:rPr lang="cs-CZ" sz="2000" dirty="0" smtClean="0">
                <a:latin typeface="Arial" panose="020B0604020202020204" pitchFamily="34" charset="0"/>
                <a:cs typeface="Arial" panose="020B0604020202020204" pitchFamily="34" charset="0"/>
              </a:rPr>
              <a:t>. Známý je např. </a:t>
            </a:r>
            <a:r>
              <a:rPr lang="cs-CZ" sz="2000" dirty="0" err="1" smtClean="0">
                <a:latin typeface="Arial" panose="020B0604020202020204" pitchFamily="34" charset="0"/>
                <a:cs typeface="Arial" panose="020B0604020202020204" pitchFamily="34" charset="0"/>
              </a:rPr>
              <a:t>hexakarnonylvanadid</a:t>
            </a:r>
            <a:r>
              <a:rPr lang="cs-CZ" sz="2000" dirty="0" smtClean="0">
                <a:latin typeface="Arial" panose="020B0604020202020204" pitchFamily="34" charset="0"/>
                <a:cs typeface="Arial" panose="020B0604020202020204" pitchFamily="34" charset="0"/>
              </a:rPr>
              <a:t> sodný Na[V(CO)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 přírodě se vanad nalézá ve více než 200 různých nerostech, pro průmyslové využití mají největší </a:t>
            </a:r>
            <a:r>
              <a:rPr lang="cs-CZ" sz="2000" dirty="0" err="1" smtClean="0">
                <a:latin typeface="Arial" panose="020B0604020202020204" pitchFamily="34" charset="0"/>
                <a:cs typeface="Arial" panose="020B0604020202020204" pitchFamily="34" charset="0"/>
              </a:rPr>
              <a:t>vyznam</a:t>
            </a:r>
            <a:r>
              <a:rPr lang="cs-CZ" sz="2000" dirty="0" smtClean="0">
                <a:latin typeface="Arial" panose="020B0604020202020204" pitchFamily="34" charset="0"/>
                <a:cs typeface="Arial" panose="020B0604020202020204" pitchFamily="34" charset="0"/>
              </a:rPr>
              <a:t> tyto rudy vanadu:</a:t>
            </a:r>
            <a:r>
              <a:rPr lang="en-US" sz="2000" dirty="0" smtClean="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patronit</a:t>
            </a:r>
            <a:r>
              <a:rPr lang="cs-CZ" sz="2000" dirty="0" smtClean="0">
                <a:latin typeface="Arial" panose="020B0604020202020204" pitchFamily="34" charset="0"/>
                <a:cs typeface="Arial" panose="020B0604020202020204" pitchFamily="34" charset="0"/>
              </a:rPr>
              <a:t> VS</a:t>
            </a:r>
            <a:r>
              <a:rPr lang="cs-CZ" sz="2000" baseline="-25000" dirty="0" smtClean="0">
                <a:latin typeface="Arial" panose="020B0604020202020204" pitchFamily="34" charset="0"/>
                <a:cs typeface="Arial" panose="020B0604020202020204" pitchFamily="34" charset="0"/>
              </a:rPr>
              <a:t>4</a:t>
            </a:r>
            <a:r>
              <a:rPr lang="en-US" sz="2000" baseline="-25000" dirty="0" smtClean="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vanadinit</a:t>
            </a:r>
            <a:r>
              <a:rPr lang="cs-CZ" sz="2000" dirty="0" smtClean="0">
                <a:latin typeface="Arial" panose="020B0604020202020204" pitchFamily="34" charset="0"/>
                <a:cs typeface="Arial" panose="020B0604020202020204" pitchFamily="34" charset="0"/>
              </a:rPr>
              <a:t> Pb</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(VO)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Cl</a:t>
            </a:r>
            <a:r>
              <a:rPr lang="en-US" sz="2000" dirty="0" smtClean="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sulvanit</a:t>
            </a:r>
            <a:r>
              <a:rPr lang="cs-CZ" sz="2000" dirty="0" smtClean="0">
                <a:latin typeface="Arial" panose="020B0604020202020204" pitchFamily="34" charset="0"/>
                <a:cs typeface="Arial" panose="020B0604020202020204" pitchFamily="34" charset="0"/>
              </a:rPr>
              <a:t> 3Cu</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S·V</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a:t>
            </a:r>
            <a:r>
              <a:rPr lang="cs-CZ" sz="2000" baseline="-25000" dirty="0" smtClean="0">
                <a:latin typeface="Arial" panose="020B0604020202020204" pitchFamily="34" charset="0"/>
                <a:cs typeface="Arial" panose="020B0604020202020204" pitchFamily="34" charset="0"/>
              </a:rPr>
              <a:t>5</a:t>
            </a:r>
            <a:r>
              <a:rPr lang="en-US" sz="2000" baseline="-25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karnotit</a:t>
            </a:r>
            <a:r>
              <a:rPr lang="cs-CZ" sz="2000" dirty="0" smtClean="0">
                <a:latin typeface="Arial" panose="020B0604020202020204" pitchFamily="34" charset="0"/>
                <a:cs typeface="Arial" panose="020B0604020202020204" pitchFamily="34" charset="0"/>
              </a:rPr>
              <a:t>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(UO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(VO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·3H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r>
              <a:rPr lang="en-US" sz="2000" dirty="0" smtClean="0">
                <a:latin typeface="Arial" panose="020B0604020202020204" pitchFamily="34" charset="0"/>
                <a:cs typeface="Arial" panose="020B0604020202020204" pitchFamily="34" charset="0"/>
              </a:rPr>
              <a:t>a</a:t>
            </a:r>
            <a:r>
              <a:rPr lang="en-US" sz="2000" b="1" dirty="0" smtClean="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coulsonit</a:t>
            </a:r>
            <a:r>
              <a:rPr lang="cs-CZ" sz="2000" dirty="0" smtClean="0">
                <a:latin typeface="Arial" panose="020B0604020202020204" pitchFamily="34" charset="0"/>
                <a:cs typeface="Arial" panose="020B0604020202020204" pitchFamily="34" charset="0"/>
              </a:rPr>
              <a:t> FeV</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4</a:t>
            </a:r>
            <a:r>
              <a:rPr lang="en-US" sz="2000" baseline="-25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24838" y="152400"/>
            <a:ext cx="87630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Vanad </a:t>
            </a:r>
            <a:r>
              <a:rPr lang="cs-CZ" sz="2000" dirty="0">
                <a:latin typeface="Arial" panose="020B0604020202020204" pitchFamily="34" charset="0"/>
                <a:cs typeface="Arial" panose="020B0604020202020204" pitchFamily="34" charset="0"/>
              </a:rPr>
              <a:t>se nejčastěji vyrábí z odpadů při výrobě železa - strusky, nebo z </a:t>
            </a:r>
            <a:r>
              <a:rPr lang="cs-CZ" sz="2000" dirty="0" err="1">
                <a:latin typeface="Arial" panose="020B0604020202020204" pitchFamily="34" charset="0"/>
                <a:cs typeface="Arial" panose="020B0604020202020204" pitchFamily="34" charset="0"/>
              </a:rPr>
              <a:t>patronitu</a:t>
            </a:r>
            <a:r>
              <a:rPr lang="cs-CZ" sz="2000" dirty="0">
                <a:latin typeface="Arial" panose="020B0604020202020204" pitchFamily="34" charset="0"/>
                <a:cs typeface="Arial" panose="020B0604020202020204" pitchFamily="34" charset="0"/>
              </a:rPr>
              <a:t>. Po technické účely se nejčastěji vyrábí slitina vanadu se železem - </a:t>
            </a:r>
            <a:r>
              <a:rPr lang="cs-CZ" sz="2000" b="1" dirty="0" err="1">
                <a:latin typeface="Arial" panose="020B0604020202020204" pitchFamily="34" charset="0"/>
                <a:cs typeface="Arial" panose="020B0604020202020204" pitchFamily="34" charset="0"/>
              </a:rPr>
              <a:t>ferovanad</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Princip výroby vanadu ze železné strusky spočívá v </a:t>
            </a:r>
            <a:r>
              <a:rPr lang="cs-CZ" sz="2000" b="1" dirty="0">
                <a:latin typeface="Arial" panose="020B0604020202020204" pitchFamily="34" charset="0"/>
                <a:cs typeface="Arial" panose="020B0604020202020204" pitchFamily="34" charset="0"/>
              </a:rPr>
              <a:t>oxidačním pražení strusky</a:t>
            </a:r>
            <a:r>
              <a:rPr lang="cs-CZ" sz="2000" dirty="0">
                <a:latin typeface="Arial" panose="020B0604020202020204" pitchFamily="34" charset="0"/>
                <a:cs typeface="Arial" panose="020B0604020202020204" pitchFamily="34" charset="0"/>
              </a:rPr>
              <a:t> za přítomnosti 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nebo </a:t>
            </a:r>
            <a:r>
              <a:rPr lang="cs-CZ" sz="2000" dirty="0" err="1">
                <a:latin typeface="Arial" panose="020B0604020202020204" pitchFamily="34" charset="0"/>
                <a:cs typeface="Arial" panose="020B0604020202020204" pitchFamily="34" charset="0"/>
              </a:rPr>
              <a:t>NaOH</a:t>
            </a:r>
            <a:r>
              <a:rPr lang="cs-CZ" sz="2000" dirty="0">
                <a:latin typeface="Arial" panose="020B0604020202020204" pitchFamily="34" charset="0"/>
                <a:cs typeface="Arial" panose="020B0604020202020204" pitchFamily="34" charset="0"/>
              </a:rPr>
              <a:t> při teplotě okolo 850°C . Vanad tvoří rozpustný </a:t>
            </a:r>
            <a:r>
              <a:rPr lang="cs-CZ" sz="2000" dirty="0" err="1">
                <a:latin typeface="Arial" panose="020B0604020202020204" pitchFamily="34" charset="0"/>
                <a:cs typeface="Arial" panose="020B0604020202020204" pitchFamily="34" charset="0"/>
              </a:rPr>
              <a:t>vanadičnan</a:t>
            </a:r>
            <a:r>
              <a:rPr lang="cs-CZ" sz="2000" dirty="0">
                <a:latin typeface="Arial" panose="020B0604020202020204" pitchFamily="34" charset="0"/>
                <a:cs typeface="Arial" panose="020B0604020202020204" pitchFamily="34" charset="0"/>
              </a:rPr>
              <a:t> sodný NaVO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ze kterého okyselením vzniká oxid vanadičný V</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Čistý vanad se vyrábí </a:t>
            </a:r>
            <a:r>
              <a:rPr lang="cs-CZ" sz="2000" dirty="0" err="1">
                <a:latin typeface="Arial" panose="020B0604020202020204" pitchFamily="34" charset="0"/>
                <a:cs typeface="Arial" panose="020B0604020202020204" pitchFamily="34" charset="0"/>
              </a:rPr>
              <a:t>kalciotermickou</a:t>
            </a:r>
            <a:r>
              <a:rPr lang="cs-CZ" sz="2000" dirty="0">
                <a:latin typeface="Arial" panose="020B0604020202020204" pitchFamily="34" charset="0"/>
                <a:cs typeface="Arial" panose="020B0604020202020204" pitchFamily="34" charset="0"/>
              </a:rPr>
              <a:t> redukcí oxidu vanadičného směsí kovového vápníku a chloridu vápenatého při teplotě 900-950°C za zvýšeného tlaku </a:t>
            </a:r>
            <a:r>
              <a:rPr lang="cs-CZ" sz="2000" i="1" dirty="0">
                <a:latin typeface="Arial" panose="020B0604020202020204" pitchFamily="34" charset="0"/>
                <a:cs typeface="Arial" panose="020B0604020202020204" pitchFamily="34" charset="0"/>
              </a:rPr>
              <a:t>(postup </a:t>
            </a:r>
            <a:r>
              <a:rPr lang="cs-CZ" sz="2000" i="1" dirty="0" err="1">
                <a:latin typeface="Arial" panose="020B0604020202020204" pitchFamily="34" charset="0"/>
                <a:cs typeface="Arial" panose="020B0604020202020204" pitchFamily="34" charset="0"/>
              </a:rPr>
              <a:t>McKechnie</a:t>
            </a:r>
            <a:r>
              <a:rPr lang="cs-CZ" sz="2000" i="1" dirty="0">
                <a:latin typeface="Arial" panose="020B0604020202020204" pitchFamily="34" charset="0"/>
                <a:cs typeface="Arial" panose="020B0604020202020204" pitchFamily="34" charset="0"/>
              </a:rPr>
              <a:t> - </a:t>
            </a:r>
            <a:r>
              <a:rPr lang="cs-CZ" sz="2000" i="1" dirty="0" err="1">
                <a:latin typeface="Arial" panose="020B0604020202020204" pitchFamily="34" charset="0"/>
                <a:cs typeface="Arial" panose="020B0604020202020204" pitchFamily="34" charset="0"/>
              </a:rPr>
              <a:t>Seybair</a:t>
            </a:r>
            <a:r>
              <a:rPr lang="cs-CZ" sz="2000" i="1" dirty="0">
                <a:latin typeface="Arial" panose="020B0604020202020204" pitchFamily="34" charset="0"/>
                <a:cs typeface="Arial" panose="020B0604020202020204" pitchFamily="34" charset="0"/>
              </a:rPr>
              <a:t>)</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V</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+ 5Ca + 5CaCl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2V + 5CaO·CaCl</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Při </a:t>
            </a:r>
            <a:r>
              <a:rPr lang="cs-CZ" sz="2000" dirty="0">
                <a:latin typeface="Arial" panose="020B0604020202020204" pitchFamily="34" charset="0"/>
                <a:cs typeface="Arial" panose="020B0604020202020204" pitchFamily="34" charset="0"/>
              </a:rPr>
              <a:t>výrobě vanadu z </a:t>
            </a:r>
            <a:r>
              <a:rPr lang="cs-CZ" sz="2000" dirty="0" err="1">
                <a:latin typeface="Arial" panose="020B0604020202020204" pitchFamily="34" charset="0"/>
                <a:cs typeface="Arial" panose="020B0604020202020204" pitchFamily="34" charset="0"/>
              </a:rPr>
              <a:t>patronitu</a:t>
            </a:r>
            <a:r>
              <a:rPr lang="cs-CZ" sz="2000" dirty="0">
                <a:latin typeface="Arial" panose="020B0604020202020204" pitchFamily="34" charset="0"/>
                <a:cs typeface="Arial" panose="020B0604020202020204" pitchFamily="34" charset="0"/>
              </a:rPr>
              <a:t> se provádí </a:t>
            </a:r>
            <a:r>
              <a:rPr lang="cs-CZ" sz="2000" b="1" dirty="0">
                <a:latin typeface="Arial" panose="020B0604020202020204" pitchFamily="34" charset="0"/>
                <a:cs typeface="Arial" panose="020B0604020202020204" pitchFamily="34" charset="0"/>
              </a:rPr>
              <a:t>tavení rudy v plamenové peci </a:t>
            </a:r>
            <a:r>
              <a:rPr lang="cs-CZ" sz="2000" dirty="0">
                <a:latin typeface="Arial" panose="020B0604020202020204" pitchFamily="34" charset="0"/>
                <a:cs typeface="Arial" panose="020B0604020202020204" pitchFamily="34" charset="0"/>
              </a:rPr>
              <a:t>s přísadou tavidel. Při tom se specificky těžší příměsi usadí, zatímco vanad přechází do strusky, ze které se ve formě </a:t>
            </a:r>
            <a:r>
              <a:rPr lang="cs-CZ" sz="2000" dirty="0" err="1">
                <a:latin typeface="Arial" panose="020B0604020202020204" pitchFamily="34" charset="0"/>
                <a:cs typeface="Arial" panose="020B0604020202020204" pitchFamily="34" charset="0"/>
              </a:rPr>
              <a:t>ferovanadu</a:t>
            </a:r>
            <a:r>
              <a:rPr lang="cs-CZ" sz="2000" dirty="0">
                <a:latin typeface="Arial" panose="020B0604020202020204" pitchFamily="34" charset="0"/>
                <a:cs typeface="Arial" panose="020B0604020202020204" pitchFamily="34" charset="0"/>
              </a:rPr>
              <a:t> získává </a:t>
            </a:r>
            <a:r>
              <a:rPr lang="cs-CZ" sz="2000" dirty="0" err="1">
                <a:latin typeface="Arial" panose="020B0604020202020204" pitchFamily="34" charset="0"/>
                <a:cs typeface="Arial" panose="020B0604020202020204" pitchFamily="34" charset="0"/>
              </a:rPr>
              <a:t>aluminotermicky</a:t>
            </a:r>
            <a:r>
              <a:rPr lang="cs-CZ"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Postupuje se tak, že se struska obsahující vanad smísí se zrněným hliníkem a železem za přísady tavidel (</a:t>
            </a:r>
            <a:r>
              <a:rPr lang="cs-CZ" sz="2000" i="1" dirty="0" smtClean="0">
                <a:latin typeface="Arial" panose="020B0604020202020204" pitchFamily="34" charset="0"/>
                <a:cs typeface="Arial" panose="020B0604020202020204" pitchFamily="34" charset="0"/>
              </a:rPr>
              <a:t>kazivce a boraxu</a:t>
            </a:r>
            <a:r>
              <a:rPr lang="cs-CZ" sz="2000" dirty="0" smtClean="0">
                <a:latin typeface="Arial" panose="020B0604020202020204" pitchFamily="34" charset="0"/>
                <a:cs typeface="Arial" panose="020B0604020202020204" pitchFamily="34" charset="0"/>
              </a:rPr>
              <a:t>), zahřívá se v kelímcích nebo v šachtové peci do červeného žáru a pak se směs zapálí</a:t>
            </a:r>
            <a:endParaRPr lang="en-US" sz="2000" dirty="0" smtClean="0">
              <a:latin typeface="Arial" panose="020B0604020202020204" pitchFamily="34" charset="0"/>
              <a:cs typeface="Arial" panose="020B0604020202020204" pitchFamily="34" charset="0"/>
            </a:endParaRPr>
          </a:p>
          <a:p>
            <a:pPr algn="ctr"/>
            <a:r>
              <a:rPr lang="cs-CZ" sz="2000" dirty="0" smtClean="0">
                <a:latin typeface="Arial" panose="020B0604020202020204" pitchFamily="34" charset="0"/>
                <a:cs typeface="Arial" panose="020B0604020202020204" pitchFamily="34" charset="0"/>
              </a:rPr>
              <a:t> 3V</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+ 10Al → 6V +5Al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228600"/>
            <a:ext cx="8839200" cy="6124754"/>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Chrom</a:t>
            </a:r>
            <a:r>
              <a:rPr lang="cs-CZ" sz="3200" dirty="0" smtClean="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 bílý</a:t>
            </a:r>
            <a:r>
              <a:rPr lang="cs-CZ" sz="2000" dirty="0">
                <a:latin typeface="Arial" panose="020B0604020202020204" pitchFamily="34" charset="0"/>
                <a:cs typeface="Arial" panose="020B0604020202020204" pitchFamily="34" charset="0"/>
              </a:rPr>
              <a:t>, lesklý, křehký a neobyčejně tvrdý kov. Chrom je nejtvrdší ze všech kovů, podle </a:t>
            </a:r>
            <a:r>
              <a:rPr lang="cs-CZ" sz="2000" dirty="0" err="1">
                <a:latin typeface="Arial" panose="020B0604020202020204" pitchFamily="34" charset="0"/>
                <a:cs typeface="Arial" panose="020B0604020202020204" pitchFamily="34" charset="0"/>
              </a:rPr>
              <a:t>Mohsovy</a:t>
            </a:r>
            <a:r>
              <a:rPr lang="cs-CZ" sz="2000" dirty="0">
                <a:latin typeface="Arial" panose="020B0604020202020204" pitchFamily="34" charset="0"/>
                <a:cs typeface="Arial" panose="020B0604020202020204" pitchFamily="34" charset="0"/>
              </a:rPr>
              <a:t> stupnice dosahuje tvrdost chromu hodnoty 8,5.</a:t>
            </a:r>
          </a:p>
          <a:p>
            <a:pPr algn="just"/>
            <a:r>
              <a:rPr lang="cs-CZ" sz="2000" dirty="0">
                <a:latin typeface="Arial" panose="020B0604020202020204" pitchFamily="34" charset="0"/>
                <a:cs typeface="Arial" panose="020B0604020202020204" pitchFamily="34" charset="0"/>
              </a:rPr>
              <a:t>Za normální teploty je chrom značně chemicky odolný a stálý. Za vyšších teplot přímo reaguje s halogeny, kompaktní kovový chrom podle zvolených reakčních podmínek tvoří halogenidy různých typů, práškový chrom reaguje přednostně za vzniku halogenidů typu CrX</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sírou se slučuje až při teplotách nad 1000°C na směs sulfidů </a:t>
            </a:r>
            <a:r>
              <a:rPr lang="cs-CZ" sz="2000" dirty="0" err="1">
                <a:latin typeface="Arial" panose="020B0604020202020204" pitchFamily="34" charset="0"/>
                <a:cs typeface="Arial" panose="020B0604020202020204" pitchFamily="34" charset="0"/>
              </a:rPr>
              <a:t>CrS</a:t>
            </a:r>
            <a:r>
              <a:rPr lang="cs-CZ" sz="2000" dirty="0">
                <a:latin typeface="Arial" panose="020B0604020202020204" pitchFamily="34" charset="0"/>
                <a:cs typeface="Arial" panose="020B0604020202020204" pitchFamily="34" charset="0"/>
              </a:rPr>
              <a:t> a 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borem, křemíkem, uhlíkem i některými kovy reaguje také při teplotách okolo 1000°C.</a:t>
            </a:r>
          </a:p>
          <a:p>
            <a:pPr algn="just"/>
            <a:r>
              <a:rPr lang="cs-CZ" sz="2000" dirty="0" smtClean="0">
                <a:latin typeface="Arial" panose="020B0604020202020204" pitchFamily="34" charset="0"/>
                <a:cs typeface="Arial" panose="020B0604020202020204" pitchFamily="34" charset="0"/>
              </a:rPr>
              <a:t>    Čistý </a:t>
            </a:r>
            <a:r>
              <a:rPr lang="cs-CZ" sz="2000" dirty="0">
                <a:latin typeface="Arial" panose="020B0604020202020204" pitchFamily="34" charset="0"/>
                <a:cs typeface="Arial" panose="020B0604020202020204" pitchFamily="34" charset="0"/>
              </a:rPr>
              <a:t>chrom se nerozpouští v běžných koncentrovaných oxidujících kyselinách ani v lučavce královské. Tato jeho odolnost je způsobena pasivací vrstvou oxidu 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na povrchu kovu. Mírně znečištěný chrom se rozpouští v kyselině sírové. Chemicky čistý chrom je rozpustný pouze v kyselině chlorovodíkové, produktem reakce chromu s kyselinou chlorovodíkovou je chlorid chromnatý a vodík:</a:t>
            </a:r>
          </a:p>
          <a:p>
            <a:pPr algn="ctr"/>
            <a:r>
              <a:rPr lang="cs-CZ" sz="2000" dirty="0" err="1">
                <a:latin typeface="Arial" panose="020B0604020202020204" pitchFamily="34" charset="0"/>
                <a:cs typeface="Arial" panose="020B0604020202020204" pitchFamily="34" charset="0"/>
              </a:rPr>
              <a:t>Cr</a:t>
            </a:r>
            <a:r>
              <a:rPr lang="cs-CZ" sz="2000" dirty="0">
                <a:latin typeface="Arial" panose="020B0604020202020204" pitchFamily="34" charset="0"/>
                <a:cs typeface="Arial" panose="020B0604020202020204" pitchFamily="34" charset="0"/>
              </a:rPr>
              <a:t> + 2HCl → CrCl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Při teplotě 700°C reaguje s vodní párou:</a:t>
            </a:r>
          </a:p>
          <a:p>
            <a:pPr algn="ctr"/>
            <a:r>
              <a:rPr lang="cs-CZ" sz="2000" dirty="0">
                <a:latin typeface="Arial" panose="020B0604020202020204" pitchFamily="34" charset="0"/>
                <a:cs typeface="Arial" panose="020B0604020202020204" pitchFamily="34" charset="0"/>
              </a:rPr>
              <a:t>2Cr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3H</a:t>
            </a:r>
            <a:r>
              <a:rPr lang="cs-CZ" sz="2000" baseline="-25000" dirty="0" smtClean="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2139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15400" cy="6555641"/>
          </a:xfrm>
          <a:prstGeom prst="rect">
            <a:avLst/>
          </a:prstGeom>
        </p:spPr>
        <p:txBody>
          <a:bodyPr wrap="square">
            <a:spAutoFit/>
          </a:bodyPr>
          <a:lstStyle/>
          <a:p>
            <a:r>
              <a:rPr lang="cs-CZ" sz="2000" dirty="0" smtClean="0">
                <a:latin typeface="Arial" panose="020B0604020202020204" pitchFamily="34" charset="0"/>
                <a:cs typeface="Arial" panose="020B0604020202020204" pitchFamily="34" charset="0"/>
              </a:rPr>
              <a:t>Laboratorní příprava velmi čistého vanadu se provádí redukcí chloridu </a:t>
            </a:r>
            <a:r>
              <a:rPr lang="cs-CZ" sz="2000" dirty="0" err="1" smtClean="0">
                <a:latin typeface="Arial" panose="020B0604020202020204" pitchFamily="34" charset="0"/>
                <a:cs typeface="Arial" panose="020B0604020202020204" pitchFamily="34" charset="0"/>
              </a:rPr>
              <a:t>vanaditého</a:t>
            </a:r>
            <a:r>
              <a:rPr lang="cs-CZ" sz="2000" dirty="0" smtClean="0">
                <a:latin typeface="Arial" panose="020B0604020202020204" pitchFamily="34" charset="0"/>
                <a:cs typeface="Arial" panose="020B0604020202020204" pitchFamily="34" charset="0"/>
              </a:rPr>
              <a:t> nebo </a:t>
            </a:r>
            <a:r>
              <a:rPr lang="cs-CZ" sz="2000" dirty="0" err="1" smtClean="0">
                <a:latin typeface="Arial" panose="020B0604020202020204" pitchFamily="34" charset="0"/>
                <a:cs typeface="Arial" panose="020B0604020202020204" pitchFamily="34" charset="0"/>
              </a:rPr>
              <a:t>vanadičitého</a:t>
            </a:r>
            <a:r>
              <a:rPr lang="cs-CZ" sz="2000" dirty="0" smtClean="0">
                <a:latin typeface="Arial" panose="020B0604020202020204" pitchFamily="34" charset="0"/>
                <a:cs typeface="Arial" panose="020B0604020202020204" pitchFamily="34" charset="0"/>
              </a:rPr>
              <a:t> vodíkem nebo hydridem sodným:</a:t>
            </a:r>
          </a:p>
          <a:p>
            <a:r>
              <a:rPr lang="cs-CZ" sz="2000" dirty="0" smtClean="0">
                <a:latin typeface="Arial" panose="020B0604020202020204" pitchFamily="34" charset="0"/>
                <a:cs typeface="Arial" panose="020B0604020202020204" pitchFamily="34" charset="0"/>
              </a:rPr>
              <a:t>2VCl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2V + 6HCl</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VCl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V + 4HCl</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2VCl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+ 3NaH → 2V + 3NaCl + 3HCl</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VCl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+ 2NaH → V + 2NaCl + 2HCl</a:t>
            </a:r>
          </a:p>
          <a:p>
            <a:endParaRPr lang="en-US" sz="2000" dirty="0" smtClean="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Největší využití nachází vanad v metalurgii. V množství 0,1 až 0,2 % se přidává do oceli a litiny pro zvýšení pevnosti a pružnosti. Slouží také k výrobě permanentních magnetů.</a:t>
            </a:r>
            <a:r>
              <a:rPr lang="en-US" sz="2000" dirty="0" smtClean="0">
                <a:latin typeface="Arial" panose="020B0604020202020204" pitchFamily="34" charset="0"/>
                <a:cs typeface="Arial" panose="020B0604020202020204" pitchFamily="34" charset="0"/>
              </a:rPr>
              <a:t> </a:t>
            </a:r>
          </a:p>
          <a:p>
            <a:endParaRPr lang="en-US" sz="2000" dirty="0" smtClean="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Významné </a:t>
            </a:r>
            <a:r>
              <a:rPr lang="cs-CZ" sz="2000" dirty="0">
                <a:latin typeface="Arial" panose="020B0604020202020204" pitchFamily="34" charset="0"/>
                <a:cs typeface="Arial" panose="020B0604020202020204" pitchFamily="34" charset="0"/>
              </a:rPr>
              <a:t>je použití </a:t>
            </a:r>
            <a:r>
              <a:rPr lang="cs-CZ" sz="2000" b="1" dirty="0">
                <a:latin typeface="Arial" panose="020B0604020202020204" pitchFamily="34" charset="0"/>
                <a:cs typeface="Arial" panose="020B0604020202020204" pitchFamily="34" charset="0"/>
              </a:rPr>
              <a:t>oxidu V</a:t>
            </a:r>
            <a:r>
              <a:rPr lang="cs-CZ" sz="2000" b="1" baseline="-25000" dirty="0">
                <a:latin typeface="Arial" panose="020B0604020202020204" pitchFamily="34" charset="0"/>
                <a:cs typeface="Arial" panose="020B0604020202020204" pitchFamily="34" charset="0"/>
              </a:rPr>
              <a:t>2</a:t>
            </a:r>
            <a:r>
              <a:rPr lang="cs-CZ" sz="2000" b="1" dirty="0">
                <a:latin typeface="Arial" panose="020B0604020202020204" pitchFamily="34" charset="0"/>
                <a:cs typeface="Arial" panose="020B0604020202020204" pitchFamily="34" charset="0"/>
              </a:rPr>
              <a:t>O</a:t>
            </a:r>
            <a:r>
              <a:rPr lang="cs-CZ" sz="2000" b="1" baseline="-25000" dirty="0">
                <a:latin typeface="Arial" panose="020B0604020202020204" pitchFamily="34" charset="0"/>
                <a:cs typeface="Arial" panose="020B0604020202020204" pitchFamily="34" charset="0"/>
              </a:rPr>
              <a:t>5</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jako katalyzátoru při výrobě kyseliny sírové kontaktním způsobem, při výrobě anhydridu kyseliny ftalové oxidací naftalenu nebo při výrobě antrachinonu oxidací antracenu. </a:t>
            </a:r>
            <a:endParaRPr lang="en-US" sz="2000" dirty="0" smtClean="0">
              <a:latin typeface="Arial" panose="020B0604020202020204" pitchFamily="34" charset="0"/>
              <a:cs typeface="Arial" panose="020B0604020202020204" pitchFamily="34" charset="0"/>
            </a:endParaRPr>
          </a:p>
          <a:p>
            <a:r>
              <a:rPr lang="cs-CZ" sz="2000" b="1" dirty="0" smtClean="0">
                <a:latin typeface="Arial" panose="020B0604020202020204" pitchFamily="34" charset="0"/>
                <a:cs typeface="Arial" panose="020B0604020202020204" pitchFamily="34" charset="0"/>
              </a:rPr>
              <a:t>Oxid </a:t>
            </a:r>
            <a:r>
              <a:rPr lang="cs-CZ" sz="2000" b="1" dirty="0" err="1">
                <a:latin typeface="Arial" panose="020B0604020202020204" pitchFamily="34" charset="0"/>
                <a:cs typeface="Arial" panose="020B0604020202020204" pitchFamily="34" charset="0"/>
              </a:rPr>
              <a:t>vanaditý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V</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je velmi účinným katalyzátorem řady hydrogenačních reakcí. </a:t>
            </a:r>
            <a:endParaRPr lang="en-US" sz="2000" dirty="0" smtClean="0">
              <a:latin typeface="Arial" panose="020B0604020202020204" pitchFamily="34" charset="0"/>
              <a:cs typeface="Arial" panose="020B0604020202020204" pitchFamily="34" charset="0"/>
            </a:endParaRPr>
          </a:p>
          <a:p>
            <a:r>
              <a:rPr lang="cs-CZ" sz="2000" b="1" dirty="0" smtClean="0">
                <a:latin typeface="Arial" panose="020B0604020202020204" pitchFamily="34" charset="0"/>
                <a:cs typeface="Arial" panose="020B0604020202020204" pitchFamily="34" charset="0"/>
              </a:rPr>
              <a:t>Chlorid </a:t>
            </a:r>
            <a:r>
              <a:rPr lang="cs-CZ" sz="2000" b="1" dirty="0" err="1">
                <a:latin typeface="Arial" panose="020B0604020202020204" pitchFamily="34" charset="0"/>
                <a:cs typeface="Arial" panose="020B0604020202020204" pitchFamily="34" charset="0"/>
              </a:rPr>
              <a:t>vanadnatý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VCl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se používá jako silné redukční činidlo v organické chemii. </a:t>
            </a:r>
            <a:endParaRPr lang="en-US" sz="2000" dirty="0" smtClean="0">
              <a:latin typeface="Arial" panose="020B0604020202020204" pitchFamily="34" charset="0"/>
              <a:cs typeface="Arial" panose="020B0604020202020204" pitchFamily="34" charset="0"/>
            </a:endParaRPr>
          </a:p>
          <a:p>
            <a:r>
              <a:rPr lang="cs-CZ" sz="2000" b="1" dirty="0" smtClean="0">
                <a:latin typeface="Arial" panose="020B0604020202020204" pitchFamily="34" charset="0"/>
                <a:cs typeface="Arial" panose="020B0604020202020204" pitchFamily="34" charset="0"/>
              </a:rPr>
              <a:t>Chlorid </a:t>
            </a:r>
            <a:r>
              <a:rPr lang="cs-CZ" sz="2000" b="1" dirty="0" err="1">
                <a:latin typeface="Arial" panose="020B0604020202020204" pitchFamily="34" charset="0"/>
                <a:cs typeface="Arial" panose="020B0604020202020204" pitchFamily="34" charset="0"/>
              </a:rPr>
              <a:t>vanaditý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VCl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a:t>
            </a:r>
            <a:r>
              <a:rPr lang="cs-CZ" sz="2000" b="1" dirty="0">
                <a:latin typeface="Arial" panose="020B0604020202020204" pitchFamily="34" charset="0"/>
                <a:cs typeface="Arial" panose="020B0604020202020204" pitchFamily="34" charset="0"/>
              </a:rPr>
              <a:t>bromid </a:t>
            </a:r>
            <a:r>
              <a:rPr lang="cs-CZ" sz="2000" b="1" dirty="0" err="1">
                <a:latin typeface="Arial" panose="020B0604020202020204" pitchFamily="34" charset="0"/>
                <a:cs typeface="Arial" panose="020B0604020202020204" pitchFamily="34" charset="0"/>
              </a:rPr>
              <a:t>vanaditý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VBr</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vytváří s vodním roztokem kyseliny </a:t>
            </a:r>
            <a:r>
              <a:rPr lang="cs-CZ" sz="2000" dirty="0" err="1">
                <a:latin typeface="Arial" panose="020B0604020202020204" pitchFamily="34" charset="0"/>
                <a:cs typeface="Arial" panose="020B0604020202020204" pitchFamily="34" charset="0"/>
              </a:rPr>
              <a:t>mekonové</a:t>
            </a:r>
            <a:r>
              <a:rPr lang="cs-CZ" sz="2000" dirty="0">
                <a:latin typeface="Arial" panose="020B0604020202020204" pitchFamily="34" charset="0"/>
                <a:cs typeface="Arial" panose="020B0604020202020204" pitchFamily="34" charset="0"/>
              </a:rPr>
              <a:t> intenzivní temně červené zbarvení a využívají se proto jako analytická činidla k důkazu opia. </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28600" y="228600"/>
            <a:ext cx="8534400" cy="4093428"/>
          </a:xfrm>
          <a:prstGeom prst="rect">
            <a:avLst/>
          </a:prstGeom>
        </p:spPr>
        <p:txBody>
          <a:bodyPr wrap="square">
            <a:spAutoFit/>
          </a:bodyPr>
          <a:lstStyle/>
          <a:p>
            <a:pPr algn="just"/>
            <a:r>
              <a:rPr lang="cs-CZ" sz="2000" b="1" dirty="0" smtClean="0">
                <a:latin typeface="Arial" panose="020B0604020202020204" pitchFamily="34" charset="0"/>
                <a:cs typeface="Arial" panose="020B0604020202020204" pitchFamily="34" charset="0"/>
              </a:rPr>
              <a:t>Chlorid </a:t>
            </a:r>
            <a:r>
              <a:rPr lang="cs-CZ" sz="2000" b="1" dirty="0" err="1" smtClean="0">
                <a:latin typeface="Arial" panose="020B0604020202020204" pitchFamily="34" charset="0"/>
                <a:cs typeface="Arial" panose="020B0604020202020204" pitchFamily="34" charset="0"/>
              </a:rPr>
              <a:t>vanadičitý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VCl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se jako katalyzátor polymerace alkenů využívá v gumárenství. </a:t>
            </a:r>
            <a:endParaRPr lang="en-US"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Fluorid vanadičný </a:t>
            </a:r>
            <a:r>
              <a:rPr lang="cs-CZ" sz="2000" dirty="0" smtClean="0">
                <a:latin typeface="Arial" panose="020B0604020202020204" pitchFamily="34" charset="0"/>
                <a:cs typeface="Arial" panose="020B0604020202020204" pitchFamily="34" charset="0"/>
              </a:rPr>
              <a:t>VF</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se jako silné fluorační činidlo používá v organické chemii. </a:t>
            </a:r>
            <a:endParaRPr lang="en-US" sz="2000" dirty="0" smtClean="0">
              <a:latin typeface="Arial" panose="020B0604020202020204" pitchFamily="34" charset="0"/>
              <a:cs typeface="Arial" panose="020B0604020202020204" pitchFamily="34" charset="0"/>
            </a:endParaRPr>
          </a:p>
          <a:p>
            <a:pPr algn="just"/>
            <a:r>
              <a:rPr lang="cs-CZ" sz="2000" b="1" dirty="0" err="1" smtClean="0">
                <a:latin typeface="Arial" panose="020B0604020202020204" pitchFamily="34" charset="0"/>
                <a:cs typeface="Arial" panose="020B0604020202020204" pitchFamily="34" charset="0"/>
              </a:rPr>
              <a:t>Vanadičnan</a:t>
            </a:r>
            <a:r>
              <a:rPr lang="cs-CZ" sz="2000" b="1" dirty="0" smtClean="0">
                <a:latin typeface="Arial" panose="020B0604020202020204" pitchFamily="34" charset="0"/>
                <a:cs typeface="Arial" panose="020B0604020202020204" pitchFamily="34" charset="0"/>
              </a:rPr>
              <a:t> amonný </a:t>
            </a:r>
            <a:r>
              <a:rPr lang="cs-CZ" sz="2000" dirty="0" smtClean="0">
                <a:latin typeface="Arial" panose="020B0604020202020204" pitchFamily="34" charset="0"/>
                <a:cs typeface="Arial" panose="020B0604020202020204" pitchFamily="34" charset="0"/>
              </a:rPr>
              <a:t>NH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VO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je katalyzátorem při výrobě kyseliny adipové oxidací </a:t>
            </a:r>
            <a:r>
              <a:rPr lang="cs-CZ" sz="2000" dirty="0" err="1" smtClean="0">
                <a:latin typeface="Arial" panose="020B0604020202020204" pitchFamily="34" charset="0"/>
                <a:cs typeface="Arial" panose="020B0604020202020204" pitchFamily="34" charset="0"/>
              </a:rPr>
              <a:t>cyklohexanolu</a:t>
            </a:r>
            <a:r>
              <a:rPr lang="cs-CZ" sz="2000" dirty="0" smtClean="0">
                <a:latin typeface="Arial" panose="020B0604020202020204" pitchFamily="34" charset="0"/>
                <a:cs typeface="Arial" panose="020B0604020202020204" pitchFamily="34" charset="0"/>
              </a:rPr>
              <a:t>. </a:t>
            </a:r>
          </a:p>
          <a:p>
            <a:pPr algn="just"/>
            <a:r>
              <a:rPr lang="cs-CZ" sz="2000" b="1" dirty="0" smtClean="0">
                <a:latin typeface="Arial" panose="020B0604020202020204" pitchFamily="34" charset="0"/>
                <a:cs typeface="Arial" panose="020B0604020202020204" pitchFamily="34" charset="0"/>
              </a:rPr>
              <a:t>Karbid vanadu </a:t>
            </a:r>
            <a:r>
              <a:rPr lang="cs-CZ" sz="2000" dirty="0" smtClean="0">
                <a:latin typeface="Arial" panose="020B0604020202020204" pitchFamily="34" charset="0"/>
                <a:cs typeface="Arial" panose="020B0604020202020204" pitchFamily="34" charset="0"/>
              </a:rPr>
              <a:t>VC se používá k výrobě žáruvzdorných materiálů. </a:t>
            </a:r>
            <a:endParaRPr lang="en-US"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Nitridy vanadu </a:t>
            </a:r>
            <a:r>
              <a:rPr lang="cs-CZ" sz="2000" dirty="0" smtClean="0">
                <a:latin typeface="Arial" panose="020B0604020202020204" pitchFamily="34" charset="0"/>
                <a:cs typeface="Arial" panose="020B0604020202020204" pitchFamily="34" charset="0"/>
              </a:rPr>
              <a:t>VN a V</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 slouží k povrchové úpravě mechanicky namáhaných strojních součástí. </a:t>
            </a:r>
            <a:endParaRPr lang="en-US"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Síran </a:t>
            </a:r>
            <a:r>
              <a:rPr lang="cs-CZ" sz="2000" b="1" dirty="0" err="1" smtClean="0">
                <a:latin typeface="Arial" panose="020B0604020202020204" pitchFamily="34" charset="0"/>
                <a:cs typeface="Arial" panose="020B0604020202020204" pitchFamily="34" charset="0"/>
              </a:rPr>
              <a:t>vanadylu</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(2+) VOSO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 chlorid </a:t>
            </a:r>
            <a:r>
              <a:rPr lang="cs-CZ" sz="2000" dirty="0" err="1" smtClean="0">
                <a:latin typeface="Arial" panose="020B0604020202020204" pitchFamily="34" charset="0"/>
                <a:cs typeface="Arial" panose="020B0604020202020204" pitchFamily="34" charset="0"/>
              </a:rPr>
              <a:t>vanadylu</a:t>
            </a:r>
            <a:r>
              <a:rPr lang="cs-CZ" sz="2000" dirty="0" smtClean="0">
                <a:latin typeface="Arial" panose="020B0604020202020204" pitchFamily="34" charset="0"/>
                <a:cs typeface="Arial" panose="020B0604020202020204" pitchFamily="34" charset="0"/>
              </a:rPr>
              <a:t> (3+) VOCl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používají jako laboratorní činidla.</a:t>
            </a: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Všechny rozpustné sloučeniny vanadu jsou jedovaté.</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8501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8600"/>
            <a:ext cx="87630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Niob</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 </a:t>
            </a:r>
            <a:r>
              <a:rPr lang="cs-CZ" sz="2000" dirty="0">
                <a:latin typeface="Arial" panose="020B0604020202020204" pitchFamily="34" charset="0"/>
                <a:cs typeface="Arial" panose="020B0604020202020204" pitchFamily="34" charset="0"/>
              </a:rPr>
              <a:t>šedý, středně tvrdý kov. Niob nereaguje s alkalickými hydroxidy ani s minerálními kyselinami. Reaguje pouze pomalu s kyselinou </a:t>
            </a:r>
            <a:r>
              <a:rPr lang="cs-CZ" sz="2000" dirty="0" err="1">
                <a:latin typeface="Arial" panose="020B0604020202020204" pitchFamily="34" charset="0"/>
                <a:cs typeface="Arial" panose="020B0604020202020204" pitchFamily="34" charset="0"/>
              </a:rPr>
              <a:t>flourovodíkovou</a:t>
            </a:r>
            <a:r>
              <a:rPr lang="cs-CZ" sz="2000" dirty="0">
                <a:latin typeface="Arial" panose="020B0604020202020204" pitchFamily="34" charset="0"/>
                <a:cs typeface="Arial" panose="020B0604020202020204" pitchFamily="34" charset="0"/>
              </a:rPr>
              <a:t>, produktem reakce niobu s HF je komplexní kyselina </a:t>
            </a:r>
            <a:r>
              <a:rPr lang="cs-CZ" sz="2000" dirty="0" err="1">
                <a:latin typeface="Arial" panose="020B0604020202020204" pitchFamily="34" charset="0"/>
                <a:cs typeface="Arial" panose="020B0604020202020204" pitchFamily="34" charset="0"/>
              </a:rPr>
              <a:t>heptafluoroniobičná</a:t>
            </a:r>
            <a:r>
              <a:rPr lang="cs-CZ" sz="2000" dirty="0">
                <a:latin typeface="Arial" panose="020B0604020202020204" pitchFamily="34" charset="0"/>
                <a:cs typeface="Arial" panose="020B0604020202020204" pitchFamily="34" charset="0"/>
              </a:rPr>
              <a:t> a vodík:</a:t>
            </a:r>
          </a:p>
          <a:p>
            <a:pPr algn="ctr"/>
            <a:r>
              <a:rPr lang="cs-CZ" sz="2000" dirty="0">
                <a:latin typeface="Arial" panose="020B0604020202020204" pitchFamily="34" charset="0"/>
                <a:cs typeface="Arial" panose="020B0604020202020204" pitchFamily="34" charset="0"/>
              </a:rPr>
              <a:t>2Nb + 14HF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[NbF</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+ 5H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Reakce niobu se směsí koncentrovaných kyselin </a:t>
            </a:r>
            <a:r>
              <a:rPr lang="cs-CZ" sz="2000" dirty="0" err="1">
                <a:latin typeface="Arial" panose="020B0604020202020204" pitchFamily="34" charset="0"/>
                <a:cs typeface="Arial" panose="020B0604020202020204" pitchFamily="34" charset="0"/>
              </a:rPr>
              <a:t>flurovodíkové</a:t>
            </a:r>
            <a:r>
              <a:rPr lang="cs-CZ" sz="2000" dirty="0">
                <a:latin typeface="Arial" panose="020B0604020202020204" pitchFamily="34" charset="0"/>
                <a:cs typeface="Arial" panose="020B0604020202020204" pitchFamily="34" charset="0"/>
              </a:rPr>
              <a:t> a dusičné probíhá za vzniku komplexní kyseliny </a:t>
            </a:r>
            <a:r>
              <a:rPr lang="cs-CZ" sz="2000" dirty="0" err="1">
                <a:latin typeface="Arial" panose="020B0604020202020204" pitchFamily="34" charset="0"/>
                <a:cs typeface="Arial" panose="020B0604020202020204" pitchFamily="34" charset="0"/>
              </a:rPr>
              <a:t>hexafluoroniobičné</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3Nb + 18HF + 5HNO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3H[NbF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+ 5NO + 10H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Práškový niob reaguje s roztoky alkalických hydroxidů:</a:t>
            </a:r>
          </a:p>
          <a:p>
            <a:pPr algn="ctr"/>
            <a:r>
              <a:rPr lang="cs-CZ" sz="2000" dirty="0">
                <a:latin typeface="Arial" panose="020B0604020202020204" pitchFamily="34" charset="0"/>
                <a:cs typeface="Arial" panose="020B0604020202020204" pitchFamily="34" charset="0"/>
              </a:rPr>
              <a:t>2Nb + 2NaOH + 4H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a:t>
            </a:r>
            <a:r>
              <a:rPr lang="cs-CZ" sz="2000" dirty="0" err="1">
                <a:latin typeface="Arial" panose="020B0604020202020204" pitchFamily="34" charset="0"/>
                <a:cs typeface="Arial" panose="020B0604020202020204" pitchFamily="34" charset="0"/>
              </a:rPr>
              <a:t>NaNb</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+ 5H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Za teplot nad 500°C reaguje s taveninami alkalických hydroxidů za vzniku alkalických niobičnanů:</a:t>
            </a:r>
          </a:p>
          <a:p>
            <a:pPr algn="ctr"/>
            <a:r>
              <a:rPr lang="cs-CZ" sz="2000" dirty="0">
                <a:latin typeface="Arial" panose="020B0604020202020204" pitchFamily="34" charset="0"/>
                <a:cs typeface="Arial" panose="020B0604020202020204" pitchFamily="34" charset="0"/>
              </a:rPr>
              <a:t>4Nb + 12NaOH + 5O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4Na</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NbO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Korozi vzdušným kyslíkem podléhá teprve při teplotě nad 500°C. Za normální teploty se přímo slučuje pouze s fluorem, za vyšších teplot reaguje s chlorem, sírou a selenem. Ve sloučeninách vystupuje niob nejčastěji jako pětimocný. Sloučeniny niobu v dalších oxidačních stavech nejsou příliš rozšířené, obvykle se jedná pouze o chloridy a oxidy</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21596" y="228600"/>
            <a:ext cx="8946204" cy="563231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Ze všech známých prvků má niob nejvyšší bod supravodivosti - 9,25 K, niob je supravodič II. typu. Jemně rozptýlený práškový niob je explozivní a </a:t>
            </a:r>
            <a:r>
              <a:rPr lang="cs-CZ" sz="2000" dirty="0" err="1" smtClean="0">
                <a:latin typeface="Arial" panose="020B0604020202020204" pitchFamily="34" charset="0"/>
                <a:cs typeface="Arial" panose="020B0604020202020204" pitchFamily="34" charset="0"/>
              </a:rPr>
              <a:t>pyroforní</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 přírodě se niob nalézá v různých nerostech, vždy současně s tantalem, v malé míře doprovází některé cínové rudy (</a:t>
            </a:r>
            <a:r>
              <a:rPr lang="cs-CZ" sz="2000" dirty="0" err="1" smtClean="0">
                <a:latin typeface="Arial" panose="020B0604020202020204" pitchFamily="34" charset="0"/>
                <a:cs typeface="Arial" panose="020B0604020202020204" pitchFamily="34" charset="0"/>
              </a:rPr>
              <a:t>kassiterit</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Nejdůležitějšími minerály niobu jsou </a:t>
            </a:r>
            <a:r>
              <a:rPr lang="cs-CZ" sz="2000" b="1" dirty="0" smtClean="0">
                <a:latin typeface="Arial" panose="020B0604020202020204" pitchFamily="34" charset="0"/>
                <a:cs typeface="Arial" panose="020B0604020202020204" pitchFamily="34" charset="0"/>
              </a:rPr>
              <a:t>tantalit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Mg,Fe</a:t>
            </a: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Ta,Nb</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kolumbit</a:t>
            </a:r>
            <a:r>
              <a:rPr lang="cs-CZ" sz="2000" dirty="0" smtClean="0">
                <a:latin typeface="Arial" panose="020B0604020202020204" pitchFamily="34" charset="0"/>
                <a:cs typeface="Arial" panose="020B0604020202020204" pitchFamily="34" charset="0"/>
              </a:rPr>
              <a:t> Fe</a:t>
            </a:r>
            <a:r>
              <a:rPr lang="cs-CZ" sz="2000" baseline="30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a </a:t>
            </a:r>
            <a:r>
              <a:rPr lang="cs-CZ" sz="2000" b="1" dirty="0" err="1" smtClean="0">
                <a:latin typeface="Arial" panose="020B0604020202020204" pitchFamily="34" charset="0"/>
                <a:cs typeface="Arial" panose="020B0604020202020204" pitchFamily="34" charset="0"/>
              </a:rPr>
              <a:t>fergusonit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Ce,La,Nd,Y</a:t>
            </a:r>
            <a:r>
              <a:rPr lang="cs-CZ" sz="2000" dirty="0" smtClean="0">
                <a:latin typeface="Arial" panose="020B0604020202020204" pitchFamily="34" charset="0"/>
                <a:cs typeface="Arial" panose="020B0604020202020204" pitchFamily="34" charset="0"/>
              </a:rPr>
              <a:t>)NbO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ale rozhodující význam pro průmyslovou těžbu má dnes brazilský </a:t>
            </a:r>
            <a:r>
              <a:rPr lang="cs-CZ" sz="2000" b="1" dirty="0" err="1" smtClean="0">
                <a:latin typeface="Arial" panose="020B0604020202020204" pitchFamily="34" charset="0"/>
                <a:cs typeface="Arial" panose="020B0604020202020204" pitchFamily="34" charset="0"/>
              </a:rPr>
              <a:t>pyrochlor</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Ca,Na</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(OH,F).</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Průmyslová </a:t>
            </a:r>
            <a:r>
              <a:rPr lang="cs-CZ" sz="2000" b="1" dirty="0">
                <a:latin typeface="Arial" panose="020B0604020202020204" pitchFamily="34" charset="0"/>
                <a:cs typeface="Arial" panose="020B0604020202020204" pitchFamily="34" charset="0"/>
              </a:rPr>
              <a:t>výroba niobu z tantalitu</a:t>
            </a:r>
            <a:r>
              <a:rPr lang="cs-CZ" sz="2000" dirty="0">
                <a:latin typeface="Arial" panose="020B0604020202020204" pitchFamily="34" charset="0"/>
                <a:cs typeface="Arial" panose="020B0604020202020204" pitchFamily="34" charset="0"/>
              </a:rPr>
              <a:t> se provádí společně s výrobou tantalu. Na rudný koncentrát se působí horkou směsí kyseliny fluorovodíkové a sírové, niob a tantal přecházejí do roztoku jako komplexní fluoridy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[NbOF</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a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[TaF</a:t>
            </a:r>
            <a:r>
              <a:rPr lang="cs-CZ" sz="2000" baseline="-25000" dirty="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Separace obou kovů se provádí frakční krystalizací </a:t>
            </a:r>
            <a:r>
              <a:rPr lang="cs-CZ" sz="2000" i="1" dirty="0">
                <a:latin typeface="Arial" panose="020B0604020202020204" pitchFamily="34" charset="0"/>
                <a:cs typeface="Arial" panose="020B0604020202020204" pitchFamily="34" charset="0"/>
              </a:rPr>
              <a:t>(de </a:t>
            </a:r>
            <a:r>
              <a:rPr lang="cs-CZ" sz="2000" i="1" dirty="0" err="1">
                <a:latin typeface="Arial" panose="020B0604020202020204" pitchFamily="34" charset="0"/>
                <a:cs typeface="Arial" panose="020B0604020202020204" pitchFamily="34" charset="0"/>
              </a:rPr>
              <a:t>Marignacův</a:t>
            </a:r>
            <a:r>
              <a:rPr lang="cs-CZ" sz="2000" i="1" dirty="0">
                <a:latin typeface="Arial" panose="020B0604020202020204" pitchFamily="34" charset="0"/>
                <a:cs typeface="Arial" panose="020B0604020202020204" pitchFamily="34" charset="0"/>
              </a:rPr>
              <a:t> proces)</a:t>
            </a:r>
            <a:r>
              <a:rPr lang="cs-CZ" sz="2000" dirty="0">
                <a:latin typeface="Arial" panose="020B0604020202020204" pitchFamily="34" charset="0"/>
                <a:cs typeface="Arial" panose="020B0604020202020204" pitchFamily="34" charset="0"/>
              </a:rPr>
              <a:t> nebo častěji selektivní extrakcí </a:t>
            </a:r>
            <a:r>
              <a:rPr lang="cs-CZ" sz="2000" dirty="0" err="1">
                <a:latin typeface="Arial" panose="020B0604020202020204" pitchFamily="34" charset="0"/>
                <a:cs typeface="Arial" panose="020B0604020202020204" pitchFamily="34" charset="0"/>
              </a:rPr>
              <a:t>cyklohexanolem</a:t>
            </a:r>
            <a:r>
              <a:rPr lang="cs-CZ" sz="2000" dirty="0">
                <a:latin typeface="Arial" panose="020B0604020202020204" pitchFamily="34" charset="0"/>
                <a:cs typeface="Arial" panose="020B0604020202020204" pitchFamily="34" charset="0"/>
              </a:rPr>
              <a:t> nebo </a:t>
            </a:r>
            <a:r>
              <a:rPr lang="cs-CZ" sz="2000" dirty="0" err="1">
                <a:latin typeface="Arial" panose="020B0604020202020204" pitchFamily="34" charset="0"/>
                <a:cs typeface="Arial" panose="020B0604020202020204" pitchFamily="34" charset="0"/>
              </a:rPr>
              <a:t>metylizobutylketonem</a:t>
            </a:r>
            <a:r>
              <a:rPr lang="cs-CZ" sz="2000" dirty="0">
                <a:latin typeface="Arial" panose="020B0604020202020204" pitchFamily="34" charset="0"/>
                <a:cs typeface="Arial" panose="020B0604020202020204" pitchFamily="34" charset="0"/>
              </a:rPr>
              <a:t>. Z rozpouštědel se ve vodném prostředí niob vysráží přídavkem fluoridu draselného jako nerozpustný </a:t>
            </a:r>
            <a:r>
              <a:rPr lang="cs-CZ" sz="2000" dirty="0" err="1">
                <a:latin typeface="Arial" panose="020B0604020202020204" pitchFamily="34" charset="0"/>
                <a:cs typeface="Arial" panose="020B0604020202020204" pitchFamily="34" charset="0"/>
              </a:rPr>
              <a:t>oxopentafluoroniobát</a:t>
            </a:r>
            <a:r>
              <a:rPr lang="cs-CZ" sz="2000" dirty="0">
                <a:latin typeface="Arial" panose="020B0604020202020204" pitchFamily="34" charset="0"/>
                <a:cs typeface="Arial" panose="020B0604020202020204" pitchFamily="34" charset="0"/>
              </a:rPr>
              <a:t> draselný K</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[NbOF</a:t>
            </a:r>
            <a:r>
              <a:rPr lang="cs-CZ" sz="2000" baseline="-25000" dirty="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8600"/>
            <a:ext cx="89154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Stále větší význam dnes získává o mnoho jednodušší </a:t>
            </a:r>
            <a:r>
              <a:rPr lang="cs-CZ" sz="2000" b="1" dirty="0" smtClean="0">
                <a:latin typeface="Arial" panose="020B0604020202020204" pitchFamily="34" charset="0"/>
                <a:cs typeface="Arial" panose="020B0604020202020204" pitchFamily="34" charset="0"/>
              </a:rPr>
              <a:t>výroba niobu z </a:t>
            </a:r>
            <a:r>
              <a:rPr lang="cs-CZ" sz="2000" b="1" dirty="0" err="1" smtClean="0">
                <a:latin typeface="Arial" panose="020B0604020202020204" pitchFamily="34" charset="0"/>
                <a:cs typeface="Arial" panose="020B0604020202020204" pitchFamily="34" charset="0"/>
              </a:rPr>
              <a:t>pyrochloru</a:t>
            </a:r>
            <a:r>
              <a:rPr lang="cs-CZ" sz="2000" dirty="0" smtClean="0">
                <a:latin typeface="Arial" panose="020B0604020202020204" pitchFamily="34" charset="0"/>
                <a:cs typeface="Arial" panose="020B0604020202020204" pitchFamily="34" charset="0"/>
              </a:rPr>
              <a:t>, při které není nutná složitá separace tantalu. Po rozpuštění v kyselině fluorovodíkové se z roztoku niob vyloučí působením vodného roztoku amoniaku jako nerozpustný oxid niobičný. </a:t>
            </a:r>
            <a:r>
              <a:rPr lang="cs-CZ" sz="2000" dirty="0" err="1" smtClean="0">
                <a:latin typeface="Arial" panose="020B0604020202020204" pitchFamily="34" charset="0"/>
                <a:cs typeface="Arial" panose="020B0604020202020204" pitchFamily="34" charset="0"/>
              </a:rPr>
              <a:t>Pyrochlor</a:t>
            </a:r>
            <a:r>
              <a:rPr lang="cs-CZ" sz="2000" dirty="0" smtClean="0">
                <a:latin typeface="Arial" panose="020B0604020202020204" pitchFamily="34" charset="0"/>
                <a:cs typeface="Arial" panose="020B0604020202020204" pitchFamily="34" charset="0"/>
              </a:rPr>
              <a:t> se také zpracovává Krollovou metodou, tj. chlorací, při které niob přechází na chlorid niobičný s jeho následnou redukcí pomocí hořčíku. V minulosti se menší množství niobu získávalo také ze strusky po výrobě cínu z některých druhů asijských cínových rud.</a:t>
            </a:r>
          </a:p>
          <a:p>
            <a:pPr algn="just"/>
            <a:r>
              <a:rPr lang="cs-CZ" sz="2000" dirty="0" smtClean="0">
                <a:latin typeface="Arial" panose="020B0604020202020204" pitchFamily="34" charset="0"/>
                <a:cs typeface="Arial" panose="020B0604020202020204" pitchFamily="34" charset="0"/>
              </a:rPr>
              <a:t>    Čistý </a:t>
            </a:r>
            <a:r>
              <a:rPr lang="cs-CZ" sz="2000" b="1" dirty="0" smtClean="0">
                <a:latin typeface="Arial" panose="020B0604020202020204" pitchFamily="34" charset="0"/>
                <a:cs typeface="Arial" panose="020B0604020202020204" pitchFamily="34" charset="0"/>
              </a:rPr>
              <a:t>kovový niob</a:t>
            </a:r>
            <a:r>
              <a:rPr lang="cs-CZ" sz="2000" dirty="0" smtClean="0">
                <a:latin typeface="Arial" panose="020B0604020202020204" pitchFamily="34" charset="0"/>
                <a:cs typeface="Arial" panose="020B0604020202020204" pitchFamily="34" charset="0"/>
              </a:rPr>
              <a:t> se získává tavnou elektrolýzou směsi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[NbOF</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a </a:t>
            </a:r>
            <a:r>
              <a:rPr lang="cs-CZ" sz="2000" dirty="0" err="1" smtClean="0">
                <a:latin typeface="Arial" panose="020B0604020202020204" pitchFamily="34" charset="0"/>
                <a:cs typeface="Arial" panose="020B0604020202020204" pitchFamily="34" charset="0"/>
              </a:rPr>
              <a:t>NaCl</a:t>
            </a:r>
            <a:r>
              <a:rPr lang="cs-CZ" sz="2000" dirty="0" smtClean="0">
                <a:latin typeface="Arial" panose="020B0604020202020204" pitchFamily="34" charset="0"/>
                <a:cs typeface="Arial" panose="020B0604020202020204" pitchFamily="34" charset="0"/>
              </a:rPr>
              <a:t>, redukcí oxidu niobičného sodíkem nebo redukcí chloridu niobičného hořčíkem:</a:t>
            </a:r>
          </a:p>
          <a:p>
            <a:pPr algn="ctr"/>
            <a:r>
              <a:rPr lang="cs-CZ" sz="2000" dirty="0" smtClean="0">
                <a:latin typeface="Arial" panose="020B0604020202020204" pitchFamily="34" charset="0"/>
                <a:cs typeface="Arial" panose="020B0604020202020204" pitchFamily="34" charset="0"/>
              </a:rPr>
              <a:t>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+ 10Na → 2Nb + 5Na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2NbCl</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+ 5Mg → 2Nb + 5MgCl</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Mezi další způsoby výroby kovového niobu patří redukce oxidu niobičného uhlíkem, která se provádí při teplotě 1600-1800°C v indukční nebo odporové elektrické peci. Pracuje se za vysokého vakua. Vstupní surovinou jsou pelety vyrobené slisováním stechiometrického množství oxidu niobičného a sazí. Jako pojivo se používá obvykle cukr nebo kafr. Nejprve probíhá reakce:</a:t>
            </a:r>
          </a:p>
          <a:p>
            <a:pPr algn="ctr"/>
            <a:r>
              <a:rPr lang="cs-CZ" sz="2000" dirty="0" smtClean="0">
                <a:latin typeface="Arial" panose="020B0604020202020204" pitchFamily="34" charset="0"/>
                <a:cs typeface="Arial" panose="020B0604020202020204" pitchFamily="34" charset="0"/>
              </a:rPr>
              <a:t>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+ 7C → 2NbC + 5CO</a:t>
            </a:r>
          </a:p>
          <a:p>
            <a:pPr algn="just"/>
            <a:endParaRPr lang="cs-CZ"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Po vychlazení se pelety s obsahem karbidu rozemelou na prášek, po smísení s dalším podílem oxidu se opět </a:t>
            </a:r>
            <a:r>
              <a:rPr lang="cs-CZ" sz="2000" dirty="0" err="1" smtClean="0">
                <a:latin typeface="Arial" panose="020B0604020202020204" pitchFamily="34" charset="0"/>
                <a:cs typeface="Arial" panose="020B0604020202020204" pitchFamily="34" charset="0"/>
              </a:rPr>
              <a:t>peletují</a:t>
            </a:r>
            <a:r>
              <a:rPr lang="cs-CZ" sz="2000" dirty="0" smtClean="0">
                <a:latin typeface="Arial" panose="020B0604020202020204" pitchFamily="34" charset="0"/>
                <a:cs typeface="Arial" panose="020B0604020202020204" pitchFamily="34" charset="0"/>
              </a:rPr>
              <a:t>. Ve vysokofrekvenční elektrické peci při teplotě 2100°C a ve vakuu probíhá reakce:</a:t>
            </a:r>
          </a:p>
          <a:p>
            <a:pPr algn="just"/>
            <a:r>
              <a:rPr lang="cs-CZ" sz="2000" dirty="0" smtClean="0">
                <a:latin typeface="Arial" panose="020B0604020202020204" pitchFamily="34" charset="0"/>
                <a:cs typeface="Arial" panose="020B0604020202020204" pitchFamily="34" charset="0"/>
              </a:rPr>
              <a:t>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+ 5NbC → 7Nb + 5CO</a:t>
            </a:r>
            <a:endParaRPr lang="en-US"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        </a:t>
            </a:r>
            <a:r>
              <a:rPr lang="cs-CZ" sz="2000" b="1" i="1" dirty="0" smtClean="0">
                <a:latin typeface="Arial" panose="020B0604020202020204" pitchFamily="34" charset="0"/>
                <a:cs typeface="Arial" panose="020B0604020202020204" pitchFamily="34" charset="0"/>
              </a:rPr>
              <a:t>Práškový niob</a:t>
            </a:r>
            <a:r>
              <a:rPr lang="cs-CZ" sz="2000" i="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se vyrábí </a:t>
            </a:r>
            <a:r>
              <a:rPr lang="cs-CZ" sz="2000" b="1" dirty="0" smtClean="0">
                <a:latin typeface="Arial" panose="020B0604020202020204" pitchFamily="34" charset="0"/>
                <a:cs typeface="Arial" panose="020B0604020202020204" pitchFamily="34" charset="0"/>
              </a:rPr>
              <a:t>redukcí</a:t>
            </a:r>
            <a:r>
              <a:rPr lang="cs-CZ" sz="2000" dirty="0" smtClean="0">
                <a:latin typeface="Arial" panose="020B0604020202020204" pitchFamily="34" charset="0"/>
                <a:cs typeface="Arial" panose="020B0604020202020204" pitchFamily="34" charset="0"/>
              </a:rPr>
              <a:t> oxidu niobičného </a:t>
            </a:r>
            <a:r>
              <a:rPr lang="cs-CZ" sz="2000" b="1" dirty="0" smtClean="0">
                <a:latin typeface="Arial" panose="020B0604020202020204" pitchFamily="34" charset="0"/>
                <a:cs typeface="Arial" panose="020B0604020202020204" pitchFamily="34" charset="0"/>
              </a:rPr>
              <a:t>kovovým hořčíkem</a:t>
            </a:r>
            <a:r>
              <a:rPr lang="cs-CZ" sz="2000" dirty="0" smtClean="0">
                <a:latin typeface="Arial" panose="020B0604020202020204" pitchFamily="34" charset="0"/>
                <a:cs typeface="Arial" panose="020B0604020202020204" pitchFamily="34" charset="0"/>
              </a:rPr>
              <a:t>, redukcí </a:t>
            </a:r>
            <a:r>
              <a:rPr lang="cs-CZ" sz="2000" dirty="0" err="1" smtClean="0">
                <a:latin typeface="Arial" panose="020B0604020202020204" pitchFamily="34" charset="0"/>
                <a:cs typeface="Arial" panose="020B0604020202020204" pitchFamily="34" charset="0"/>
              </a:rPr>
              <a:t>heptafluoroniobičnanu</a:t>
            </a:r>
            <a:r>
              <a:rPr lang="cs-CZ" sz="2000" dirty="0" smtClean="0">
                <a:latin typeface="Arial" panose="020B0604020202020204" pitchFamily="34" charset="0"/>
                <a:cs typeface="Arial" panose="020B0604020202020204" pitchFamily="34" charset="0"/>
              </a:rPr>
              <a:t> draselného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NbF</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sodíkem</a:t>
            </a:r>
            <a:r>
              <a:rPr lang="cs-CZ" sz="2000" dirty="0" smtClean="0">
                <a:latin typeface="Arial" panose="020B0604020202020204" pitchFamily="34" charset="0"/>
                <a:cs typeface="Arial" panose="020B0604020202020204" pitchFamily="34" charset="0"/>
              </a:rPr>
              <a:t>, technický niob pro legování ocelí </a:t>
            </a:r>
            <a:r>
              <a:rPr lang="cs-CZ" sz="2000" i="1" dirty="0" smtClean="0">
                <a:latin typeface="Arial" panose="020B0604020202020204" pitchFamily="34" charset="0"/>
                <a:cs typeface="Arial" panose="020B0604020202020204" pitchFamily="34" charset="0"/>
              </a:rPr>
              <a:t>(</a:t>
            </a:r>
            <a:r>
              <a:rPr lang="cs-CZ" sz="2000" i="1" dirty="0" err="1" smtClean="0">
                <a:latin typeface="Arial" panose="020B0604020202020204" pitchFamily="34" charset="0"/>
                <a:cs typeface="Arial" panose="020B0604020202020204" pitchFamily="34" charset="0"/>
              </a:rPr>
              <a:t>feroniobium</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se vyrábí </a:t>
            </a:r>
            <a:r>
              <a:rPr lang="cs-CZ" sz="2000" b="1" dirty="0" err="1" smtClean="0">
                <a:latin typeface="Arial" panose="020B0604020202020204" pitchFamily="34" charset="0"/>
                <a:cs typeface="Arial" panose="020B0604020202020204" pitchFamily="34" charset="0"/>
              </a:rPr>
              <a:t>aluminotermickou</a:t>
            </a:r>
            <a:r>
              <a:rPr lang="cs-CZ" sz="2000" b="1" dirty="0" smtClean="0">
                <a:latin typeface="Arial" panose="020B0604020202020204" pitchFamily="34" charset="0"/>
                <a:cs typeface="Arial" panose="020B0604020202020204" pitchFamily="34" charset="0"/>
              </a:rPr>
              <a:t> redukcí </a:t>
            </a:r>
            <a:r>
              <a:rPr lang="cs-CZ" sz="2000" dirty="0" smtClean="0">
                <a:latin typeface="Arial" panose="020B0604020202020204" pitchFamily="34" charset="0"/>
                <a:cs typeface="Arial" panose="020B0604020202020204" pitchFamily="34" charset="0"/>
              </a:rPr>
              <a:t>směsi oxidu niobičného a oxidu železitého:</a:t>
            </a:r>
          </a:p>
          <a:p>
            <a:pPr algn="ctr"/>
            <a:r>
              <a:rPr lang="cs-CZ" sz="2000" dirty="0" smtClean="0">
                <a:latin typeface="Arial" panose="020B0604020202020204" pitchFamily="34" charset="0"/>
                <a:cs typeface="Arial" panose="020B0604020202020204" pitchFamily="34" charset="0"/>
              </a:rPr>
              <a:t>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+ 5Mg → 2Nb + 5MgO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NbF</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+ 5Na → </a:t>
            </a:r>
            <a:r>
              <a:rPr lang="cs-CZ" sz="2000" dirty="0" err="1" smtClean="0">
                <a:latin typeface="Arial" panose="020B0604020202020204" pitchFamily="34" charset="0"/>
                <a:cs typeface="Arial" panose="020B0604020202020204" pitchFamily="34" charset="0"/>
              </a:rPr>
              <a:t>Nb</a:t>
            </a:r>
            <a:r>
              <a:rPr lang="cs-CZ" sz="2000" dirty="0" smtClean="0">
                <a:latin typeface="Arial" panose="020B0604020202020204" pitchFamily="34" charset="0"/>
                <a:cs typeface="Arial" panose="020B0604020202020204" pitchFamily="34" charset="0"/>
              </a:rPr>
              <a:t> + 5NaF + 2KF</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3Nb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Fe</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+ 12Al → 6Nb + 2Fe + 6Al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Niob je důležitou </a:t>
            </a:r>
            <a:r>
              <a:rPr lang="cs-CZ" sz="2000" dirty="0" err="1" smtClean="0">
                <a:latin typeface="Arial" panose="020B0604020202020204" pitchFamily="34" charset="0"/>
                <a:cs typeface="Arial" panose="020B0604020202020204" pitchFamily="34" charset="0"/>
              </a:rPr>
              <a:t>feritotvornou</a:t>
            </a:r>
            <a:r>
              <a:rPr lang="cs-CZ" sz="2000" dirty="0" smtClean="0">
                <a:latin typeface="Arial" panose="020B0604020202020204" pitchFamily="34" charset="0"/>
                <a:cs typeface="Arial" panose="020B0604020202020204" pitchFamily="34" charset="0"/>
              </a:rPr>
              <a:t> přísadou do legovaných ocelí, díky své afinitě k uhlíku zabraňuje vzniku karbidů chromu v oceli a tím omezuje tvorbu </a:t>
            </a:r>
            <a:r>
              <a:rPr lang="cs-CZ" sz="2000" dirty="0" err="1" smtClean="0">
                <a:latin typeface="Arial" panose="020B0604020202020204" pitchFamily="34" charset="0"/>
                <a:cs typeface="Arial" panose="020B0604020202020204" pitchFamily="34" charset="0"/>
              </a:rPr>
              <a:t>mezikrystalické</a:t>
            </a:r>
            <a:r>
              <a:rPr lang="cs-CZ" sz="2000" dirty="0" smtClean="0">
                <a:latin typeface="Arial" panose="020B0604020202020204" pitchFamily="34" charset="0"/>
                <a:cs typeface="Arial" panose="020B0604020202020204" pitchFamily="34" charset="0"/>
              </a:rPr>
              <a:t> koroze. Niobové nerezavějící oceli s 0,5 - 1 % </a:t>
            </a:r>
            <a:r>
              <a:rPr lang="cs-CZ" sz="2000" dirty="0" err="1" smtClean="0">
                <a:latin typeface="Arial" panose="020B0604020202020204" pitchFamily="34" charset="0"/>
                <a:cs typeface="Arial" panose="020B0604020202020204" pitchFamily="34" charset="0"/>
              </a:rPr>
              <a:t>Nb</a:t>
            </a:r>
            <a:r>
              <a:rPr lang="cs-CZ" sz="2000" dirty="0" smtClean="0">
                <a:latin typeface="Arial" panose="020B0604020202020204" pitchFamily="34" charset="0"/>
                <a:cs typeface="Arial" panose="020B0604020202020204" pitchFamily="34" charset="0"/>
              </a:rPr>
              <a:t> jsou žáruvzdorné a korozivzdorné a zhotovují se z nich lopatky plynových turbín a proudových motorů. Z ocelí s obsahem 1 až 4 % </a:t>
            </a:r>
            <a:r>
              <a:rPr lang="cs-CZ" sz="2000" dirty="0" err="1" smtClean="0">
                <a:latin typeface="Arial" panose="020B0604020202020204" pitchFamily="34" charset="0"/>
                <a:cs typeface="Arial" panose="020B0604020202020204" pitchFamily="34" charset="0"/>
              </a:rPr>
              <a:t>Nb</a:t>
            </a:r>
            <a:r>
              <a:rPr lang="cs-CZ" sz="2000" dirty="0" smtClean="0">
                <a:latin typeface="Arial" panose="020B0604020202020204" pitchFamily="34" charset="0"/>
                <a:cs typeface="Arial" panose="020B0604020202020204" pitchFamily="34" charset="0"/>
              </a:rPr>
              <a:t> se vyrábí tvrdé břity obráběcích nástrojů. Niob je hlavní složkou slitin po výrobu kardiostimulátorů, kostních implantátů, nebo kontejnerů na radioaktivní odpad a pro výrobu chladících potrubí po jaderné reaktory chlazené kapalným sodíkem nebo draslíkem. </a:t>
            </a:r>
          </a:p>
        </p:txBody>
      </p:sp>
    </p:spTree>
    <p:extLst>
      <p:ext uri="{BB962C8B-B14F-4D97-AF65-F5344CB8AC3E}">
        <p14:creationId xmlns:p14="http://schemas.microsoft.com/office/powerpoint/2010/main" val="1775880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28600" y="151180"/>
            <a:ext cx="8763000" cy="409342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Niob a jeho sloučeniny nachází uplatnění zejména ve sklářství. </a:t>
            </a:r>
          </a:p>
          <a:p>
            <a:pPr algn="just"/>
            <a:r>
              <a:rPr lang="cs-CZ" sz="2000" dirty="0" smtClean="0">
                <a:latin typeface="Arial" panose="020B0604020202020204" pitchFamily="34" charset="0"/>
                <a:cs typeface="Arial" panose="020B0604020202020204" pitchFamily="34" charset="0"/>
              </a:rPr>
              <a:t>V malém množství se ve formě </a:t>
            </a:r>
            <a:r>
              <a:rPr lang="cs-CZ" sz="2000" b="1" dirty="0" smtClean="0">
                <a:latin typeface="Arial" panose="020B0604020202020204" pitchFamily="34" charset="0"/>
                <a:cs typeface="Arial" panose="020B0604020202020204" pitchFamily="34" charset="0"/>
              </a:rPr>
              <a:t>oxidu niobičného</a:t>
            </a:r>
            <a:r>
              <a:rPr lang="cs-CZ" sz="2000" dirty="0" smtClean="0">
                <a:latin typeface="Arial" panose="020B0604020202020204" pitchFamily="34" charset="0"/>
                <a:cs typeface="Arial" panose="020B0604020202020204" pitchFamily="34" charset="0"/>
              </a:rPr>
              <a:t> 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přidává ke sklovině při výrobě některých druhů optického skla. </a:t>
            </a:r>
          </a:p>
          <a:p>
            <a:pPr algn="just"/>
            <a:r>
              <a:rPr lang="cs-CZ" sz="2000" b="1" dirty="0" smtClean="0">
                <a:latin typeface="Arial" panose="020B0604020202020204" pitchFamily="34" charset="0"/>
                <a:cs typeface="Arial" panose="020B0604020202020204" pitchFamily="34" charset="0"/>
              </a:rPr>
              <a:t>Fluorid niobičný </a:t>
            </a:r>
            <a:r>
              <a:rPr lang="cs-CZ" sz="2000" dirty="0" smtClean="0">
                <a:latin typeface="Arial" panose="020B0604020202020204" pitchFamily="34" charset="0"/>
                <a:cs typeface="Arial" panose="020B0604020202020204" pitchFamily="34" charset="0"/>
              </a:rPr>
              <a:t>NbF</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slouží jako katalyzátor rozkladu kovových hydridů, využívaných k </a:t>
            </a:r>
            <a:r>
              <a:rPr lang="cs-CZ" sz="2000" dirty="0" err="1" smtClean="0">
                <a:latin typeface="Arial" panose="020B0604020202020204" pitchFamily="34" charset="0"/>
                <a:cs typeface="Arial" panose="020B0604020202020204" pitchFamily="34" charset="0"/>
              </a:rPr>
              <a:t>usklaňování</a:t>
            </a:r>
            <a:r>
              <a:rPr lang="cs-CZ" sz="2000" dirty="0" smtClean="0">
                <a:latin typeface="Arial" panose="020B0604020202020204" pitchFamily="34" charset="0"/>
                <a:cs typeface="Arial" panose="020B0604020202020204" pitchFamily="34" charset="0"/>
              </a:rPr>
              <a:t> vodíku, velice tvrdý </a:t>
            </a:r>
            <a:r>
              <a:rPr lang="cs-CZ" sz="2000" b="1" dirty="0" smtClean="0">
                <a:latin typeface="Arial" panose="020B0604020202020204" pitchFamily="34" charset="0"/>
                <a:cs typeface="Arial" panose="020B0604020202020204" pitchFamily="34" charset="0"/>
              </a:rPr>
              <a:t>karbid niobu </a:t>
            </a:r>
            <a:r>
              <a:rPr lang="cs-CZ" sz="2000" dirty="0" err="1" smtClean="0">
                <a:latin typeface="Arial" panose="020B0604020202020204" pitchFamily="34" charset="0"/>
                <a:cs typeface="Arial" panose="020B0604020202020204" pitchFamily="34" charset="0"/>
              </a:rPr>
              <a:t>NbC</a:t>
            </a:r>
            <a:r>
              <a:rPr lang="cs-CZ" sz="2000" dirty="0" smtClean="0">
                <a:latin typeface="Arial" panose="020B0604020202020204" pitchFamily="34" charset="0"/>
                <a:cs typeface="Arial" panose="020B0604020202020204" pitchFamily="34" charset="0"/>
              </a:rPr>
              <a:t> se používá k výrobě řezných nástrojů. </a:t>
            </a:r>
          </a:p>
          <a:p>
            <a:pPr algn="just"/>
            <a:r>
              <a:rPr lang="cs-CZ" sz="2000" b="1" dirty="0" smtClean="0">
                <a:latin typeface="Arial" panose="020B0604020202020204" pitchFamily="34" charset="0"/>
                <a:cs typeface="Arial" panose="020B0604020202020204" pitchFamily="34" charset="0"/>
              </a:rPr>
              <a:t>Nitrid </a:t>
            </a:r>
            <a:r>
              <a:rPr lang="cs-CZ" sz="2000" b="1" dirty="0" err="1" smtClean="0">
                <a:latin typeface="Arial" panose="020B0604020202020204" pitchFamily="34" charset="0"/>
                <a:cs typeface="Arial" panose="020B0604020202020204" pitchFamily="34" charset="0"/>
              </a:rPr>
              <a:t>niobitý</a:t>
            </a:r>
            <a:r>
              <a:rPr lang="cs-CZ" sz="2000" b="1"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NbN</a:t>
            </a:r>
            <a:r>
              <a:rPr lang="cs-CZ" sz="2000" dirty="0" smtClean="0">
                <a:latin typeface="Arial" panose="020B0604020202020204" pitchFamily="34" charset="0"/>
                <a:cs typeface="Arial" panose="020B0604020202020204" pitchFamily="34" charset="0"/>
              </a:rPr>
              <a:t> slouží k výrobě detektorů fotonů a infračerveného záření.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Některé slitiny a sloučeniny niobu se používají k výrobě supravodivých materiálů. Mezi supravodiče patří např. slitiny niobu s titanem nebo zirkoniem. Ze sloučenin mají supravodivé vlastnosti např. Nb</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Sn, Nb</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Al a Nb</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Ge.</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6829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9157" y="76200"/>
            <a:ext cx="8839200" cy="6124754"/>
          </a:xfrm>
          <a:prstGeom prst="rect">
            <a:avLst/>
          </a:prstGeom>
        </p:spPr>
        <p:txBody>
          <a:bodyPr wrap="square">
            <a:spAutoFit/>
          </a:bodyPr>
          <a:lstStyle/>
          <a:p>
            <a:pPr algn="ctr"/>
            <a:r>
              <a:rPr lang="cs-CZ" sz="3200" b="1" dirty="0">
                <a:latin typeface="Arial" panose="020B0604020202020204" pitchFamily="34" charset="0"/>
                <a:cs typeface="Arial" panose="020B0604020202020204" pitchFamily="34" charset="0"/>
              </a:rPr>
              <a:t>T</a:t>
            </a:r>
            <a:r>
              <a:rPr lang="cs-CZ" sz="3200" b="1" dirty="0" smtClean="0">
                <a:latin typeface="Arial" panose="020B0604020202020204" pitchFamily="34" charset="0"/>
                <a:cs typeface="Arial" panose="020B0604020202020204" pitchFamily="34" charset="0"/>
              </a:rPr>
              <a:t>antal</a:t>
            </a:r>
            <a:r>
              <a:rPr lang="cs-CZ" sz="3200" dirty="0" smtClean="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 platinově </a:t>
            </a:r>
            <a:r>
              <a:rPr lang="cs-CZ" sz="2000" dirty="0">
                <a:latin typeface="Arial" panose="020B0604020202020204" pitchFamily="34" charset="0"/>
                <a:cs typeface="Arial" panose="020B0604020202020204" pitchFamily="34" charset="0"/>
              </a:rPr>
              <a:t>šedý, značně tvrdý, neobyčejně tažný kov</a:t>
            </a:r>
            <a:r>
              <a:rPr lang="cs-CZ" sz="2000" dirty="0" smtClean="0">
                <a:latin typeface="Arial" panose="020B0604020202020204" pitchFamily="34" charset="0"/>
                <a:cs typeface="Arial" panose="020B0604020202020204" pitchFamily="34" charset="0"/>
              </a:rPr>
              <a:t>. Má </a:t>
            </a:r>
            <a:r>
              <a:rPr lang="cs-CZ" sz="2000" dirty="0">
                <a:latin typeface="Arial" panose="020B0604020202020204" pitchFamily="34" charset="0"/>
                <a:cs typeface="Arial" panose="020B0604020202020204" pitchFamily="34" charset="0"/>
              </a:rPr>
              <a:t>mimořádnou chemickou odolnost, za normální teploty reaguje pouze s fluorem, při vysokých teplotách se přímo slučuje i s chlorem a sírou.</a:t>
            </a:r>
          </a:p>
          <a:p>
            <a:pPr algn="just"/>
            <a:r>
              <a:rPr lang="cs-CZ" sz="2000" dirty="0" smtClean="0">
                <a:latin typeface="Arial" panose="020B0604020202020204" pitchFamily="34" charset="0"/>
                <a:cs typeface="Arial" panose="020B0604020202020204" pitchFamily="34" charset="0"/>
              </a:rPr>
              <a:t>   Ve </a:t>
            </a:r>
            <a:r>
              <a:rPr lang="cs-CZ" sz="2000" dirty="0">
                <a:latin typeface="Arial" panose="020B0604020202020204" pitchFamily="34" charset="0"/>
                <a:cs typeface="Arial" panose="020B0604020202020204" pitchFamily="34" charset="0"/>
              </a:rPr>
              <a:t>sloučeninách vystupuje tantal téměř výhradně jako pětimocný, ze sloučenin tantalu v nižším mocenství jsou obvyklé pouze chloridy.</a:t>
            </a:r>
          </a:p>
          <a:p>
            <a:pPr algn="just"/>
            <a:r>
              <a:rPr lang="cs-CZ" sz="2000" dirty="0">
                <a:latin typeface="Arial" panose="020B0604020202020204" pitchFamily="34" charset="0"/>
                <a:cs typeface="Arial" panose="020B0604020202020204" pitchFamily="34" charset="0"/>
              </a:rPr>
              <a:t>Kompaktní kovový tantal se </a:t>
            </a:r>
            <a:r>
              <a:rPr lang="cs-CZ" sz="2000" dirty="0" err="1" smtClean="0">
                <a:latin typeface="Arial" panose="020B0604020202020204" pitchFamily="34" charset="0"/>
                <a:cs typeface="Arial" panose="020B0604020202020204" pitchFamily="34" charset="0"/>
              </a:rPr>
              <a:t>nerozp</a:t>
            </a:r>
            <a:r>
              <a:rPr lang="en-US" sz="2000" dirty="0" smtClean="0">
                <a:latin typeface="Arial" panose="020B0604020202020204" pitchFamily="34" charset="0"/>
                <a:cs typeface="Arial" panose="020B0604020202020204" pitchFamily="34" charset="0"/>
              </a:rPr>
              <a:t>o</a:t>
            </a:r>
            <a:r>
              <a:rPr lang="cs-CZ" sz="2000" dirty="0" err="1" smtClean="0">
                <a:latin typeface="Arial" panose="020B0604020202020204" pitchFamily="34" charset="0"/>
                <a:cs typeface="Arial" panose="020B0604020202020204" pitchFamily="34" charset="0"/>
              </a:rPr>
              <a:t>uští</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v žádné minerální kyselině, nereaguje ani s alkalickými hydroxidy. Pomalu reaguje pouze s  kyselinou fluorovodíkovou, produktem reakce tantalu se zředěnou HF je komplexní kyselina </a:t>
            </a:r>
            <a:r>
              <a:rPr lang="cs-CZ" sz="2000" dirty="0" err="1">
                <a:latin typeface="Arial" panose="020B0604020202020204" pitchFamily="34" charset="0"/>
                <a:cs typeface="Arial" panose="020B0604020202020204" pitchFamily="34" charset="0"/>
              </a:rPr>
              <a:t>heptafluorotantaličná</a:t>
            </a:r>
            <a:r>
              <a:rPr lang="cs-CZ" sz="2000" dirty="0">
                <a:latin typeface="Arial" panose="020B0604020202020204" pitchFamily="34" charset="0"/>
                <a:cs typeface="Arial" panose="020B0604020202020204" pitchFamily="34" charset="0"/>
              </a:rPr>
              <a:t> a vodík, s koncentrovanou kyselinou fluorovodíkovou tantal reaguje za vzniku komplexní kyseliny </a:t>
            </a:r>
            <a:r>
              <a:rPr lang="cs-CZ" sz="2000" dirty="0" err="1">
                <a:latin typeface="Arial" panose="020B0604020202020204" pitchFamily="34" charset="0"/>
                <a:cs typeface="Arial" panose="020B0604020202020204" pitchFamily="34" charset="0"/>
              </a:rPr>
              <a:t>trihydrogenoktafluorotantaličné</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2Ta + 14HF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[TaF</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+ 5H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2Ta + 16HF → 2H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[TaF</a:t>
            </a:r>
            <a:r>
              <a:rPr lang="cs-CZ" sz="2000" baseline="-25000" dirty="0">
                <a:latin typeface="Arial" panose="020B0604020202020204" pitchFamily="34" charset="0"/>
                <a:cs typeface="Arial" panose="020B0604020202020204" pitchFamily="34" charset="0"/>
              </a:rPr>
              <a:t>8</a:t>
            </a:r>
            <a:r>
              <a:rPr lang="cs-CZ" sz="2000" dirty="0">
                <a:latin typeface="Arial" panose="020B0604020202020204" pitchFamily="34" charset="0"/>
                <a:cs typeface="Arial" panose="020B0604020202020204" pitchFamily="34" charset="0"/>
              </a:rPr>
              <a:t>] + 5H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Nejlépe se však rozpouští ve směsi koncentrovaných kyselin fluorovodíkové a dusičné:</a:t>
            </a:r>
          </a:p>
          <a:p>
            <a:pPr algn="ctr"/>
            <a:r>
              <a:rPr lang="cs-CZ" sz="2000" dirty="0">
                <a:latin typeface="Arial" panose="020B0604020202020204" pitchFamily="34" charset="0"/>
                <a:cs typeface="Arial" panose="020B0604020202020204" pitchFamily="34" charset="0"/>
              </a:rPr>
              <a:t>3Ta + 21HF + 5HNO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[TaF</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+ 5NO + 10H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 přírodě se tantal nachází jako ryzí kov a v minerálech </a:t>
            </a:r>
            <a:r>
              <a:rPr lang="cs-CZ" sz="2000" b="1" dirty="0" smtClean="0">
                <a:latin typeface="Arial" panose="020B0604020202020204" pitchFamily="34" charset="0"/>
                <a:cs typeface="Arial" panose="020B0604020202020204" pitchFamily="34" charset="0"/>
              </a:rPr>
              <a:t>tantalit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Fe,Mn</a:t>
            </a:r>
            <a:r>
              <a:rPr lang="cs-CZ" sz="2000" dirty="0" smtClean="0">
                <a:latin typeface="Arial" panose="020B0604020202020204" pitchFamily="34" charset="0"/>
                <a:cs typeface="Arial" panose="020B0604020202020204" pitchFamily="34" charset="0"/>
              </a:rPr>
              <a:t>)Ta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kolumbit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Fe,Mn</a:t>
            </a: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Nb,Ta</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a </a:t>
            </a:r>
            <a:r>
              <a:rPr lang="cs-CZ" sz="2000" b="1" dirty="0" smtClean="0">
                <a:latin typeface="Arial" panose="020B0604020202020204" pitchFamily="34" charset="0"/>
                <a:cs typeface="Arial" panose="020B0604020202020204" pitchFamily="34" charset="0"/>
              </a:rPr>
              <a:t>niobit</a:t>
            </a:r>
            <a:r>
              <a:rPr lang="cs-CZ" sz="2000" dirty="0" smtClean="0">
                <a:latin typeface="Arial" panose="020B0604020202020204" pitchFamily="34" charset="0"/>
                <a:cs typeface="Arial" panose="020B0604020202020204" pitchFamily="34" charset="0"/>
              </a:rPr>
              <a:t> vždy v doprovodu niobu.</a:t>
            </a:r>
          </a:p>
          <a:p>
            <a:pPr algn="just"/>
            <a:endParaRPr lang="cs-CZ" sz="2000" dirty="0">
              <a:latin typeface="Arial" panose="020B0604020202020204" pitchFamily="34" charset="0"/>
              <a:cs typeface="Arial" panose="020B0604020202020204" pitchFamily="34" charset="0"/>
            </a:endParaRPr>
          </a:p>
          <a:p>
            <a:pPr algn="just"/>
            <a:r>
              <a:rPr lang="cs-CZ" sz="2000" b="1" dirty="0" err="1">
                <a:latin typeface="Arial" panose="020B0604020202020204" pitchFamily="34" charset="0"/>
                <a:cs typeface="Arial" panose="020B0604020202020204" pitchFamily="34" charset="0"/>
              </a:rPr>
              <a:t>Coltan</a:t>
            </a:r>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je </a:t>
            </a:r>
            <a:r>
              <a:rPr lang="cs-CZ" sz="2000" dirty="0">
                <a:latin typeface="Arial" panose="020B0604020202020204" pitchFamily="34" charset="0"/>
                <a:cs typeface="Arial" panose="020B0604020202020204" pitchFamily="34" charset="0"/>
              </a:rPr>
              <a:t>průmyslový název kolumbitu-tantalitu, matně černé rudy, ze které se získávají prvky niob a tantal. </a:t>
            </a:r>
            <a:r>
              <a:rPr lang="cs-CZ" sz="2000" dirty="0" err="1" smtClean="0">
                <a:latin typeface="Arial" panose="020B0604020202020204" pitchFamily="34" charset="0"/>
                <a:cs typeface="Arial" panose="020B0604020202020204" pitchFamily="34" charset="0"/>
              </a:rPr>
              <a:t>Coltan</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se ve velkých množstvích nachází v Kongu, kde se odhaduje 80 procent celosvětových </a:t>
            </a:r>
            <a:r>
              <a:rPr lang="cs-CZ" sz="2000" dirty="0" smtClean="0">
                <a:latin typeface="Arial" panose="020B0604020202020204" pitchFamily="34" charset="0"/>
                <a:cs typeface="Arial" panose="020B0604020202020204" pitchFamily="34" charset="0"/>
              </a:rPr>
              <a:t>zásob. </a:t>
            </a:r>
          </a:p>
          <a:p>
            <a:pPr algn="just"/>
            <a:r>
              <a:rPr lang="cs-CZ" sz="2000" dirty="0" smtClean="0">
                <a:latin typeface="Arial" panose="020B0604020202020204" pitchFamily="34" charset="0"/>
                <a:cs typeface="Arial" panose="020B0604020202020204" pitchFamily="34" charset="0"/>
              </a:rPr>
              <a:t>  K jeho získávání jsou v Kongu různými ozbrojenými skupinami využíváni vesničané, četně dětí. Takto vytěžený </a:t>
            </a:r>
            <a:r>
              <a:rPr lang="cs-CZ" sz="2000" dirty="0" err="1" smtClean="0">
                <a:latin typeface="Arial" panose="020B0604020202020204" pitchFamily="34" charset="0"/>
                <a:cs typeface="Arial" panose="020B0604020202020204" pitchFamily="34" charset="0"/>
              </a:rPr>
              <a:t>coltan</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se často ze země </a:t>
            </a:r>
            <a:r>
              <a:rPr lang="cs-CZ" sz="2000" dirty="0" smtClean="0">
                <a:latin typeface="Arial" panose="020B0604020202020204" pitchFamily="34" charset="0"/>
                <a:cs typeface="Arial" panose="020B0604020202020204" pitchFamily="34" charset="0"/>
              </a:rPr>
              <a:t>pašuje.</a:t>
            </a:r>
            <a:endParaRPr lang="en-US"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Při </a:t>
            </a:r>
            <a:r>
              <a:rPr lang="cs-CZ" sz="2000" dirty="0">
                <a:latin typeface="Arial" panose="020B0604020202020204" pitchFamily="34" charset="0"/>
                <a:cs typeface="Arial" panose="020B0604020202020204" pitchFamily="34" charset="0"/>
              </a:rPr>
              <a:t>rafinaci se z </a:t>
            </a:r>
            <a:r>
              <a:rPr lang="cs-CZ" sz="2000" dirty="0" err="1">
                <a:latin typeface="Arial" panose="020B0604020202020204" pitchFamily="34" charset="0"/>
                <a:cs typeface="Arial" panose="020B0604020202020204" pitchFamily="34" charset="0"/>
              </a:rPr>
              <a:t>coltanu</a:t>
            </a:r>
            <a:r>
              <a:rPr lang="cs-CZ" sz="2000" dirty="0">
                <a:latin typeface="Arial" panose="020B0604020202020204" pitchFamily="34" charset="0"/>
                <a:cs typeface="Arial" panose="020B0604020202020204" pitchFamily="34" charset="0"/>
              </a:rPr>
              <a:t> stává teplotně odolný prášek s vysokou permitivitou. Tantal z </a:t>
            </a:r>
            <a:r>
              <a:rPr lang="cs-CZ" sz="2000" dirty="0" err="1">
                <a:latin typeface="Arial" panose="020B0604020202020204" pitchFamily="34" charset="0"/>
                <a:cs typeface="Arial" panose="020B0604020202020204" pitchFamily="34" charset="0"/>
              </a:rPr>
              <a:t>coltanu</a:t>
            </a:r>
            <a:r>
              <a:rPr lang="cs-CZ" sz="2000" dirty="0">
                <a:latin typeface="Arial" panose="020B0604020202020204" pitchFamily="34" charset="0"/>
                <a:cs typeface="Arial" panose="020B0604020202020204" pitchFamily="34" charset="0"/>
              </a:rPr>
              <a:t> je důležitou součástí při výrobě kondenzátorů, používaných při výrobě malých elektronických součástek, zejména mobilních telefonů, notebooků a ostatních elektronických přístrojů. </a:t>
            </a:r>
          </a:p>
        </p:txBody>
      </p:sp>
      <p:pic>
        <p:nvPicPr>
          <p:cNvPr id="1028" name="Picture 4" descr="Zobrazit zdrojový obrá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200400"/>
            <a:ext cx="2944906"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obrazit zdrojový obráz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229390"/>
            <a:ext cx="2579380" cy="179981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Zobrazit zdrojový obráze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229390"/>
            <a:ext cx="2563906" cy="1922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880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65370" y="152400"/>
            <a:ext cx="8839200" cy="594008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   Výroba tantalu a niobu se provádí dvěma základními způsoby, obvyklejší je </a:t>
            </a:r>
            <a:r>
              <a:rPr lang="cs-CZ" sz="2000" b="1" dirty="0" smtClean="0">
                <a:latin typeface="Arial" panose="020B0604020202020204" pitchFamily="34" charset="0"/>
                <a:cs typeface="Arial" panose="020B0604020202020204" pitchFamily="34" charset="0"/>
              </a:rPr>
              <a:t>hydrometalurgický postup</a:t>
            </a:r>
            <a:r>
              <a:rPr lang="cs-CZ" sz="2000" dirty="0" smtClean="0">
                <a:latin typeface="Arial" panose="020B0604020202020204" pitchFamily="34" charset="0"/>
                <a:cs typeface="Arial" panose="020B0604020202020204" pitchFamily="34" charset="0"/>
              </a:rPr>
              <a:t>, který spočívá v loužení rudného koncentrátu horkou směsí kyseliny </a:t>
            </a:r>
            <a:r>
              <a:rPr lang="cs-CZ" sz="2000" dirty="0" err="1" smtClean="0">
                <a:latin typeface="Arial" panose="020B0604020202020204" pitchFamily="34" charset="0"/>
                <a:cs typeface="Arial" panose="020B0604020202020204" pitchFamily="34" charset="0"/>
              </a:rPr>
              <a:t>flourovodíkové</a:t>
            </a:r>
            <a:r>
              <a:rPr lang="cs-CZ" sz="2000" dirty="0" smtClean="0">
                <a:latin typeface="Arial" panose="020B0604020202020204" pitchFamily="34" charset="0"/>
                <a:cs typeface="Arial" panose="020B0604020202020204" pitchFamily="34" charset="0"/>
              </a:rPr>
              <a:t> a sírové. Méně používaný je </a:t>
            </a:r>
            <a:r>
              <a:rPr lang="cs-CZ" sz="2000" b="1" dirty="0" smtClean="0">
                <a:latin typeface="Arial" panose="020B0604020202020204" pitchFamily="34" charset="0"/>
                <a:cs typeface="Arial" panose="020B0604020202020204" pitchFamily="34" charset="0"/>
              </a:rPr>
              <a:t>pyrometalurgický postup</a:t>
            </a:r>
            <a:r>
              <a:rPr lang="cs-CZ" sz="2000" dirty="0" smtClean="0">
                <a:latin typeface="Arial" panose="020B0604020202020204" pitchFamily="34" charset="0"/>
                <a:cs typeface="Arial" panose="020B0604020202020204" pitchFamily="34" charset="0"/>
              </a:rPr>
              <a:t>, který se provádí tavením rudného koncentrátu s hydroxidy alkalických kovů, sodou nebo </a:t>
            </a:r>
            <a:r>
              <a:rPr lang="cs-CZ" sz="2000" dirty="0" err="1" smtClean="0">
                <a:latin typeface="Arial" panose="020B0604020202020204" pitchFamily="34" charset="0"/>
                <a:cs typeface="Arial" panose="020B0604020202020204" pitchFamily="34" charset="0"/>
              </a:rPr>
              <a:t>potaší</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V prvním případě přechází tantal a niob do roztoků, z nichž krystalizují komplexní fluoridy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TaF</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a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NbF</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V druhém případě vznikají alkalické niobičnany a </a:t>
            </a:r>
            <a:r>
              <a:rPr lang="cs-CZ" sz="2000" dirty="0" err="1" smtClean="0">
                <a:latin typeface="Arial" panose="020B0604020202020204" pitchFamily="34" charset="0"/>
                <a:cs typeface="Arial" panose="020B0604020202020204" pitchFamily="34" charset="0"/>
              </a:rPr>
              <a:t>tantaličnany</a:t>
            </a:r>
            <a:r>
              <a:rPr lang="cs-CZ" sz="2000" dirty="0" smtClean="0">
                <a:latin typeface="Arial" panose="020B0604020202020204" pitchFamily="34" charset="0"/>
                <a:cs typeface="Arial" panose="020B0604020202020204" pitchFamily="34" charset="0"/>
              </a:rPr>
              <a:t> Na</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NbO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a Na</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TaO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ze kterých působením kyseliny chlorovodíkové vznikají hydratované oxidy Ta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·xH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a 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·xH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r>
              <a:rPr lang="cs-CZ" sz="2000" dirty="0" smtClean="0">
                <a:latin typeface="Arial" panose="020B0604020202020204" pitchFamily="34" charset="0"/>
                <a:cs typeface="Arial" panose="020B0604020202020204" pitchFamily="34" charset="0"/>
              </a:rPr>
              <a:t>K separaci jednotlivých kovů se v minulosti používal de </a:t>
            </a:r>
            <a:r>
              <a:rPr lang="cs-CZ" sz="2000" dirty="0" err="1" smtClean="0">
                <a:latin typeface="Arial" panose="020B0604020202020204" pitchFamily="34" charset="0"/>
                <a:cs typeface="Arial" panose="020B0604020202020204" pitchFamily="34" charset="0"/>
              </a:rPr>
              <a:t>Marignacův</a:t>
            </a:r>
            <a:r>
              <a:rPr lang="cs-CZ" sz="2000" dirty="0" smtClean="0">
                <a:latin typeface="Arial" panose="020B0604020202020204" pitchFamily="34" charset="0"/>
                <a:cs typeface="Arial" panose="020B0604020202020204" pitchFamily="34" charset="0"/>
              </a:rPr>
              <a:t> krystalizační postup, který využíval rozdílné rozpustnosti komplexních fluoridů ve vodě, v současnosti se v průmyslovém měřítku k oddělení tantalu a niobu využívá selektivní kapalinová extrakce do organických rozpouštědel nebo se k separaci obou kovů využívá </a:t>
            </a:r>
            <a:r>
              <a:rPr lang="cs-CZ" sz="2000" dirty="0" err="1" smtClean="0">
                <a:latin typeface="Arial" panose="020B0604020202020204" pitchFamily="34" charset="0"/>
                <a:cs typeface="Arial" panose="020B0604020202020204" pitchFamily="34" charset="0"/>
              </a:rPr>
              <a:t>iontomeničů</a:t>
            </a:r>
            <a:r>
              <a:rPr lang="cs-CZ" sz="2000" dirty="0" smtClean="0">
                <a:latin typeface="Arial" panose="020B0604020202020204" pitchFamily="34" charset="0"/>
                <a:cs typeface="Arial" panose="020B0604020202020204" pitchFamily="34" charset="0"/>
              </a:rPr>
              <a:t>.</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Menší množství tantalu se získává z odpadních strusek po výrobě cínu z některých druhů asijského kasiteritu.</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086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Tavením s oxidačními činidly přechází na oxid chromitý při teplotách okolo 500°C:</a:t>
            </a:r>
          </a:p>
          <a:p>
            <a:pPr algn="ctr"/>
            <a:r>
              <a:rPr lang="cs-CZ" sz="2000" dirty="0" smtClean="0">
                <a:latin typeface="Arial" panose="020B0604020202020204" pitchFamily="34" charset="0"/>
                <a:cs typeface="Arial" panose="020B0604020202020204" pitchFamily="34" charset="0"/>
              </a:rPr>
              <a:t>2Cr + KClO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Cr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a:t>
            </a:r>
            <a:r>
              <a:rPr lang="cs-CZ" sz="2000" dirty="0" err="1" smtClean="0">
                <a:latin typeface="Arial" panose="020B0604020202020204" pitchFamily="34" charset="0"/>
                <a:cs typeface="Arial" panose="020B0604020202020204" pitchFamily="34" charset="0"/>
              </a:rPr>
              <a:t>KCl</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S kyslíkem tvoří žlutý alkalický oxid chromnatý </a:t>
            </a:r>
            <a:r>
              <a:rPr lang="cs-CZ" sz="2000" dirty="0" err="1" smtClean="0">
                <a:latin typeface="Arial" panose="020B0604020202020204" pitchFamily="34" charset="0"/>
                <a:cs typeface="Arial" panose="020B0604020202020204" pitchFamily="34" charset="0"/>
              </a:rPr>
              <a:t>CrO</a:t>
            </a:r>
            <a:r>
              <a:rPr lang="cs-CZ" sz="2000" dirty="0" smtClean="0">
                <a:latin typeface="Arial" panose="020B0604020202020204" pitchFamily="34" charset="0"/>
                <a:cs typeface="Arial" panose="020B0604020202020204" pitchFamily="34" charset="0"/>
              </a:rPr>
              <a:t>, zelený amfoterní oxid chromitý Cr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a hnědočervený kyselý oxid chromový CrO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   Hydroxid </a:t>
            </a:r>
            <a:r>
              <a:rPr lang="cs-CZ" sz="2000" dirty="0">
                <a:latin typeface="Arial" panose="020B0604020202020204" pitchFamily="34" charset="0"/>
                <a:cs typeface="Arial" panose="020B0604020202020204" pitchFamily="34" charset="0"/>
              </a:rPr>
              <a:t>chromnatý </a:t>
            </a:r>
            <a:r>
              <a:rPr lang="cs-CZ" sz="2000" dirty="0" err="1">
                <a:latin typeface="Arial" panose="020B0604020202020204" pitchFamily="34" charset="0"/>
                <a:cs typeface="Arial" panose="020B0604020202020204" pitchFamily="34" charset="0"/>
              </a:rPr>
              <a:t>Cr</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je slabě alkalický a s kyselinami reaguje za vzniku chromnaté soli. Hydroxid chromitý </a:t>
            </a:r>
            <a:r>
              <a:rPr lang="cs-CZ" sz="2000" dirty="0" err="1">
                <a:latin typeface="Arial" panose="020B0604020202020204" pitchFamily="34" charset="0"/>
                <a:cs typeface="Arial" panose="020B0604020202020204" pitchFamily="34" charset="0"/>
              </a:rPr>
              <a:t>Cr</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je amfoterní, s kyselinami reaguje za vzniku chromité soli, s hydroxidy alkalických kovů vytváří alkalické </a:t>
            </a:r>
            <a:r>
              <a:rPr lang="cs-CZ" sz="2000" dirty="0" err="1">
                <a:latin typeface="Arial" panose="020B0604020202020204" pitchFamily="34" charset="0"/>
                <a:cs typeface="Arial" panose="020B0604020202020204" pitchFamily="34" charset="0"/>
              </a:rPr>
              <a:t>hexahydroxochromitany</a:t>
            </a:r>
            <a:r>
              <a:rPr lang="cs-CZ" sz="2000" dirty="0">
                <a:latin typeface="Arial" panose="020B0604020202020204" pitchFamily="34" charset="0"/>
                <a:cs typeface="Arial" panose="020B0604020202020204" pitchFamily="34" charset="0"/>
              </a:rPr>
              <a:t>:</a:t>
            </a:r>
          </a:p>
          <a:p>
            <a:pPr algn="ctr"/>
            <a:r>
              <a:rPr lang="cs-CZ" sz="2000" dirty="0" err="1">
                <a:latin typeface="Arial" panose="020B0604020202020204" pitchFamily="34" charset="0"/>
                <a:cs typeface="Arial" panose="020B0604020202020204" pitchFamily="34" charset="0"/>
              </a:rPr>
              <a:t>Cr</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NaOH</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Na[</a:t>
            </a:r>
            <a:r>
              <a:rPr lang="cs-CZ" sz="2000" dirty="0" err="1">
                <a:latin typeface="Arial" panose="020B0604020202020204" pitchFamily="34" charset="0"/>
                <a:cs typeface="Arial" panose="020B0604020202020204" pitchFamily="34" charset="0"/>
              </a:rPr>
              <a:t>Cr</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Na[</a:t>
            </a:r>
            <a:r>
              <a:rPr lang="cs-CZ" sz="2000" dirty="0" err="1">
                <a:latin typeface="Arial" panose="020B0604020202020204" pitchFamily="34" charset="0"/>
                <a:cs typeface="Arial" panose="020B0604020202020204" pitchFamily="34" charset="0"/>
              </a:rPr>
              <a:t>Cr</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+ 2NaOH → Na</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dirty="0" err="1">
                <a:latin typeface="Arial" panose="020B0604020202020204" pitchFamily="34" charset="0"/>
                <a:cs typeface="Arial" panose="020B0604020202020204" pitchFamily="34" charset="0"/>
              </a:rPr>
              <a:t>Cr</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Od oxidu chromového se odvozuje silná kyselina chromová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CrO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 kyselina dichromová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Obě kyseliny i jejich soli mají silné oxidační účinky. Soli kyseliny chromové - chromany jsou stálé pouze v alkalickém prostředí, v kyselém prostředí přecházejí na dichromany. Srážením rozpustných dichromanů kationty stříbra, barya nebo olova vznikají vždy nerozpustné chromany, nikoliv dichromany:</a:t>
            </a:r>
          </a:p>
          <a:p>
            <a:pPr algn="ctr"/>
            <a:r>
              <a:rPr lang="cs-CZ" sz="2000" dirty="0">
                <a:latin typeface="Arial" panose="020B0604020202020204" pitchFamily="34" charset="0"/>
                <a:cs typeface="Arial" panose="020B0604020202020204" pitchFamily="34" charset="0"/>
              </a:rPr>
              <a:t>2K</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+ 4AgNO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2Ag</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CrO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+ 4KNO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7</a:t>
            </a:r>
            <a:endParaRPr lang="en-US" sz="2000" baseline="-25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Ve </a:t>
            </a:r>
            <a:r>
              <a:rPr lang="cs-CZ" sz="2000" dirty="0">
                <a:latin typeface="Arial" panose="020B0604020202020204" pitchFamily="34" charset="0"/>
                <a:cs typeface="Arial" panose="020B0604020202020204" pitchFamily="34" charset="0"/>
              </a:rPr>
              <a:t>sloučeninách vystupuje chrom nejčastěji jako trojmocný, trojmocný chrom má sklon tvořit četné barevné komplexní sloučeniny s koordinačním číslem 6. </a:t>
            </a:r>
          </a:p>
        </p:txBody>
      </p:sp>
    </p:spTree>
    <p:extLst>
      <p:ext uri="{BB962C8B-B14F-4D97-AF65-F5344CB8AC3E}">
        <p14:creationId xmlns:p14="http://schemas.microsoft.com/office/powerpoint/2010/main" val="17758802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Kovový tantal se získává elektrolýzou taveniny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TaF</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redukcí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TaF</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sodíkem, vakuovou redukcí Ta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·xH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uhlíkem za vysokých teplot nebo Krollovou metodou redukcí chloridu </a:t>
            </a:r>
            <a:r>
              <a:rPr lang="cs-CZ" sz="2000" dirty="0" err="1" smtClean="0">
                <a:latin typeface="Arial" panose="020B0604020202020204" pitchFamily="34" charset="0"/>
                <a:cs typeface="Arial" panose="020B0604020202020204" pitchFamily="34" charset="0"/>
              </a:rPr>
              <a:t>tantaličného</a:t>
            </a:r>
            <a:r>
              <a:rPr lang="cs-CZ" sz="2000" dirty="0" smtClean="0">
                <a:latin typeface="Arial" panose="020B0604020202020204" pitchFamily="34" charset="0"/>
                <a:cs typeface="Arial" panose="020B0604020202020204" pitchFamily="34" charset="0"/>
              </a:rPr>
              <a:t> hořčíkem v elektrické peci:</a:t>
            </a:r>
          </a:p>
          <a:p>
            <a:pPr algn="ctr"/>
            <a:r>
              <a:rPr lang="cs-CZ" sz="2000" dirty="0" smtClean="0">
                <a:latin typeface="Arial" panose="020B0604020202020204" pitchFamily="34" charset="0"/>
                <a:cs typeface="Arial" panose="020B0604020202020204" pitchFamily="34" charset="0"/>
              </a:rPr>
              <a:t>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TaF</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+ 5Na → Ta + 5NaF + 2KF</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Ta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+ 5C → 2Ta + 5CO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2TaCl</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+ 5Mg → 2Ta + 5MgCl</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endParaRPr lang="cs-CZ" sz="2000" dirty="0" smtClean="0"/>
          </a:p>
          <a:p>
            <a:pPr algn="just"/>
            <a:r>
              <a:rPr lang="cs-CZ" sz="2000" dirty="0" smtClean="0">
                <a:latin typeface="Arial" panose="020B0604020202020204" pitchFamily="34" charset="0"/>
                <a:cs typeface="Arial" panose="020B0604020202020204" pitchFamily="34" charset="0"/>
              </a:rPr>
              <a:t>Tantal se používá k výrobě elektrických kondenzátorů, chirurgických nástrojů a vláken elektronek. V některých případech tantal nahrazuje platinu. Slitiny legované tantalem se používají ke konstrukci tepelně a chemicky namáhaných zařízení pro petrochemii, spřádací trysky, plynové turbíny, jadernou energetiku a metalurgii kovů vzácných zemin. </a:t>
            </a:r>
          </a:p>
          <a:p>
            <a:pPr algn="just"/>
            <a:r>
              <a:rPr lang="cs-CZ" sz="2000" dirty="0" smtClean="0">
                <a:latin typeface="Arial" panose="020B0604020202020204" pitchFamily="34" charset="0"/>
                <a:cs typeface="Arial" panose="020B0604020202020204" pitchFamily="34" charset="0"/>
              </a:rPr>
              <a:t>Směsný </a:t>
            </a:r>
            <a:r>
              <a:rPr lang="cs-CZ" sz="2000" b="1" dirty="0" smtClean="0">
                <a:latin typeface="Arial" panose="020B0604020202020204" pitchFamily="34" charset="0"/>
                <a:cs typeface="Arial" panose="020B0604020202020204" pitchFamily="34" charset="0"/>
              </a:rPr>
              <a:t>karbid </a:t>
            </a:r>
            <a:r>
              <a:rPr lang="cs-CZ" sz="2000" b="1" dirty="0" err="1" smtClean="0">
                <a:latin typeface="Arial" panose="020B0604020202020204" pitchFamily="34" charset="0"/>
                <a:cs typeface="Arial" panose="020B0604020202020204" pitchFamily="34" charset="0"/>
              </a:rPr>
              <a:t>TaC·ZrC</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má nejvyšší teplotu tání ze všech doposud známých látek </a:t>
            </a:r>
            <a:r>
              <a:rPr lang="cs-CZ" sz="2000" i="1" dirty="0" smtClean="0">
                <a:latin typeface="Arial" panose="020B0604020202020204" pitchFamily="34" charset="0"/>
                <a:cs typeface="Arial" panose="020B0604020202020204" pitchFamily="34" charset="0"/>
              </a:rPr>
              <a:t>( přes 4000 ºC)</a:t>
            </a:r>
            <a:r>
              <a:rPr lang="cs-CZ" sz="2000" dirty="0" smtClean="0">
                <a:latin typeface="Arial" panose="020B0604020202020204" pitchFamily="34" charset="0"/>
                <a:cs typeface="Arial" panose="020B0604020202020204" pitchFamily="34" charset="0"/>
              </a:rPr>
              <a:t>. </a:t>
            </a:r>
          </a:p>
          <a:p>
            <a:pPr algn="just"/>
            <a:r>
              <a:rPr lang="cs-CZ" sz="2000" b="1" dirty="0" smtClean="0">
                <a:latin typeface="Arial" panose="020B0604020202020204" pitchFamily="34" charset="0"/>
                <a:cs typeface="Arial" panose="020B0604020202020204" pitchFamily="34" charset="0"/>
              </a:rPr>
              <a:t>Oxid </a:t>
            </a:r>
            <a:r>
              <a:rPr lang="cs-CZ" sz="2000" b="1" dirty="0" err="1" smtClean="0">
                <a:latin typeface="Arial" panose="020B0604020202020204" pitchFamily="34" charset="0"/>
                <a:cs typeface="Arial" panose="020B0604020202020204" pitchFamily="34" charset="0"/>
              </a:rPr>
              <a:t>tantaličný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Ta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se používá jako přísada pro zvýšení indexu lomu při výrobě optického skla. </a:t>
            </a:r>
          </a:p>
          <a:p>
            <a:pPr algn="just"/>
            <a:r>
              <a:rPr lang="cs-CZ" sz="2000" b="1" dirty="0" err="1" smtClean="0">
                <a:latin typeface="Arial" panose="020B0604020202020204" pitchFamily="34" charset="0"/>
                <a:cs typeface="Arial" panose="020B0604020202020204" pitchFamily="34" charset="0"/>
              </a:rPr>
              <a:t>Tantaličnan</a:t>
            </a:r>
            <a:r>
              <a:rPr lang="cs-CZ" sz="2000" b="1" dirty="0" smtClean="0">
                <a:latin typeface="Arial" panose="020B0604020202020204" pitchFamily="34" charset="0"/>
                <a:cs typeface="Arial" panose="020B0604020202020204" pitchFamily="34" charset="0"/>
              </a:rPr>
              <a:t> lithný </a:t>
            </a:r>
            <a:r>
              <a:rPr lang="cs-CZ" sz="2000" dirty="0" smtClean="0">
                <a:latin typeface="Arial" panose="020B0604020202020204" pitchFamily="34" charset="0"/>
                <a:cs typeface="Arial" panose="020B0604020202020204" pitchFamily="34" charset="0"/>
              </a:rPr>
              <a:t>LiTaO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má piezoelektrické vlastnosti a slouží se ke konstrukci elektromechanických filtrů s povrchovou akustickou vlnou </a:t>
            </a:r>
            <a:r>
              <a:rPr lang="cs-CZ" sz="2000" i="1" dirty="0" smtClean="0">
                <a:latin typeface="Arial" panose="020B0604020202020204" pitchFamily="34" charset="0"/>
                <a:cs typeface="Arial" panose="020B0604020202020204" pitchFamily="34" charset="0"/>
              </a:rPr>
              <a:t>(SAW filtr)</a:t>
            </a:r>
            <a:r>
              <a:rPr lang="cs-CZ" sz="2000" dirty="0" smtClean="0">
                <a:latin typeface="Arial" panose="020B0604020202020204" pitchFamily="34" charset="0"/>
                <a:cs typeface="Arial" panose="020B0604020202020204" pitchFamily="34" charset="0"/>
              </a:rPr>
              <a:t>, které se používají v elektrotechnice a slouží k výrobě senzorů </a:t>
            </a:r>
            <a:r>
              <a:rPr lang="cs-CZ" sz="2000" dirty="0" err="1" smtClean="0">
                <a:latin typeface="Arial" panose="020B0604020202020204" pitchFamily="34" charset="0"/>
                <a:cs typeface="Arial" panose="020B0604020202020204" pitchFamily="34" charset="0"/>
              </a:rPr>
              <a:t>termokamer</a:t>
            </a:r>
            <a:r>
              <a:rPr lang="cs-CZ" sz="2000" dirty="0" smtClean="0">
                <a:latin typeface="Arial" panose="020B0604020202020204" pitchFamily="34" charset="0"/>
                <a:cs typeface="Arial" panose="020B0604020202020204" pitchFamily="34" charset="0"/>
              </a:rPr>
              <a:t>.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52400" y="117642"/>
            <a:ext cx="8839200" cy="4708981"/>
          </a:xfrm>
          <a:prstGeom prst="rect">
            <a:avLst/>
          </a:prstGeom>
        </p:spPr>
        <p:txBody>
          <a:bodyPr wrap="square">
            <a:spAutoFit/>
          </a:bodyPr>
          <a:lstStyle/>
          <a:p>
            <a:pPr algn="just"/>
            <a:r>
              <a:rPr lang="cs-CZ" sz="2000" b="1" dirty="0" smtClean="0">
                <a:latin typeface="Arial" panose="020B0604020202020204" pitchFamily="34" charset="0"/>
                <a:cs typeface="Arial" panose="020B0604020202020204" pitchFamily="34" charset="0"/>
              </a:rPr>
              <a:t>Směsné karbidy </a:t>
            </a:r>
            <a:r>
              <a:rPr lang="cs-CZ" sz="2000" dirty="0" err="1" smtClean="0">
                <a:latin typeface="Arial" panose="020B0604020202020204" pitchFamily="34" charset="0"/>
                <a:cs typeface="Arial" panose="020B0604020202020204" pitchFamily="34" charset="0"/>
              </a:rPr>
              <a:t>TaNbC</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WTiTaC</a:t>
            </a:r>
            <a:r>
              <a:rPr lang="cs-CZ" sz="2000" dirty="0" smtClean="0">
                <a:latin typeface="Arial" panose="020B0604020202020204" pitchFamily="34" charset="0"/>
                <a:cs typeface="Arial" panose="020B0604020202020204" pitchFamily="34" charset="0"/>
              </a:rPr>
              <a:t> a </a:t>
            </a:r>
            <a:r>
              <a:rPr lang="cs-CZ" sz="2000" dirty="0" err="1" smtClean="0">
                <a:latin typeface="Arial" panose="020B0604020202020204" pitchFamily="34" charset="0"/>
                <a:cs typeface="Arial" panose="020B0604020202020204" pitchFamily="34" charset="0"/>
              </a:rPr>
              <a:t>WTiTaNbC</a:t>
            </a:r>
            <a:r>
              <a:rPr lang="cs-CZ" sz="2000" dirty="0" smtClean="0">
                <a:latin typeface="Arial" panose="020B0604020202020204" pitchFamily="34" charset="0"/>
                <a:cs typeface="Arial" panose="020B0604020202020204" pitchFamily="34" charset="0"/>
              </a:rPr>
              <a:t> se používají na výrobu řezných nástrojů a k povrchové úpravě zubů rýpadel a pracovních ploch průmyslových mlýnů a drtičů. </a:t>
            </a:r>
          </a:p>
          <a:p>
            <a:pPr algn="just"/>
            <a:r>
              <a:rPr lang="cs-CZ" sz="2000" b="1" dirty="0" smtClean="0">
                <a:latin typeface="Arial" panose="020B0604020202020204" pitchFamily="34" charset="0"/>
                <a:cs typeface="Arial" panose="020B0604020202020204" pitchFamily="34" charset="0"/>
              </a:rPr>
              <a:t>Fluorid </a:t>
            </a:r>
            <a:r>
              <a:rPr lang="cs-CZ" sz="2000" b="1" dirty="0" err="1" smtClean="0">
                <a:latin typeface="Arial" panose="020B0604020202020204" pitchFamily="34" charset="0"/>
                <a:cs typeface="Arial" panose="020B0604020202020204" pitchFamily="34" charset="0"/>
              </a:rPr>
              <a:t>tantaličný</a:t>
            </a:r>
            <a:r>
              <a:rPr lang="cs-CZ" sz="2000" b="1" dirty="0" smtClean="0">
                <a:latin typeface="Arial" panose="020B0604020202020204" pitchFamily="34" charset="0"/>
                <a:cs typeface="Arial" panose="020B0604020202020204" pitchFamily="34" charset="0"/>
              </a:rPr>
              <a:t> TaF</a:t>
            </a:r>
            <a:r>
              <a:rPr lang="cs-CZ" sz="2000" b="1" baseline="-25000" dirty="0" smtClean="0">
                <a:latin typeface="Arial" panose="020B0604020202020204" pitchFamily="34" charset="0"/>
                <a:cs typeface="Arial" panose="020B0604020202020204" pitchFamily="34" charset="0"/>
              </a:rPr>
              <a:t>5</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a </a:t>
            </a:r>
            <a:r>
              <a:rPr lang="cs-CZ" sz="2000" b="1" dirty="0" smtClean="0">
                <a:latin typeface="Arial" panose="020B0604020202020204" pitchFamily="34" charset="0"/>
                <a:cs typeface="Arial" panose="020B0604020202020204" pitchFamily="34" charset="0"/>
              </a:rPr>
              <a:t>chlorid </a:t>
            </a:r>
            <a:r>
              <a:rPr lang="cs-CZ" sz="2000" b="1" dirty="0" err="1" smtClean="0">
                <a:latin typeface="Arial" panose="020B0604020202020204" pitchFamily="34" charset="0"/>
                <a:cs typeface="Arial" panose="020B0604020202020204" pitchFamily="34" charset="0"/>
              </a:rPr>
              <a:t>tantaličný</a:t>
            </a:r>
            <a:r>
              <a:rPr lang="cs-CZ" sz="2000" b="1" dirty="0" smtClean="0">
                <a:latin typeface="Arial" panose="020B0604020202020204" pitchFamily="34" charset="0"/>
                <a:cs typeface="Arial" panose="020B0604020202020204" pitchFamily="34" charset="0"/>
              </a:rPr>
              <a:t> TaCl</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katalyzují alkylační reakce. </a:t>
            </a:r>
          </a:p>
          <a:p>
            <a:pPr algn="just"/>
            <a:r>
              <a:rPr lang="cs-CZ" sz="2000" b="1" dirty="0" smtClean="0">
                <a:latin typeface="Arial" panose="020B0604020202020204" pitchFamily="34" charset="0"/>
                <a:cs typeface="Arial" panose="020B0604020202020204" pitchFamily="34" charset="0"/>
              </a:rPr>
              <a:t>Borid Ta</a:t>
            </a:r>
            <a:r>
              <a:rPr lang="cs-CZ" sz="2000" b="1" baseline="-25000" dirty="0" smtClean="0">
                <a:latin typeface="Arial" panose="020B0604020202020204" pitchFamily="34" charset="0"/>
                <a:cs typeface="Arial" panose="020B0604020202020204" pitchFamily="34" charset="0"/>
              </a:rPr>
              <a:t>3</a:t>
            </a:r>
            <a:r>
              <a:rPr lang="cs-CZ" sz="2000" b="1" dirty="0" smtClean="0">
                <a:latin typeface="Arial" panose="020B0604020202020204" pitchFamily="34" charset="0"/>
                <a:cs typeface="Arial" panose="020B0604020202020204" pitchFamily="34" charset="0"/>
              </a:rPr>
              <a:t>B</a:t>
            </a:r>
            <a:r>
              <a:rPr lang="cs-CZ" sz="2000" b="1" baseline="-25000" dirty="0" smtClean="0">
                <a:latin typeface="Arial" panose="020B0604020202020204" pitchFamily="34" charset="0"/>
                <a:cs typeface="Arial" panose="020B0604020202020204" pitchFamily="34" charset="0"/>
              </a:rPr>
              <a:t>4</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je extrémně tvrdý </a:t>
            </a:r>
            <a:r>
              <a:rPr lang="cs-CZ" sz="2000" i="1" dirty="0" smtClean="0">
                <a:latin typeface="Arial" panose="020B0604020202020204" pitchFamily="34" charset="0"/>
                <a:cs typeface="Arial" panose="020B0604020202020204" pitchFamily="34" charset="0"/>
              </a:rPr>
              <a:t>(</a:t>
            </a:r>
            <a:r>
              <a:rPr lang="cs-CZ" sz="2000" i="1" dirty="0" err="1" smtClean="0">
                <a:latin typeface="Arial" panose="020B0604020202020204" pitchFamily="34" charset="0"/>
                <a:cs typeface="Arial" panose="020B0604020202020204" pitchFamily="34" charset="0"/>
              </a:rPr>
              <a:t>Vickers</a:t>
            </a:r>
            <a:r>
              <a:rPr lang="cs-CZ" sz="2000" i="1" dirty="0" smtClean="0">
                <a:latin typeface="Arial" panose="020B0604020202020204" pitchFamily="34" charset="0"/>
                <a:cs typeface="Arial" panose="020B0604020202020204" pitchFamily="34" charset="0"/>
              </a:rPr>
              <a:t> 30 </a:t>
            </a:r>
            <a:r>
              <a:rPr lang="cs-CZ" sz="2000" i="1" dirty="0" err="1" smtClean="0">
                <a:latin typeface="Arial" panose="020B0604020202020204" pitchFamily="34" charset="0"/>
                <a:cs typeface="Arial" panose="020B0604020202020204" pitchFamily="34" charset="0"/>
              </a:rPr>
              <a:t>GPa</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 odolný oxidaci a minerálním kyselinám do teploty 700°C, používá se pro </a:t>
            </a:r>
            <a:r>
              <a:rPr lang="cs-CZ" sz="2000" dirty="0" err="1" smtClean="0">
                <a:latin typeface="Arial" panose="020B0604020202020204" pitchFamily="34" charset="0"/>
                <a:cs typeface="Arial" panose="020B0604020202020204" pitchFamily="34" charset="0"/>
              </a:rPr>
              <a:t>povrchvou</a:t>
            </a:r>
            <a:r>
              <a:rPr lang="cs-CZ" sz="2000" dirty="0" smtClean="0">
                <a:latin typeface="Arial" panose="020B0604020202020204" pitchFamily="34" charset="0"/>
                <a:cs typeface="Arial" panose="020B0604020202020204" pitchFamily="34" charset="0"/>
              </a:rPr>
              <a:t> úpravu tepelně a chemicky namáhaných dílů. Intermetalická sloučenina tantalu a hliníku </a:t>
            </a:r>
            <a:r>
              <a:rPr lang="cs-CZ" sz="2000" b="1" dirty="0" smtClean="0">
                <a:latin typeface="Arial" panose="020B0604020202020204" pitchFamily="34" charset="0"/>
                <a:cs typeface="Arial" panose="020B0604020202020204" pitchFamily="34" charset="0"/>
              </a:rPr>
              <a:t>TaAl</a:t>
            </a:r>
            <a:r>
              <a:rPr lang="cs-CZ" sz="2000" b="1"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slouží k povrchové úpravě zrcadel pracujících v IR oboru spektra.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Stále populárnější je využití tantalu v klenotnictví, speciální využití </a:t>
            </a:r>
            <a:r>
              <a:rPr lang="cs-CZ" sz="2000" dirty="0" err="1" smtClean="0">
                <a:latin typeface="Arial" panose="020B0604020202020204" pitchFamily="34" charset="0"/>
                <a:cs typeface="Arial" panose="020B0604020202020204" pitchFamily="34" charset="0"/>
              </a:rPr>
              <a:t>nachazí</a:t>
            </a:r>
            <a:r>
              <a:rPr lang="cs-CZ" sz="2000" dirty="0" smtClean="0">
                <a:latin typeface="Arial" panose="020B0604020202020204" pitchFamily="34" charset="0"/>
                <a:cs typeface="Arial" panose="020B0604020202020204" pitchFamily="34" charset="0"/>
              </a:rPr>
              <a:t> tantal při konstrukci plášťů protipancéřové munice.</a:t>
            </a:r>
          </a:p>
          <a:p>
            <a:pPr algn="just"/>
            <a:endParaRPr lang="en-US"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41493"/>
            <a:ext cx="8915400" cy="6740307"/>
          </a:xfrm>
          <a:prstGeom prst="rect">
            <a:avLst/>
          </a:prstGeom>
        </p:spPr>
        <p:txBody>
          <a:bodyPr wrap="square">
            <a:spAutoFit/>
          </a:bodyPr>
          <a:lstStyle/>
          <a:p>
            <a:pPr algn="ctr"/>
            <a:r>
              <a:rPr lang="cs-CZ" sz="3200" b="1" dirty="0">
                <a:latin typeface="Arial" panose="020B0604020202020204" pitchFamily="34" charset="0"/>
                <a:cs typeface="Arial" panose="020B0604020202020204" pitchFamily="34" charset="0"/>
              </a:rPr>
              <a:t>T</a:t>
            </a:r>
            <a:r>
              <a:rPr lang="cs-CZ" sz="3200" b="1" dirty="0" smtClean="0">
                <a:latin typeface="Arial" panose="020B0604020202020204" pitchFamily="34" charset="0"/>
                <a:cs typeface="Arial" panose="020B0604020202020204" pitchFamily="34" charset="0"/>
              </a:rPr>
              <a:t>itan</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 kov </a:t>
            </a:r>
            <a:r>
              <a:rPr lang="cs-CZ" sz="2000" dirty="0">
                <a:latin typeface="Arial" panose="020B0604020202020204" pitchFamily="34" charset="0"/>
                <a:cs typeface="Arial" panose="020B0604020202020204" pitchFamily="34" charset="0"/>
              </a:rPr>
              <a:t>ocelového vzhledu, velmi tvrdý a křehký</a:t>
            </a:r>
            <a:r>
              <a:rPr lang="cs-CZ" sz="2000" dirty="0" smtClean="0">
                <a:latin typeface="Arial" panose="020B0604020202020204" pitchFamily="34" charset="0"/>
                <a:cs typeface="Arial" panose="020B0604020202020204" pitchFamily="34" charset="0"/>
              </a:rPr>
              <a:t>. Na </a:t>
            </a:r>
            <a:r>
              <a:rPr lang="cs-CZ" sz="2000" dirty="0">
                <a:latin typeface="Arial" panose="020B0604020202020204" pitchFamily="34" charset="0"/>
                <a:cs typeface="Arial" panose="020B0604020202020204" pitchFamily="34" charset="0"/>
              </a:rPr>
              <a:t>vzduchu je titan stálý, s fluorem reaguje při 150°C za vzniku fluoridu titaničitého TiF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s chlorem reaguje za vzniku chloridu titaničitého TiCl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až při teplotě 300°C, s ostatními nekovy se slučuje až za mnohem vyšších teplot. Má značnou afinitu k uhlíku a křemíku a snadno se slučuje na karbid </a:t>
            </a:r>
            <a:r>
              <a:rPr lang="cs-CZ" sz="2000" dirty="0" err="1">
                <a:latin typeface="Arial" panose="020B0604020202020204" pitchFamily="34" charset="0"/>
                <a:cs typeface="Arial" panose="020B0604020202020204" pitchFamily="34" charset="0"/>
              </a:rPr>
              <a:t>TiC</a:t>
            </a:r>
            <a:r>
              <a:rPr lang="cs-CZ" sz="2000" dirty="0">
                <a:latin typeface="Arial" panose="020B0604020202020204" pitchFamily="34" charset="0"/>
                <a:cs typeface="Arial" panose="020B0604020202020204" pitchFamily="34" charset="0"/>
              </a:rPr>
              <a:t> a silicid TiSi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 dusíkem reaguje za vzniku nitridu </a:t>
            </a:r>
            <a:r>
              <a:rPr lang="cs-CZ" sz="2000" dirty="0" err="1">
                <a:latin typeface="Arial" panose="020B0604020202020204" pitchFamily="34" charset="0"/>
                <a:cs typeface="Arial" panose="020B0604020202020204" pitchFamily="34" charset="0"/>
              </a:rPr>
              <a:t>TiN</a:t>
            </a:r>
            <a:r>
              <a:rPr lang="cs-CZ" sz="2000" dirty="0">
                <a:latin typeface="Arial" panose="020B0604020202020204" pitchFamily="34" charset="0"/>
                <a:cs typeface="Arial" panose="020B0604020202020204" pitchFamily="34" charset="0"/>
              </a:rPr>
              <a:t>. Dobře rozpustný je v kyselině fluorovodíkové HF za vzniku komplexní kyseliny </a:t>
            </a:r>
            <a:r>
              <a:rPr lang="cs-CZ" sz="2000" dirty="0" err="1">
                <a:latin typeface="Arial" panose="020B0604020202020204" pitchFamily="34" charset="0"/>
                <a:cs typeface="Arial" panose="020B0604020202020204" pitchFamily="34" charset="0"/>
              </a:rPr>
              <a:t>hexafluorotitaničité</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Ti + 6HF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[TiF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Pomalu reaguje se zředěnými horkými roztoky </a:t>
            </a:r>
            <a:r>
              <a:rPr lang="cs-CZ" sz="2000" dirty="0" err="1">
                <a:latin typeface="Arial" panose="020B0604020202020204" pitchFamily="34" charset="0"/>
                <a:cs typeface="Arial" panose="020B0604020202020204" pitchFamily="34" charset="0"/>
              </a:rPr>
              <a:t>HCl</a:t>
            </a:r>
            <a:r>
              <a:rPr lang="cs-CZ" sz="2000" dirty="0">
                <a:latin typeface="Arial" panose="020B0604020202020204" pitchFamily="34" charset="0"/>
                <a:cs typeface="Arial" panose="020B0604020202020204" pitchFamily="34" charset="0"/>
              </a:rPr>
              <a:t> a </a:t>
            </a:r>
            <a:r>
              <a:rPr lang="cs-CZ" sz="2000" dirty="0" err="1">
                <a:latin typeface="Arial" panose="020B0604020202020204" pitchFamily="34" charset="0"/>
                <a:cs typeface="Arial" panose="020B0604020202020204" pitchFamily="34" charset="0"/>
              </a:rPr>
              <a:t>HBr</a:t>
            </a:r>
            <a:r>
              <a:rPr lang="cs-CZ" sz="2000" dirty="0">
                <a:latin typeface="Arial" panose="020B0604020202020204" pitchFamily="34" charset="0"/>
                <a:cs typeface="Arial" panose="020B0604020202020204" pitchFamily="34" charset="0"/>
              </a:rPr>
              <a:t> za vzniku typicky </a:t>
            </a:r>
            <a:r>
              <a:rPr lang="cs-CZ" sz="2000" dirty="0" err="1">
                <a:latin typeface="Arial" panose="020B0604020202020204" pitchFamily="34" charset="0"/>
                <a:cs typeface="Arial" panose="020B0604020202020204" pitchFamily="34" charset="0"/>
              </a:rPr>
              <a:t>světlefialově</a:t>
            </a:r>
            <a:r>
              <a:rPr lang="cs-CZ" sz="2000" dirty="0">
                <a:latin typeface="Arial" panose="020B0604020202020204" pitchFamily="34" charset="0"/>
                <a:cs typeface="Arial" panose="020B0604020202020204" pitchFamily="34" charset="0"/>
              </a:rPr>
              <a:t> zbarveného komplexu </a:t>
            </a:r>
            <a:r>
              <a:rPr lang="cs-CZ" sz="2000" dirty="0" err="1">
                <a:latin typeface="Arial" panose="020B0604020202020204" pitchFamily="34" charset="0"/>
                <a:cs typeface="Arial" panose="020B0604020202020204" pitchFamily="34" charset="0"/>
              </a:rPr>
              <a:t>hexaaquatitanitého</a:t>
            </a:r>
            <a:r>
              <a:rPr lang="cs-CZ" sz="2000" dirty="0">
                <a:latin typeface="Arial" panose="020B0604020202020204" pitchFamily="34" charset="0"/>
                <a:cs typeface="Arial" panose="020B0604020202020204" pitchFamily="34" charset="0"/>
              </a:rPr>
              <a:t> [Ti(H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a:t>
            </a:r>
            <a:r>
              <a:rPr lang="cs-CZ" sz="2000" baseline="30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S </a:t>
            </a:r>
            <a:r>
              <a:rPr lang="cs-CZ" sz="2000" dirty="0">
                <a:latin typeface="Arial" panose="020B0604020202020204" pitchFamily="34" charset="0"/>
                <a:cs typeface="Arial" panose="020B0604020202020204" pitchFamily="34" charset="0"/>
              </a:rPr>
              <a:t>kyselinou sírovou titan reaguje za vzniku komplexní kyseliny </a:t>
            </a:r>
            <a:r>
              <a:rPr lang="cs-CZ" sz="2000" dirty="0" err="1">
                <a:latin typeface="Arial" panose="020B0604020202020204" pitchFamily="34" charset="0"/>
                <a:cs typeface="Arial" panose="020B0604020202020204" pitchFamily="34" charset="0"/>
              </a:rPr>
              <a:t>trisulfatotitaničité</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Ti + 5H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[Ti(SO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+ 2SO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+ 4H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S kyslíkem tvoří oxid </a:t>
            </a:r>
            <a:r>
              <a:rPr lang="cs-CZ" sz="2000" dirty="0" err="1">
                <a:latin typeface="Arial" panose="020B0604020202020204" pitchFamily="34" charset="0"/>
                <a:cs typeface="Arial" panose="020B0604020202020204" pitchFamily="34" charset="0"/>
              </a:rPr>
              <a:t>titanitý</a:t>
            </a:r>
            <a:r>
              <a:rPr lang="cs-CZ" sz="2000" dirty="0">
                <a:latin typeface="Arial" panose="020B0604020202020204" pitchFamily="34" charset="0"/>
                <a:cs typeface="Arial" panose="020B0604020202020204" pitchFamily="34" charset="0"/>
              </a:rPr>
              <a:t> Ti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titaničitý TiO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Hydroxid </a:t>
            </a:r>
            <a:r>
              <a:rPr lang="cs-CZ" sz="2000" dirty="0" err="1">
                <a:latin typeface="Arial" panose="020B0604020202020204" pitchFamily="34" charset="0"/>
                <a:cs typeface="Arial" panose="020B0604020202020204" pitchFamily="34" charset="0"/>
              </a:rPr>
              <a:t>titanitý</a:t>
            </a:r>
            <a:r>
              <a:rPr lang="cs-CZ" sz="2000" dirty="0">
                <a:latin typeface="Arial" panose="020B0604020202020204" pitchFamily="34" charset="0"/>
                <a:cs typeface="Arial" panose="020B0604020202020204" pitchFamily="34" charset="0"/>
              </a:rPr>
              <a:t> Ti(OH)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je slabá zásada a reaguje s kyselinami za vzniku </a:t>
            </a:r>
            <a:r>
              <a:rPr lang="cs-CZ" sz="2000" dirty="0" err="1">
                <a:latin typeface="Arial" panose="020B0604020202020204" pitchFamily="34" charset="0"/>
                <a:cs typeface="Arial" panose="020B0604020202020204" pitchFamily="34" charset="0"/>
              </a:rPr>
              <a:t>titanité</a:t>
            </a:r>
            <a:r>
              <a:rPr lang="cs-CZ" sz="2000" dirty="0">
                <a:latin typeface="Arial" panose="020B0604020202020204" pitchFamily="34" charset="0"/>
                <a:cs typeface="Arial" panose="020B0604020202020204" pitchFamily="34" charset="0"/>
              </a:rPr>
              <a:t> soli:</a:t>
            </a:r>
          </a:p>
          <a:p>
            <a:pPr algn="ctr"/>
            <a:r>
              <a:rPr lang="cs-CZ" sz="2000" dirty="0">
                <a:latin typeface="Arial" panose="020B0604020202020204" pitchFamily="34" charset="0"/>
                <a:cs typeface="Arial" panose="020B0604020202020204" pitchFamily="34" charset="0"/>
              </a:rPr>
              <a:t>2Ti(OH)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Ti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6H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r>
              <a:rPr lang="cs-CZ" sz="2000" dirty="0" smtClean="0">
                <a:latin typeface="Arial" panose="020B0604020202020204" pitchFamily="34" charset="0"/>
                <a:cs typeface="Arial" panose="020B0604020202020204" pitchFamily="34" charset="0"/>
              </a:rPr>
              <a:t>Naproti tomu hydroxid titaničitý Ti(OH)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je výrazně amfoterní, s hydroxidy alkalických kovů reaguje za vzniku alkalických </a:t>
            </a:r>
            <a:r>
              <a:rPr lang="cs-CZ" sz="2000" dirty="0" err="1" smtClean="0">
                <a:latin typeface="Arial" panose="020B0604020202020204" pitchFamily="34" charset="0"/>
                <a:cs typeface="Arial" panose="020B0604020202020204" pitchFamily="34" charset="0"/>
              </a:rPr>
              <a:t>hexahydroxytitaničitanů</a:t>
            </a:r>
            <a:r>
              <a:rPr lang="cs-CZ" sz="2000" dirty="0" smtClean="0">
                <a:latin typeface="Arial" panose="020B0604020202020204" pitchFamily="34" charset="0"/>
                <a:cs typeface="Arial" panose="020B0604020202020204" pitchFamily="34" charset="0"/>
              </a:rPr>
              <a:t>:</a:t>
            </a:r>
          </a:p>
          <a:p>
            <a:pPr algn="ctr"/>
            <a:r>
              <a:rPr lang="cs-CZ" sz="2000" dirty="0" smtClean="0">
                <a:latin typeface="Arial" panose="020B0604020202020204" pitchFamily="34" charset="0"/>
                <a:cs typeface="Arial" panose="020B0604020202020204" pitchFamily="34" charset="0"/>
              </a:rPr>
              <a:t>Ti(OH)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+ 2NaOH → Na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[Ti(OH)</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27022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401753"/>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Naproti tomu hydroxid titaničitý Ti(OH)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je výrazně amfoterní, s hydroxidy alkalických kovů reaguje za vzniku alkalických </a:t>
            </a:r>
            <a:r>
              <a:rPr lang="cs-CZ" sz="2000" dirty="0" err="1" smtClean="0">
                <a:latin typeface="Arial" panose="020B0604020202020204" pitchFamily="34" charset="0"/>
                <a:cs typeface="Arial" panose="020B0604020202020204" pitchFamily="34" charset="0"/>
              </a:rPr>
              <a:t>hexahydroxytitaničitanů</a:t>
            </a:r>
            <a:r>
              <a:rPr lang="cs-CZ" sz="2000" dirty="0" smtClean="0">
                <a:latin typeface="Arial" panose="020B0604020202020204" pitchFamily="34" charset="0"/>
                <a:cs typeface="Arial" panose="020B0604020202020204" pitchFamily="34" charset="0"/>
              </a:rPr>
              <a:t>:</a:t>
            </a:r>
          </a:p>
          <a:p>
            <a:pPr algn="ctr"/>
            <a:r>
              <a:rPr lang="cs-CZ" sz="2000" dirty="0" smtClean="0">
                <a:latin typeface="Arial" panose="020B0604020202020204" pitchFamily="34" charset="0"/>
                <a:cs typeface="Arial" panose="020B0604020202020204" pitchFamily="34" charset="0"/>
              </a:rPr>
              <a:t>Ti(OH)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+ 2NaOH → Na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[Ti(OH)</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S kyselinami reaguje za vzniku solí </a:t>
            </a:r>
            <a:r>
              <a:rPr lang="cs-CZ" sz="2000" dirty="0" err="1" smtClean="0">
                <a:latin typeface="Arial" panose="020B0604020202020204" pitchFamily="34" charset="0"/>
                <a:cs typeface="Arial" panose="020B0604020202020204" pitchFamily="34" charset="0"/>
              </a:rPr>
              <a:t>titanylu</a:t>
            </a:r>
            <a:r>
              <a:rPr lang="cs-CZ" sz="2000" dirty="0" smtClean="0">
                <a:latin typeface="Arial" panose="020B0604020202020204" pitchFamily="34" charset="0"/>
                <a:cs typeface="Arial" panose="020B0604020202020204" pitchFamily="34" charset="0"/>
              </a:rPr>
              <a:t>, s nadbytkem kyseliny tvoří komplexní kyselinu </a:t>
            </a:r>
            <a:r>
              <a:rPr lang="cs-CZ" sz="2000" dirty="0" err="1" smtClean="0">
                <a:latin typeface="Arial" panose="020B0604020202020204" pitchFamily="34" charset="0"/>
                <a:cs typeface="Arial" panose="020B0604020202020204" pitchFamily="34" charset="0"/>
              </a:rPr>
              <a:t>disulfatotitanylu</a:t>
            </a:r>
            <a:r>
              <a:rPr lang="cs-CZ" sz="2000" dirty="0" smtClean="0">
                <a:latin typeface="Arial" panose="020B0604020202020204" pitchFamily="34" charset="0"/>
                <a:cs typeface="Arial" panose="020B0604020202020204" pitchFamily="34" charset="0"/>
              </a:rPr>
              <a:t> nebo kyselinu </a:t>
            </a:r>
            <a:r>
              <a:rPr lang="cs-CZ" sz="2000" dirty="0" err="1" smtClean="0">
                <a:latin typeface="Arial" panose="020B0604020202020204" pitchFamily="34" charset="0"/>
                <a:cs typeface="Arial" panose="020B0604020202020204" pitchFamily="34" charset="0"/>
              </a:rPr>
              <a:t>trisulfatotitaničitou</a:t>
            </a:r>
            <a:r>
              <a:rPr lang="cs-CZ" sz="2000" dirty="0" smtClean="0">
                <a:latin typeface="Arial" panose="020B0604020202020204" pitchFamily="34" charset="0"/>
                <a:cs typeface="Arial" panose="020B0604020202020204" pitchFamily="34" charset="0"/>
              </a:rPr>
              <a:t>:</a:t>
            </a:r>
          </a:p>
          <a:p>
            <a:pPr algn="ctr"/>
            <a:r>
              <a:rPr lang="cs-CZ" sz="2000" dirty="0" smtClean="0">
                <a:latin typeface="Arial" panose="020B0604020202020204" pitchFamily="34" charset="0"/>
                <a:cs typeface="Arial" panose="020B0604020202020204" pitchFamily="34" charset="0"/>
              </a:rPr>
              <a:t>Ti(OH)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TiOSO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+ 3H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Ti(OH)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TiO</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Ti(OH)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+ 3H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[Ti(SO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+ 4H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r>
              <a:rPr lang="cs-CZ" sz="2000" dirty="0" smtClean="0">
                <a:latin typeface="Arial" panose="020B0604020202020204" pitchFamily="34" charset="0"/>
                <a:cs typeface="Arial" panose="020B0604020202020204" pitchFamily="34" charset="0"/>
              </a:rPr>
              <a:t>Patří </a:t>
            </a:r>
            <a:r>
              <a:rPr lang="cs-CZ" sz="2000" dirty="0">
                <a:latin typeface="Arial" panose="020B0604020202020204" pitchFamily="34" charset="0"/>
                <a:cs typeface="Arial" panose="020B0604020202020204" pitchFamily="34" charset="0"/>
              </a:rPr>
              <a:t>mezi neušlechtilé kovy a snadno vytěsňuje ušlechtilé kovy z jejich solí. Titan má značný sklon k tvorbě komplexních sloučenin, ve kterých vystupuje obvykle s koordinačním číslem 6, méně často 4. Ve sloučeninách se titan vyskytuje nejčastěji jako čtyřmocný, sloučeniny trojmocného titanu jsou podstatně méně rozšířené, sloučenin dvoumocného titanu existuje pouze několik, např. oxid </a:t>
            </a:r>
            <a:r>
              <a:rPr lang="cs-CZ" sz="2000" dirty="0" err="1">
                <a:latin typeface="Arial" panose="020B0604020202020204" pitchFamily="34" charset="0"/>
                <a:cs typeface="Arial" panose="020B0604020202020204" pitchFamily="34" charset="0"/>
              </a:rPr>
              <a:t>titanatý</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TiO</a:t>
            </a:r>
            <a:r>
              <a:rPr lang="cs-CZ" sz="2000" dirty="0">
                <a:latin typeface="Arial" panose="020B0604020202020204" pitchFamily="34" charset="0"/>
                <a:cs typeface="Arial" panose="020B0604020202020204" pitchFamily="34" charset="0"/>
              </a:rPr>
              <a:t> a nestabilní halogenidy TiCl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TiBr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TiI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Sloučeniny titanu v oxidačních stavech +II a +III bývají obvykle zbarvené fialově či zeleně, sloučeniny čtyřmocného titanu jsou většinou bílé či bezbarvé. Komplexní sloučeniny mívají různá zbarvení</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přírodě se titan vyskytuje značně rozptýlen, bývá obsažen téměř v každé </a:t>
            </a:r>
            <a:r>
              <a:rPr lang="cs-CZ" sz="2000" dirty="0" smtClean="0">
                <a:latin typeface="Arial" panose="020B0604020202020204" pitchFamily="34" charset="0"/>
                <a:cs typeface="Arial" panose="020B0604020202020204" pitchFamily="34" charset="0"/>
              </a:rPr>
              <a:t>půdě</a:t>
            </a:r>
            <a:r>
              <a:rPr lang="en-US"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Nejdůležitější rudy titanu jsou </a:t>
            </a:r>
            <a:r>
              <a:rPr lang="cs-CZ" sz="2000" b="1" dirty="0">
                <a:latin typeface="Arial" panose="020B0604020202020204" pitchFamily="34" charset="0"/>
                <a:cs typeface="Arial" panose="020B0604020202020204" pitchFamily="34" charset="0"/>
              </a:rPr>
              <a:t>ilmenit</a:t>
            </a:r>
            <a:r>
              <a:rPr lang="cs-CZ" sz="2000" dirty="0">
                <a:latin typeface="Arial" panose="020B0604020202020204" pitchFamily="34" charset="0"/>
                <a:cs typeface="Arial" panose="020B0604020202020204" pitchFamily="34" charset="0"/>
              </a:rPr>
              <a:t> FeTiO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(pokrývá 92% spotřeby), </a:t>
            </a:r>
            <a:r>
              <a:rPr lang="cs-CZ" sz="2000" b="1" dirty="0">
                <a:latin typeface="Arial" panose="020B0604020202020204" pitchFamily="34" charset="0"/>
                <a:cs typeface="Arial" panose="020B0604020202020204" pitchFamily="34" charset="0"/>
              </a:rPr>
              <a:t>rutil</a:t>
            </a:r>
            <a:r>
              <a:rPr lang="cs-CZ" sz="2000" dirty="0">
                <a:latin typeface="Arial" panose="020B0604020202020204" pitchFamily="34" charset="0"/>
                <a:cs typeface="Arial" panose="020B0604020202020204" pitchFamily="34" charset="0"/>
              </a:rPr>
              <a:t> (</a:t>
            </a:r>
            <a:r>
              <a:rPr lang="cs-CZ" sz="2000" i="1" dirty="0">
                <a:latin typeface="Arial" panose="020B0604020202020204" pitchFamily="34" charset="0"/>
                <a:cs typeface="Arial" panose="020B0604020202020204" pitchFamily="34" charset="0"/>
              </a:rPr>
              <a:t>anatas, brookit</a:t>
            </a:r>
            <a:r>
              <a:rPr lang="cs-CZ" sz="2000" dirty="0">
                <a:latin typeface="Arial" panose="020B0604020202020204" pitchFamily="34" charset="0"/>
                <a:cs typeface="Arial" panose="020B0604020202020204" pitchFamily="34" charset="0"/>
              </a:rPr>
              <a:t>) TiO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perovskit</a:t>
            </a:r>
            <a:r>
              <a:rPr lang="cs-CZ" sz="2000" dirty="0">
                <a:latin typeface="Arial" panose="020B0604020202020204" pitchFamily="34" charset="0"/>
                <a:cs typeface="Arial" panose="020B0604020202020204" pitchFamily="34" charset="0"/>
              </a:rPr>
              <a:t> CaTiO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a:t>
            </a:r>
            <a:r>
              <a:rPr lang="cs-CZ" sz="2000" b="1" dirty="0">
                <a:latin typeface="Arial" panose="020B0604020202020204" pitchFamily="34" charset="0"/>
                <a:cs typeface="Arial" panose="020B0604020202020204" pitchFamily="34" charset="0"/>
              </a:rPr>
              <a:t>titanit</a:t>
            </a:r>
            <a:r>
              <a:rPr lang="cs-CZ" sz="2000" dirty="0">
                <a:latin typeface="Arial" panose="020B0604020202020204" pitchFamily="34" charset="0"/>
                <a:cs typeface="Arial" panose="020B0604020202020204" pitchFamily="34" charset="0"/>
              </a:rPr>
              <a:t> CaTiSiO</a:t>
            </a:r>
            <a:r>
              <a:rPr lang="cs-CZ" sz="2000" baseline="-25000" dirty="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6868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Průmyslová výroba titanu se provádí poměrně složitým, značně energeticky náročným procesem z chloridu TiCl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redukcí roztaveným hořčíkem nebo sodíkem</a:t>
            </a:r>
            <a:r>
              <a:rPr lang="cs-CZ" sz="2000" dirty="0" smtClean="0">
                <a:latin typeface="Arial" panose="020B0604020202020204" pitchFamily="34" charset="0"/>
                <a:cs typeface="Arial" panose="020B0604020202020204" pitchFamily="34" charset="0"/>
              </a:rPr>
              <a:t> (Krollův proces výroby titanu) nebo </a:t>
            </a:r>
            <a:r>
              <a:rPr lang="cs-CZ" sz="2000" b="1" dirty="0" err="1" smtClean="0">
                <a:latin typeface="Arial" panose="020B0604020202020204" pitchFamily="34" charset="0"/>
                <a:cs typeface="Arial" panose="020B0604020202020204" pitchFamily="34" charset="0"/>
              </a:rPr>
              <a:t>aluminotermicky</a:t>
            </a:r>
            <a:r>
              <a:rPr lang="cs-CZ" sz="2000" dirty="0" smtClean="0">
                <a:latin typeface="Arial" panose="020B0604020202020204" pitchFamily="34" charset="0"/>
                <a:cs typeface="Arial" panose="020B0604020202020204" pitchFamily="34" charset="0"/>
              </a:rPr>
              <a:t>. Chlorid titaničitý potřebný pro Krollův proces se připravuje chlorací rutilu nebo ilmenitu.</a:t>
            </a:r>
          </a:p>
          <a:p>
            <a:pPr algn="just"/>
            <a:r>
              <a:rPr lang="cs-CZ" sz="2000" dirty="0" smtClean="0">
                <a:latin typeface="Arial" panose="020B0604020202020204" pitchFamily="34" charset="0"/>
                <a:cs typeface="Arial" panose="020B0604020202020204" pitchFamily="34" charset="0"/>
              </a:rPr>
              <a:t>   Pokud je surovinou </a:t>
            </a:r>
            <a:r>
              <a:rPr lang="cs-CZ" sz="2000" i="1" dirty="0" smtClean="0">
                <a:latin typeface="Arial" panose="020B0604020202020204" pitchFamily="34" charset="0"/>
                <a:cs typeface="Arial" panose="020B0604020202020204" pitchFamily="34" charset="0"/>
              </a:rPr>
              <a:t>rutil</a:t>
            </a:r>
            <a:r>
              <a:rPr lang="cs-CZ" sz="2000" dirty="0" smtClean="0">
                <a:latin typeface="Arial" panose="020B0604020202020204" pitchFamily="34" charset="0"/>
                <a:cs typeface="Arial" panose="020B0604020202020204" pitchFamily="34" charset="0"/>
              </a:rPr>
              <a:t> TiO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je postup jednoduchý, ruda se smísí s uhlím v poměru 3:1, briketuje se a poté kalcinuje v redukční atmosféře při teplotě 700°C. Vlastní chlorace se provádí v elektricky vytápěné šachtové peci při teplotě 800-1200°C, průběh chlorace znázorňují rovnice:</a:t>
            </a:r>
          </a:p>
          <a:p>
            <a:pPr algn="ctr"/>
            <a:r>
              <a:rPr lang="cs-CZ" sz="2000" dirty="0" smtClean="0">
                <a:latin typeface="Arial" panose="020B0604020202020204" pitchFamily="34" charset="0"/>
                <a:cs typeface="Arial" panose="020B0604020202020204" pitchFamily="34" charset="0"/>
              </a:rPr>
              <a:t>TiO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+ 2C → TiCl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+ 2CO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TiO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+ 4Cl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+ 2C → TiCl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+ 2COCl</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Chlorid titaničitý vzniká v párách a poté kondenzuje jako nažloutlá kapalina. Před vlastním Krollovým procesem se chemicky čistí a destiluje.</a:t>
            </a:r>
          </a:p>
          <a:p>
            <a:pPr algn="just"/>
            <a:r>
              <a:rPr lang="cs-CZ" sz="2000" dirty="0" smtClean="0">
                <a:latin typeface="Arial" panose="020B0604020202020204" pitchFamily="34" charset="0"/>
                <a:cs typeface="Arial" panose="020B0604020202020204" pitchFamily="34" charset="0"/>
              </a:rPr>
              <a:t>  Jestliže se použije </a:t>
            </a:r>
            <a:r>
              <a:rPr lang="cs-CZ" sz="2000" i="1" dirty="0" smtClean="0">
                <a:latin typeface="Arial" panose="020B0604020202020204" pitchFamily="34" charset="0"/>
                <a:cs typeface="Arial" panose="020B0604020202020204" pitchFamily="34" charset="0"/>
              </a:rPr>
              <a:t>ilmenit</a:t>
            </a:r>
            <a:r>
              <a:rPr lang="cs-CZ" sz="2000" dirty="0" smtClean="0">
                <a:latin typeface="Arial" panose="020B0604020202020204" pitchFamily="34" charset="0"/>
                <a:cs typeface="Arial" panose="020B0604020202020204" pitchFamily="34" charset="0"/>
              </a:rPr>
              <a:t> FeTiO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musí se nejprve provést jeho selektivní redukce v obloukové peci na surové železo, titan tvoří snadno </a:t>
            </a:r>
            <a:r>
              <a:rPr lang="cs-CZ" sz="2000" dirty="0" err="1" smtClean="0">
                <a:latin typeface="Arial" panose="020B0604020202020204" pitchFamily="34" charset="0"/>
                <a:cs typeface="Arial" panose="020B0604020202020204" pitchFamily="34" charset="0"/>
              </a:rPr>
              <a:t>chlorovatelný</a:t>
            </a:r>
            <a:r>
              <a:rPr lang="cs-CZ" sz="2000" dirty="0" smtClean="0">
                <a:latin typeface="Arial" panose="020B0604020202020204" pitchFamily="34" charset="0"/>
                <a:cs typeface="Arial" panose="020B0604020202020204" pitchFamily="34" charset="0"/>
              </a:rPr>
              <a:t> karbid, který přejde do strusky. Pokud se redukce ilmenitu provádí za přídavku vzduchu nebo amoniaku, přechází titan do snadno </a:t>
            </a:r>
            <a:r>
              <a:rPr lang="cs-CZ" sz="2000" dirty="0" err="1" smtClean="0">
                <a:latin typeface="Arial" panose="020B0604020202020204" pitchFamily="34" charset="0"/>
                <a:cs typeface="Arial" panose="020B0604020202020204" pitchFamily="34" charset="0"/>
              </a:rPr>
              <a:t>chlorovatelného</a:t>
            </a:r>
            <a:r>
              <a:rPr lang="cs-CZ" sz="2000" dirty="0" smtClean="0">
                <a:latin typeface="Arial" panose="020B0604020202020204" pitchFamily="34" charset="0"/>
                <a:cs typeface="Arial" panose="020B0604020202020204" pitchFamily="34" charset="0"/>
              </a:rPr>
              <a:t> nitridu. Průběh redukce ilmenitu zachycují rovnice:</a:t>
            </a:r>
          </a:p>
          <a:p>
            <a:pPr algn="ctr"/>
            <a:r>
              <a:rPr lang="cs-CZ" sz="2000" dirty="0" smtClean="0">
                <a:latin typeface="Arial" panose="020B0604020202020204" pitchFamily="34" charset="0"/>
                <a:cs typeface="Arial" panose="020B0604020202020204" pitchFamily="34" charset="0"/>
              </a:rPr>
              <a:t>FeTiO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+ 4C → </a:t>
            </a:r>
            <a:r>
              <a:rPr lang="cs-CZ" sz="2000" dirty="0" err="1" smtClean="0">
                <a:latin typeface="Arial" panose="020B0604020202020204" pitchFamily="34" charset="0"/>
                <a:cs typeface="Arial" panose="020B0604020202020204" pitchFamily="34" charset="0"/>
              </a:rPr>
              <a:t>TiC</a:t>
            </a:r>
            <a:r>
              <a:rPr lang="cs-CZ" sz="2000" dirty="0" smtClean="0">
                <a:latin typeface="Arial" panose="020B0604020202020204" pitchFamily="34" charset="0"/>
                <a:cs typeface="Arial" panose="020B0604020202020204" pitchFamily="34" charset="0"/>
              </a:rPr>
              <a:t> + </a:t>
            </a:r>
            <a:r>
              <a:rPr lang="cs-CZ" sz="2000" dirty="0" err="1" smtClean="0">
                <a:latin typeface="Arial" panose="020B0604020202020204" pitchFamily="34" charset="0"/>
                <a:cs typeface="Arial" panose="020B0604020202020204" pitchFamily="34" charset="0"/>
              </a:rPr>
              <a:t>Fe</a:t>
            </a:r>
            <a:r>
              <a:rPr lang="cs-CZ" sz="2000" dirty="0" smtClean="0">
                <a:latin typeface="Arial" panose="020B0604020202020204" pitchFamily="34" charset="0"/>
                <a:cs typeface="Arial" panose="020B0604020202020204" pitchFamily="34" charset="0"/>
              </a:rPr>
              <a:t> + 3CO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2FeTiO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+ 6C + N</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2TiN + 2Fe + 6CO</a:t>
            </a:r>
          </a:p>
        </p:txBody>
      </p:sp>
    </p:spTree>
    <p:extLst>
      <p:ext uri="{BB962C8B-B14F-4D97-AF65-F5344CB8AC3E}">
        <p14:creationId xmlns:p14="http://schemas.microsoft.com/office/powerpoint/2010/main" val="33270220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149959"/>
            <a:ext cx="89916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Chlorace karbidu a nitridu vzniklých redukcí ilmenitu potom probíhá podle rovnic:</a:t>
            </a:r>
          </a:p>
          <a:p>
            <a:pPr algn="ctr"/>
            <a:r>
              <a:rPr lang="cs-CZ" sz="2000" dirty="0" err="1" smtClean="0">
                <a:latin typeface="Arial" panose="020B0604020202020204" pitchFamily="34" charset="0"/>
                <a:cs typeface="Arial" panose="020B0604020202020204" pitchFamily="34" charset="0"/>
              </a:rPr>
              <a:t>TiC</a:t>
            </a:r>
            <a:r>
              <a:rPr lang="cs-CZ" sz="2000" dirty="0" smtClean="0">
                <a:latin typeface="Arial" panose="020B0604020202020204" pitchFamily="34" charset="0"/>
                <a:cs typeface="Arial" panose="020B0604020202020204" pitchFamily="34" charset="0"/>
              </a:rPr>
              <a:t> + 2Cl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½ 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TiCl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CO</a:t>
            </a:r>
            <a:br>
              <a:rPr lang="cs-CZ" sz="2000" dirty="0" smtClean="0">
                <a:latin typeface="Arial" panose="020B0604020202020204" pitchFamily="34" charset="0"/>
                <a:cs typeface="Arial" panose="020B0604020202020204" pitchFamily="34" charset="0"/>
              </a:rPr>
            </a:br>
            <a:r>
              <a:rPr lang="cs-CZ" sz="2000" dirty="0" err="1" smtClean="0">
                <a:latin typeface="Arial" panose="020B0604020202020204" pitchFamily="34" charset="0"/>
                <a:cs typeface="Arial" panose="020B0604020202020204" pitchFamily="34" charset="0"/>
              </a:rPr>
              <a:t>TiN</a:t>
            </a:r>
            <a:r>
              <a:rPr lang="cs-CZ" sz="2000" dirty="0" smtClean="0">
                <a:latin typeface="Arial" panose="020B0604020202020204" pitchFamily="34" charset="0"/>
                <a:cs typeface="Arial" panose="020B0604020202020204" pitchFamily="34" charset="0"/>
              </a:rPr>
              <a:t> + 2Cl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½ 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TiCl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NO</a:t>
            </a:r>
          </a:p>
          <a:p>
            <a:pPr algn="just"/>
            <a:r>
              <a:rPr lang="cs-CZ" sz="2000" b="1" dirty="0" smtClean="0">
                <a:latin typeface="Arial" panose="020B0604020202020204" pitchFamily="34" charset="0"/>
                <a:cs typeface="Arial" panose="020B0604020202020204" pitchFamily="34" charset="0"/>
              </a:rPr>
              <a:t>Krollův proces</a:t>
            </a:r>
            <a:r>
              <a:rPr lang="cs-CZ" sz="2000" dirty="0" smtClean="0">
                <a:latin typeface="Arial" panose="020B0604020202020204" pitchFamily="34" charset="0"/>
                <a:cs typeface="Arial" panose="020B0604020202020204" pitchFamily="34" charset="0"/>
              </a:rPr>
              <a:t> probíhá při teplotách 850 - 900 °C v železných nádobách v ochranné atmosféře helia nebo argonu. Průběh redukce chloridu titaničitého hořčíkem vyjadřuje rovnice:</a:t>
            </a:r>
          </a:p>
          <a:p>
            <a:pPr algn="ctr"/>
            <a:r>
              <a:rPr lang="cs-CZ" sz="2000" dirty="0" smtClean="0">
                <a:latin typeface="Arial" panose="020B0604020202020204" pitchFamily="34" charset="0"/>
                <a:cs typeface="Arial" panose="020B0604020202020204" pitchFamily="34" charset="0"/>
              </a:rPr>
              <a:t>TiCl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+ 2Mg → Ti + 2MgCl</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Produktem je houbovitý titan, který se usazuje na stěnách kelímku. </a:t>
            </a:r>
            <a:r>
              <a:rPr lang="cs-CZ" sz="2000" dirty="0" err="1" smtClean="0">
                <a:latin typeface="Arial" panose="020B0604020202020204" pitchFamily="34" charset="0"/>
                <a:cs typeface="Arial" panose="020B0604020202020204" pitchFamily="34" charset="0"/>
              </a:rPr>
              <a:t>Nezreagovaný</a:t>
            </a:r>
            <a:r>
              <a:rPr lang="cs-CZ" sz="2000" dirty="0" smtClean="0">
                <a:latin typeface="Arial" panose="020B0604020202020204" pitchFamily="34" charset="0"/>
                <a:cs typeface="Arial" panose="020B0604020202020204" pitchFamily="34" charset="0"/>
              </a:rPr>
              <a:t> hořčík a vzniklý chlorid hořečnatý se odstraní promýváním kyselinou chlorovodíkovou nebo vakuovou destilací. Titanová houba se slisuje do tvaru elektrody, která se přetavuje v elektrické obloukové peci na kompaktní kov.</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Modifikací původního Krollova postupu je </a:t>
            </a:r>
            <a:r>
              <a:rPr lang="cs-CZ" sz="2000" b="1" dirty="0" err="1" smtClean="0">
                <a:latin typeface="Arial" panose="020B0604020202020204" pitchFamily="34" charset="0"/>
                <a:cs typeface="Arial" panose="020B0604020202020204" pitchFamily="34" charset="0"/>
              </a:rPr>
              <a:t>Maddexův-Eastwoodův</a:t>
            </a:r>
            <a:r>
              <a:rPr lang="cs-CZ" sz="2000" b="1" dirty="0" smtClean="0">
                <a:latin typeface="Arial" panose="020B0604020202020204" pitchFamily="34" charset="0"/>
                <a:cs typeface="Arial" panose="020B0604020202020204" pitchFamily="34" charset="0"/>
              </a:rPr>
              <a:t> postup</a:t>
            </a:r>
            <a:r>
              <a:rPr lang="cs-CZ" sz="2000" dirty="0" smtClean="0">
                <a:latin typeface="Arial" panose="020B0604020202020204" pitchFamily="34" charset="0"/>
                <a:cs typeface="Arial" panose="020B0604020202020204" pitchFamily="34" charset="0"/>
              </a:rPr>
              <a:t>, který spočívá v redukci plynného chloridu titaničitého kapalným hořčíkem za zvýšeného tlaku. Produktem je suspenze kovového titanu v tavenině chloridu hořečnatého. Suspenze z redukční pece kontinuálně odtéká do elektrické pece, kde dojde k odpaření </a:t>
            </a:r>
            <a:r>
              <a:rPr lang="cs-CZ" sz="2000" dirty="0" err="1" smtClean="0">
                <a:latin typeface="Arial" panose="020B0604020202020204" pitchFamily="34" charset="0"/>
                <a:cs typeface="Arial" panose="020B0604020202020204" pitchFamily="34" charset="0"/>
              </a:rPr>
              <a:t>nezreagovaného</a:t>
            </a:r>
            <a:r>
              <a:rPr lang="cs-CZ" sz="2000" dirty="0" smtClean="0">
                <a:latin typeface="Arial" panose="020B0604020202020204" pitchFamily="34" charset="0"/>
                <a:cs typeface="Arial" panose="020B0604020202020204" pitchFamily="34" charset="0"/>
              </a:rPr>
              <a:t> hořčíku a chloridu hořečnatého.</a:t>
            </a:r>
          </a:p>
          <a:p>
            <a:pPr algn="just"/>
            <a:r>
              <a:rPr lang="cs-CZ" sz="2000" dirty="0" smtClean="0">
                <a:latin typeface="Arial" panose="020B0604020202020204" pitchFamily="34" charset="0"/>
                <a:cs typeface="Arial" panose="020B0604020202020204" pitchFamily="34" charset="0"/>
              </a:rPr>
              <a:t>Pro některé účely se používá slitina titanu se železem - </a:t>
            </a:r>
            <a:r>
              <a:rPr lang="cs-CZ" sz="2000" dirty="0" err="1" smtClean="0">
                <a:latin typeface="Arial" panose="020B0604020202020204" pitchFamily="34" charset="0"/>
                <a:cs typeface="Arial" panose="020B0604020202020204" pitchFamily="34" charset="0"/>
              </a:rPr>
              <a:t>ferotitan</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Ferotitan</a:t>
            </a:r>
            <a:r>
              <a:rPr lang="cs-CZ" sz="2000" dirty="0" smtClean="0">
                <a:latin typeface="Arial" panose="020B0604020202020204" pitchFamily="34" charset="0"/>
                <a:cs typeface="Arial" panose="020B0604020202020204" pitchFamily="34" charset="0"/>
              </a:rPr>
              <a:t> se vyrábí redukcí rutilu a železné rudy uhlím.</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45915" y="152400"/>
            <a:ext cx="88392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Ve stádiu poloprovozních zkoušek je velice perspektivní a levná výroba titanu elektrolytickou redukcí. Tento postup je po svém objeviteli prof. </a:t>
            </a:r>
            <a:r>
              <a:rPr lang="cs-CZ" sz="2000" dirty="0" err="1" smtClean="0">
                <a:latin typeface="Arial" panose="020B0604020202020204" pitchFamily="34" charset="0"/>
                <a:cs typeface="Arial" panose="020B0604020202020204" pitchFamily="34" charset="0"/>
              </a:rPr>
              <a:t>Frayovi</a:t>
            </a:r>
            <a:r>
              <a:rPr lang="cs-CZ" sz="2000" dirty="0" smtClean="0">
                <a:latin typeface="Arial" panose="020B0604020202020204" pitchFamily="34" charset="0"/>
                <a:cs typeface="Arial" panose="020B0604020202020204" pitchFamily="34" charset="0"/>
              </a:rPr>
              <a:t> pojmenován jako </a:t>
            </a:r>
            <a:r>
              <a:rPr lang="cs-CZ" sz="2000" b="1" dirty="0" err="1" smtClean="0">
                <a:latin typeface="Arial" panose="020B0604020202020204" pitchFamily="34" charset="0"/>
                <a:cs typeface="Arial" panose="020B0604020202020204" pitchFamily="34" charset="0"/>
              </a:rPr>
              <a:t>Frayův</a:t>
            </a:r>
            <a:r>
              <a:rPr lang="cs-CZ" sz="2000" b="1" dirty="0" smtClean="0">
                <a:latin typeface="Arial" panose="020B0604020202020204" pitchFamily="34" charset="0"/>
                <a:cs typeface="Arial" panose="020B0604020202020204" pitchFamily="34" charset="0"/>
              </a:rPr>
              <a:t> proces výroby titanu (FFC proces)</a:t>
            </a:r>
            <a:r>
              <a:rPr lang="cs-CZ" sz="2000" dirty="0" smtClean="0">
                <a:latin typeface="Arial" panose="020B0604020202020204" pitchFamily="34" charset="0"/>
                <a:cs typeface="Arial" panose="020B0604020202020204" pitchFamily="34" charset="0"/>
              </a:rPr>
              <a:t>. Elektrolyzují se pelety TiO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elektrolytem je tavenina CaCl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katoda i anoda jsou z grafitu. Pracuje se s napětím 2,8-3,2 V za teploty 950-1000°C v inertní atmosféře. Redukčním činidlem je vápník vznikající na katodě. </a:t>
            </a:r>
            <a:r>
              <a:rPr lang="cs-CZ" sz="2000" dirty="0" err="1" smtClean="0">
                <a:latin typeface="Arial" panose="020B0604020202020204" pitchFamily="34" charset="0"/>
                <a:cs typeface="Arial" panose="020B0604020202020204" pitchFamily="34" charset="0"/>
              </a:rPr>
              <a:t>Elektrokalciotermická</a:t>
            </a:r>
            <a:r>
              <a:rPr lang="cs-CZ" sz="2000" dirty="0" smtClean="0">
                <a:latin typeface="Arial" panose="020B0604020202020204" pitchFamily="34" charset="0"/>
                <a:cs typeface="Arial" panose="020B0604020202020204" pitchFamily="34" charset="0"/>
              </a:rPr>
              <a:t> redukce oxidu titaničitého probíhá v několika stupních, při kterých jako meziprodukty postupně vznikají oxidy Ti</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Ti</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a </a:t>
            </a:r>
            <a:r>
              <a:rPr lang="cs-CZ" sz="2000" dirty="0" err="1" smtClean="0">
                <a:latin typeface="Arial" panose="020B0604020202020204" pitchFamily="34" charset="0"/>
                <a:cs typeface="Arial" panose="020B0604020202020204" pitchFamily="34" charset="0"/>
              </a:rPr>
              <a:t>TiO</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Elektrolyzér pro elektrolytickou redukci tvoří skloněná ležatá nádoba. Grafitová anoda tvoří víko a katoda dno elektrolyzéru. Do šikmé mezery mezi elektrodami se kontinuálně dávkují válcovité pelety TiO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o průměru 5-10 mm a výšce 2-10 mm, které se gravitačně posunují po šikmém dně. V nejnižším místě nádoby se hromadí </a:t>
            </a:r>
            <a:r>
              <a:rPr lang="cs-CZ" sz="2000" dirty="0" smtClean="0">
                <a:latin typeface="Arial" panose="020B0604020202020204" pitchFamily="34" charset="0"/>
                <a:cs typeface="Arial" panose="020B0604020202020204" pitchFamily="34" charset="0"/>
              </a:rPr>
              <a:t>pelety </a:t>
            </a:r>
            <a:r>
              <a:rPr lang="cs-CZ" sz="2000" dirty="0" smtClean="0">
                <a:latin typeface="Arial" panose="020B0604020202020204" pitchFamily="34" charset="0"/>
                <a:cs typeface="Arial" panose="020B0604020202020204" pitchFamily="34" charset="0"/>
              </a:rPr>
              <a:t>vyredukovaného titanu, které se mechanickým dopravníkem nepřetržitě odstraňují.</a:t>
            </a:r>
          </a:p>
          <a:p>
            <a:pPr algn="just"/>
            <a:r>
              <a:rPr lang="cs-CZ" sz="2000" dirty="0" smtClean="0">
                <a:latin typeface="Arial" panose="020B0604020202020204" pitchFamily="34" charset="0"/>
                <a:cs typeface="Arial" panose="020B0604020202020204" pitchFamily="34" charset="0"/>
              </a:rPr>
              <a:t>   Výhodou FFC procesu je zejména rychlost a jednoduchost celého postupu. Stejným způsobem se pokusně podařilo vyredukovat příslušné kovy i z Cr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Nb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ZrO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Ta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WO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CeO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FFC procesem se také se podařilo připravit několik zajímavých intermetalických sloučenin, např. </a:t>
            </a:r>
            <a:r>
              <a:rPr lang="cs-CZ" sz="2000" dirty="0" err="1" smtClean="0">
                <a:latin typeface="Arial" panose="020B0604020202020204" pitchFamily="34" charset="0"/>
                <a:cs typeface="Arial" panose="020B0604020202020204" pitchFamily="34" charset="0"/>
              </a:rPr>
              <a:t>TiNi</a:t>
            </a:r>
            <a:r>
              <a:rPr lang="cs-CZ" sz="2000" dirty="0" smtClean="0">
                <a:latin typeface="Arial" panose="020B0604020202020204" pitchFamily="34" charset="0"/>
                <a:cs typeface="Arial" panose="020B0604020202020204" pitchFamily="34" charset="0"/>
              </a:rPr>
              <a:t>, TiAl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Ni</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Al, </a:t>
            </a:r>
            <a:r>
              <a:rPr lang="cs-CZ" sz="2000" dirty="0" err="1" smtClean="0">
                <a:latin typeface="Arial" panose="020B0604020202020204" pitchFamily="34" charset="0"/>
                <a:cs typeface="Arial" panose="020B0604020202020204" pitchFamily="34" charset="0"/>
              </a:rPr>
              <a:t>TiNb</a:t>
            </a:r>
            <a:r>
              <a:rPr lang="cs-CZ" sz="2000" dirty="0" smtClean="0">
                <a:latin typeface="Arial" panose="020B0604020202020204" pitchFamily="34" charset="0"/>
                <a:cs typeface="Arial" panose="020B0604020202020204" pitchFamily="34" charset="0"/>
              </a:rPr>
              <a:t>, Ti</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Al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V, Ni</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MnGa.</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728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Byly vyvinuty i další alternativní technologie výroby titanu, např. redukce chloridu titaničitého </a:t>
            </a:r>
            <a:r>
              <a:rPr lang="cs-CZ" sz="2000" u="sng" dirty="0" smtClean="0">
                <a:latin typeface="Arial" panose="020B0604020202020204" pitchFamily="34" charset="0"/>
                <a:cs typeface="Arial" panose="020B0604020202020204" pitchFamily="34" charset="0"/>
              </a:rPr>
              <a:t>vodíkem</a:t>
            </a:r>
            <a:r>
              <a:rPr lang="cs-CZ" sz="2000" dirty="0" smtClean="0">
                <a:latin typeface="Arial" panose="020B0604020202020204" pitchFamily="34" charset="0"/>
                <a:cs typeface="Arial" panose="020B0604020202020204" pitchFamily="34" charset="0"/>
              </a:rPr>
              <a:t>, termický vakuový rozklad chloridu </a:t>
            </a:r>
            <a:r>
              <a:rPr lang="cs-CZ" sz="2000" dirty="0" err="1" smtClean="0">
                <a:latin typeface="Arial" panose="020B0604020202020204" pitchFamily="34" charset="0"/>
                <a:cs typeface="Arial" panose="020B0604020202020204" pitchFamily="34" charset="0"/>
              </a:rPr>
              <a:t>titanitého</a:t>
            </a:r>
            <a:r>
              <a:rPr lang="cs-CZ" sz="2000" dirty="0" smtClean="0">
                <a:latin typeface="Arial" panose="020B0604020202020204" pitchFamily="34" charset="0"/>
                <a:cs typeface="Arial" panose="020B0604020202020204" pitchFamily="34" charset="0"/>
              </a:rPr>
              <a:t> TiCl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na prvky, tavná elektrolýza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[TiF</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nebo redukce TiO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hydridem vápenatým.</a:t>
            </a:r>
          </a:p>
          <a:p>
            <a:pPr algn="just"/>
            <a:endParaRPr lang="en-US" sz="2000" dirty="0" smtClean="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Titan se používá zejména jako přísada do speciálních </a:t>
            </a:r>
            <a:r>
              <a:rPr lang="cs-CZ" sz="2000" b="1" dirty="0">
                <a:latin typeface="Arial" panose="020B0604020202020204" pitchFamily="34" charset="0"/>
                <a:cs typeface="Arial" panose="020B0604020202020204" pitchFamily="34" charset="0"/>
              </a:rPr>
              <a:t>slitin</a:t>
            </a:r>
            <a:r>
              <a:rPr lang="cs-CZ" sz="2000" dirty="0">
                <a:latin typeface="Arial" panose="020B0604020202020204" pitchFamily="34" charset="0"/>
                <a:cs typeface="Arial" panose="020B0604020202020204" pitchFamily="34" charset="0"/>
              </a:rPr>
              <a:t>. Přídavek titanu podstatným způsobem ovlivňuje jejich mechanické vlastnosti. Slitiny titanu nalézají rozsáhlé využití jako konstrukční materiál zejména ve zbrojní výrobě nebo v chemickém průmyslu. Společně s borem je důležitou </a:t>
            </a:r>
            <a:r>
              <a:rPr lang="cs-CZ" sz="2000" dirty="0" err="1">
                <a:latin typeface="Arial" panose="020B0604020202020204" pitchFamily="34" charset="0"/>
                <a:cs typeface="Arial" panose="020B0604020202020204" pitchFamily="34" charset="0"/>
              </a:rPr>
              <a:t>legurou</a:t>
            </a:r>
            <a:r>
              <a:rPr lang="cs-CZ" sz="2000" dirty="0">
                <a:latin typeface="Arial" panose="020B0604020202020204" pitchFamily="34" charset="0"/>
                <a:cs typeface="Arial" panose="020B0604020202020204" pitchFamily="34" charset="0"/>
              </a:rPr>
              <a:t> hliníkových slitin, do kterých se přidává pro zjemnění struktury</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Ze </a:t>
            </a:r>
            <a:r>
              <a:rPr lang="cs-CZ" sz="2000" dirty="0">
                <a:latin typeface="Arial" panose="020B0604020202020204" pitchFamily="34" charset="0"/>
                <a:cs typeface="Arial" panose="020B0604020202020204" pitchFamily="34" charset="0"/>
              </a:rPr>
              <a:t>sloučenin titanu má největší využití </a:t>
            </a:r>
            <a:r>
              <a:rPr lang="cs-CZ" sz="2000" b="1" dirty="0">
                <a:latin typeface="Arial" panose="020B0604020202020204" pitchFamily="34" charset="0"/>
                <a:cs typeface="Arial" panose="020B0604020202020204" pitchFamily="34" charset="0"/>
              </a:rPr>
              <a:t>oxid titaničitý </a:t>
            </a:r>
            <a:r>
              <a:rPr lang="cs-CZ" sz="2000" dirty="0">
                <a:latin typeface="Arial" panose="020B0604020202020204" pitchFamily="34" charset="0"/>
                <a:cs typeface="Arial" panose="020B0604020202020204" pitchFamily="34" charset="0"/>
              </a:rPr>
              <a:t>TiO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který se pod názvem </a:t>
            </a:r>
            <a:r>
              <a:rPr lang="cs-CZ" sz="2000" b="1" dirty="0">
                <a:latin typeface="Arial" panose="020B0604020202020204" pitchFamily="34" charset="0"/>
                <a:cs typeface="Arial" panose="020B0604020202020204" pitchFamily="34" charset="0"/>
              </a:rPr>
              <a:t>titanová běloba </a:t>
            </a:r>
            <a:r>
              <a:rPr lang="cs-CZ" sz="2000" dirty="0">
                <a:latin typeface="Arial" panose="020B0604020202020204" pitchFamily="34" charset="0"/>
                <a:cs typeface="Arial" panose="020B0604020202020204" pitchFamily="34" charset="0"/>
              </a:rPr>
              <a:t>používá jako vydatný bílý pigment v řadě aplikací. </a:t>
            </a:r>
            <a:r>
              <a:rPr lang="cs-CZ" sz="2000" dirty="0" smtClean="0">
                <a:latin typeface="Arial" panose="020B0604020202020204" pitchFamily="34" charset="0"/>
                <a:cs typeface="Arial" panose="020B0604020202020204" pitchFamily="34" charset="0"/>
              </a:rPr>
              <a:t>    </a:t>
            </a: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Pod </a:t>
            </a:r>
            <a:r>
              <a:rPr lang="cs-CZ" sz="2000" dirty="0">
                <a:latin typeface="Arial" panose="020B0604020202020204" pitchFamily="34" charset="0"/>
                <a:cs typeface="Arial" panose="020B0604020202020204" pitchFamily="34" charset="0"/>
              </a:rPr>
              <a:t>označením E 171 se používá jako </a:t>
            </a:r>
            <a:r>
              <a:rPr lang="cs-CZ" sz="2000" b="1" dirty="0">
                <a:latin typeface="Arial" panose="020B0604020202020204" pitchFamily="34" charset="0"/>
                <a:cs typeface="Arial" panose="020B0604020202020204" pitchFamily="34" charset="0"/>
              </a:rPr>
              <a:t>potravinářské barvivo </a:t>
            </a:r>
            <a:r>
              <a:rPr lang="cs-CZ" sz="2000" dirty="0">
                <a:latin typeface="Arial" panose="020B0604020202020204" pitchFamily="34" charset="0"/>
                <a:cs typeface="Arial" panose="020B0604020202020204" pitchFamily="34" charset="0"/>
              </a:rPr>
              <a:t>k barvení žvýkaček, mléka, želé, džemů a krmiv pro zvířata. Další využití nalézá jako kalivo při přípravě </a:t>
            </a:r>
            <a:r>
              <a:rPr lang="cs-CZ" sz="2000" b="1" dirty="0">
                <a:latin typeface="Arial" panose="020B0604020202020204" pitchFamily="34" charset="0"/>
                <a:cs typeface="Arial" panose="020B0604020202020204" pitchFamily="34" charset="0"/>
              </a:rPr>
              <a:t>keramických glazur</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Výroba titanové běloby se může provádět spalováním čistého chloridu titaničitého v proudu kyslíku při teplotách 900-1400°C nebo rozkladem ilmenitu pomocí kyseliny sírové a následnou hydrolýzou vzniklého sulfátu </a:t>
            </a:r>
            <a:r>
              <a:rPr lang="cs-CZ" sz="2000" dirty="0" err="1">
                <a:latin typeface="Arial" panose="020B0604020202020204" pitchFamily="34" charset="0"/>
                <a:cs typeface="Arial" panose="020B0604020202020204" pitchFamily="34" charset="0"/>
              </a:rPr>
              <a:t>titanylu</a:t>
            </a:r>
            <a:r>
              <a:rPr lang="cs-CZ"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270220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Obdélník 1"/>
          <p:cNvSpPr/>
          <p:nvPr/>
        </p:nvSpPr>
        <p:spPr>
          <a:xfrm>
            <a:off x="152400" y="1524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Rozklad ilmenitu kyselinou sírovou a hydrolýzu </a:t>
            </a:r>
            <a:r>
              <a:rPr lang="cs-CZ" sz="2000" dirty="0" err="1" smtClean="0">
                <a:latin typeface="Arial" panose="020B0604020202020204" pitchFamily="34" charset="0"/>
                <a:cs typeface="Arial" panose="020B0604020202020204" pitchFamily="34" charset="0"/>
              </a:rPr>
              <a:t>titanylsulfátu</a:t>
            </a:r>
            <a:r>
              <a:rPr lang="cs-CZ" sz="2000" dirty="0" smtClean="0">
                <a:latin typeface="Arial" panose="020B0604020202020204" pitchFamily="34" charset="0"/>
                <a:cs typeface="Arial" panose="020B0604020202020204" pitchFamily="34" charset="0"/>
              </a:rPr>
              <a:t> popisují rovnice:</a:t>
            </a:r>
          </a:p>
          <a:p>
            <a:pPr algn="ctr"/>
            <a:r>
              <a:rPr lang="cs-CZ" sz="2000" dirty="0" smtClean="0">
                <a:latin typeface="Arial" panose="020B0604020202020204" pitchFamily="34" charset="0"/>
                <a:cs typeface="Arial" panose="020B0604020202020204" pitchFamily="34" charset="0"/>
              </a:rPr>
              <a:t>FeTiO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a:t>
            </a:r>
            <a:r>
              <a:rPr lang="cs-CZ" sz="2000" dirty="0" err="1" smtClean="0">
                <a:latin typeface="Arial" panose="020B0604020202020204" pitchFamily="34" charset="0"/>
                <a:cs typeface="Arial" panose="020B0604020202020204" pitchFamily="34" charset="0"/>
              </a:rPr>
              <a:t>TiO</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FeSO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TiO</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nH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 TiO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·(n-1)H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 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endParaRPr lang="cs-CZ" sz="2000" dirty="0" smtClean="0">
              <a:latin typeface="Arial" panose="020B0604020202020204" pitchFamily="34" charset="0"/>
              <a:cs typeface="Arial" panose="020B0604020202020204" pitchFamily="34" charset="0"/>
            </a:endParaRPr>
          </a:p>
          <a:p>
            <a:endParaRPr lang="cs-CZ" sz="2000" b="1" dirty="0" smtClean="0">
              <a:latin typeface="Arial" panose="020B0604020202020204" pitchFamily="34" charset="0"/>
              <a:cs typeface="Arial" panose="020B0604020202020204" pitchFamily="34" charset="0"/>
            </a:endParaRPr>
          </a:p>
          <a:p>
            <a:r>
              <a:rPr lang="cs-CZ" sz="2000" b="1" dirty="0" smtClean="0">
                <a:latin typeface="Arial" panose="020B0604020202020204" pitchFamily="34" charset="0"/>
                <a:cs typeface="Arial" panose="020B0604020202020204" pitchFamily="34" charset="0"/>
              </a:rPr>
              <a:t>Chlorid </a:t>
            </a:r>
            <a:r>
              <a:rPr lang="cs-CZ" sz="2000" b="1" dirty="0">
                <a:latin typeface="Arial" panose="020B0604020202020204" pitchFamily="34" charset="0"/>
                <a:cs typeface="Arial" panose="020B0604020202020204" pitchFamily="34" charset="0"/>
              </a:rPr>
              <a:t>titaničitý </a:t>
            </a:r>
            <a:r>
              <a:rPr lang="cs-CZ" sz="2000" dirty="0">
                <a:latin typeface="Arial" panose="020B0604020202020204" pitchFamily="34" charset="0"/>
                <a:cs typeface="Arial" panose="020B0604020202020204" pitchFamily="34" charset="0"/>
              </a:rPr>
              <a:t>TiCl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se používá v pyrotechnice jako náplň dýmovnic - při styku se vzdušnou vlhkostí snadno hydrolyzuje za vzniku bílého dýmu TiO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a:t>
            </a:r>
            <a:r>
              <a:rPr lang="cs-CZ" sz="2000" dirty="0" err="1">
                <a:latin typeface="Arial" panose="020B0604020202020204" pitchFamily="34" charset="0"/>
                <a:cs typeface="Arial" panose="020B0604020202020204" pitchFamily="34" charset="0"/>
              </a:rPr>
              <a:t>HCl</a:t>
            </a:r>
            <a:r>
              <a:rPr lang="cs-CZ" sz="2000" dirty="0">
                <a:latin typeface="Arial" panose="020B0604020202020204" pitchFamily="34" charset="0"/>
                <a:cs typeface="Arial" panose="020B0604020202020204" pitchFamily="34" charset="0"/>
              </a:rPr>
              <a:t>. Ve směsi s organokovovou sloučeninou hliníku </a:t>
            </a:r>
            <a:r>
              <a:rPr lang="cs-CZ" sz="2000" dirty="0" err="1">
                <a:latin typeface="Arial" panose="020B0604020202020204" pitchFamily="34" charset="0"/>
                <a:cs typeface="Arial" panose="020B0604020202020204" pitchFamily="34" charset="0"/>
              </a:rPr>
              <a:t>triethylaluminium</a:t>
            </a:r>
            <a:r>
              <a:rPr lang="cs-CZ" sz="2000" dirty="0">
                <a:latin typeface="Arial" panose="020B0604020202020204" pitchFamily="34" charset="0"/>
                <a:cs typeface="Arial" panose="020B0604020202020204" pitchFamily="34" charset="0"/>
              </a:rPr>
              <a:t> (C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Al se jako Zieglerův-</a:t>
            </a:r>
            <a:r>
              <a:rPr lang="cs-CZ" sz="2000" dirty="0" err="1">
                <a:latin typeface="Arial" panose="020B0604020202020204" pitchFamily="34" charset="0"/>
                <a:cs typeface="Arial" panose="020B0604020202020204" pitchFamily="34" charset="0"/>
              </a:rPr>
              <a:t>Nattův</a:t>
            </a:r>
            <a:r>
              <a:rPr lang="cs-CZ" sz="2000" dirty="0">
                <a:latin typeface="Arial" panose="020B0604020202020204" pitchFamily="34" charset="0"/>
                <a:cs typeface="Arial" panose="020B0604020202020204" pitchFamily="34" charset="0"/>
              </a:rPr>
              <a:t> katalyzátor používá k iontové katalýze beztlaké polymerace alkenů. </a:t>
            </a:r>
            <a:endParaRPr lang="cs-CZ" sz="2000" dirty="0" smtClean="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Velmi </a:t>
            </a:r>
            <a:r>
              <a:rPr lang="cs-CZ" sz="2000" dirty="0">
                <a:latin typeface="Arial" panose="020B0604020202020204" pitchFamily="34" charset="0"/>
                <a:cs typeface="Arial" panose="020B0604020202020204" pitchFamily="34" charset="0"/>
              </a:rPr>
              <a:t>tvrdý </a:t>
            </a:r>
            <a:r>
              <a:rPr lang="cs-CZ" sz="2000" b="1" dirty="0">
                <a:latin typeface="Arial" panose="020B0604020202020204" pitchFamily="34" charset="0"/>
                <a:cs typeface="Arial" panose="020B0604020202020204" pitchFamily="34" charset="0"/>
              </a:rPr>
              <a:t>nitrid titanu </a:t>
            </a:r>
            <a:r>
              <a:rPr lang="cs-CZ" sz="2000" dirty="0">
                <a:latin typeface="Arial" panose="020B0604020202020204" pitchFamily="34" charset="0"/>
                <a:cs typeface="Arial" panose="020B0604020202020204" pitchFamily="34" charset="0"/>
              </a:rPr>
              <a:t>TiN</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a:t>
            </a:r>
            <a:r>
              <a:rPr lang="cs-CZ" sz="2000" b="1" dirty="0" err="1">
                <a:latin typeface="Arial" panose="020B0604020202020204" pitchFamily="34" charset="0"/>
                <a:cs typeface="Arial" panose="020B0604020202020204" pitchFamily="34" charset="0"/>
              </a:rPr>
              <a:t>diborid</a:t>
            </a:r>
            <a:r>
              <a:rPr lang="cs-CZ" sz="2000" b="1" dirty="0">
                <a:latin typeface="Arial" panose="020B0604020202020204" pitchFamily="34" charset="0"/>
                <a:cs typeface="Arial" panose="020B0604020202020204" pitchFamily="34" charset="0"/>
              </a:rPr>
              <a:t> titanu </a:t>
            </a:r>
            <a:r>
              <a:rPr lang="cs-CZ" sz="2000" dirty="0">
                <a:latin typeface="Arial" panose="020B0604020202020204" pitchFamily="34" charset="0"/>
                <a:cs typeface="Arial" panose="020B0604020202020204" pitchFamily="34" charset="0"/>
              </a:rPr>
              <a:t>TiB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se používají jako brusivo a k povrchové úpravě břitů obráběcích nástrojů. </a:t>
            </a:r>
            <a:endParaRPr lang="cs-CZ" sz="2000" dirty="0" smtClean="0">
              <a:latin typeface="Arial" panose="020B0604020202020204" pitchFamily="34" charset="0"/>
              <a:cs typeface="Arial" panose="020B0604020202020204" pitchFamily="34" charset="0"/>
            </a:endParaRPr>
          </a:p>
          <a:p>
            <a:r>
              <a:rPr lang="cs-CZ" sz="2000" b="1" dirty="0" smtClean="0">
                <a:latin typeface="Arial" panose="020B0604020202020204" pitchFamily="34" charset="0"/>
                <a:cs typeface="Arial" panose="020B0604020202020204" pitchFamily="34" charset="0"/>
              </a:rPr>
              <a:t>Chlorid </a:t>
            </a:r>
            <a:r>
              <a:rPr lang="cs-CZ" sz="2000" b="1" dirty="0" err="1">
                <a:latin typeface="Arial" panose="020B0604020202020204" pitchFamily="34" charset="0"/>
                <a:cs typeface="Arial" panose="020B0604020202020204" pitchFamily="34" charset="0"/>
              </a:rPr>
              <a:t>titanitý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TiCl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slouží jako nejdůležitější katalyzátor při výrobě polypropylenu, </a:t>
            </a:r>
            <a:r>
              <a:rPr lang="cs-CZ" sz="2000" b="1" dirty="0" err="1">
                <a:latin typeface="Arial" panose="020B0604020202020204" pitchFamily="34" charset="0"/>
                <a:cs typeface="Arial" panose="020B0604020202020204" pitchFamily="34" charset="0"/>
              </a:rPr>
              <a:t>hexafluorotitaničitan</a:t>
            </a:r>
            <a:r>
              <a:rPr lang="cs-CZ" sz="2000" b="1" dirty="0">
                <a:latin typeface="Arial" panose="020B0604020202020204" pitchFamily="34" charset="0"/>
                <a:cs typeface="Arial" panose="020B0604020202020204" pitchFamily="34" charset="0"/>
              </a:rPr>
              <a:t> sodný</a:t>
            </a:r>
            <a:r>
              <a:rPr lang="cs-CZ" sz="2000" dirty="0">
                <a:latin typeface="Arial" panose="020B0604020202020204" pitchFamily="34" charset="0"/>
                <a:cs typeface="Arial" panose="020B0604020202020204" pitchFamily="34" charset="0"/>
              </a:rPr>
              <a:t> 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[TiF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slouží jako mořidlo při barvení tkanin, </a:t>
            </a:r>
            <a:endParaRPr lang="cs-CZ" sz="2000" dirty="0" smtClean="0">
              <a:latin typeface="Arial" panose="020B0604020202020204" pitchFamily="34" charset="0"/>
              <a:cs typeface="Arial" panose="020B0604020202020204" pitchFamily="34" charset="0"/>
            </a:endParaRPr>
          </a:p>
          <a:p>
            <a:r>
              <a:rPr lang="cs-CZ" sz="2000" b="1" dirty="0" smtClean="0">
                <a:latin typeface="Arial" panose="020B0604020202020204" pitchFamily="34" charset="0"/>
                <a:cs typeface="Arial" panose="020B0604020202020204" pitchFamily="34" charset="0"/>
              </a:rPr>
              <a:t>síran </a:t>
            </a:r>
            <a:r>
              <a:rPr lang="cs-CZ" sz="2000" b="1" dirty="0" err="1">
                <a:latin typeface="Arial" panose="020B0604020202020204" pitchFamily="34" charset="0"/>
                <a:cs typeface="Arial" panose="020B0604020202020204" pitchFamily="34" charset="0"/>
              </a:rPr>
              <a:t>titanitý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Ti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používá jako analytické činidlo pro stanovení látek oxidační povahy - titanometrie. </a:t>
            </a:r>
            <a:endParaRPr lang="cs-CZ" sz="2000" dirty="0" smtClean="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Karbid </a:t>
            </a:r>
            <a:r>
              <a:rPr lang="cs-CZ" sz="2000" dirty="0">
                <a:latin typeface="Arial" panose="020B0604020202020204" pitchFamily="34" charset="0"/>
                <a:cs typeface="Arial" panose="020B0604020202020204" pitchFamily="34" charset="0"/>
              </a:rPr>
              <a:t>titanu </a:t>
            </a:r>
            <a:r>
              <a:rPr lang="cs-CZ" sz="2000" dirty="0" err="1">
                <a:latin typeface="Arial" panose="020B0604020202020204" pitchFamily="34" charset="0"/>
                <a:cs typeface="Arial" panose="020B0604020202020204" pitchFamily="34" charset="0"/>
              </a:rPr>
              <a:t>TiC</a:t>
            </a:r>
            <a:r>
              <a:rPr lang="cs-CZ" sz="2000" dirty="0">
                <a:latin typeface="Arial" panose="020B0604020202020204" pitchFamily="34" charset="0"/>
                <a:cs typeface="Arial" panose="020B0604020202020204" pitchFamily="34" charset="0"/>
              </a:rPr>
              <a:t> slouží k výrobě žáruvzdorné keramiky. </a:t>
            </a:r>
            <a:endParaRPr lang="cs-CZ" sz="2000" dirty="0" smtClean="0">
              <a:latin typeface="Arial" panose="020B0604020202020204" pitchFamily="34" charset="0"/>
              <a:cs typeface="Arial" panose="020B0604020202020204" pitchFamily="34" charset="0"/>
            </a:endParaRPr>
          </a:p>
          <a:p>
            <a:r>
              <a:rPr lang="cs-CZ" sz="2000" b="1" dirty="0" smtClean="0">
                <a:latin typeface="Arial" panose="020B0604020202020204" pitchFamily="34" charset="0"/>
                <a:cs typeface="Arial" panose="020B0604020202020204" pitchFamily="34" charset="0"/>
              </a:rPr>
              <a:t>Disulfid </a:t>
            </a:r>
            <a:r>
              <a:rPr lang="cs-CZ" sz="2000" b="1" dirty="0">
                <a:latin typeface="Arial" panose="020B0604020202020204" pitchFamily="34" charset="0"/>
                <a:cs typeface="Arial" panose="020B0604020202020204" pitchFamily="34" charset="0"/>
              </a:rPr>
              <a:t>TiS</a:t>
            </a:r>
            <a:r>
              <a:rPr lang="cs-CZ" sz="2000" b="1" i="1" baseline="-25000" dirty="0">
                <a:latin typeface="Arial" panose="020B0604020202020204" pitchFamily="34" charset="0"/>
                <a:cs typeface="Arial" panose="020B0604020202020204" pitchFamily="34" charset="0"/>
              </a:rPr>
              <a:t>2</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se používá k výrobě katod do některých typů lithiových </a:t>
            </a:r>
            <a:r>
              <a:rPr lang="cs-CZ" sz="2000" dirty="0" err="1">
                <a:latin typeface="Arial" panose="020B0604020202020204" pitchFamily="34" charset="0"/>
                <a:cs typeface="Arial" panose="020B0604020202020204" pitchFamily="34" charset="0"/>
              </a:rPr>
              <a:t>bateriií</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disilicid</a:t>
            </a:r>
            <a:r>
              <a:rPr lang="cs-CZ" sz="2000" dirty="0">
                <a:latin typeface="Arial" panose="020B0604020202020204" pitchFamily="34" charset="0"/>
                <a:cs typeface="Arial" panose="020B0604020202020204" pitchFamily="34" charset="0"/>
              </a:rPr>
              <a:t> TiSi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slouží k výrobě polovodičů</a:t>
            </a:r>
            <a:r>
              <a:rPr lang="cs-CZ" sz="2000" dirty="0" smtClean="0">
                <a:latin typeface="Arial" panose="020B0604020202020204" pitchFamily="34" charset="0"/>
                <a:cs typeface="Arial" panose="020B0604020202020204" pitchFamily="34" charset="0"/>
              </a:rPr>
              <a:t>.</a:t>
            </a:r>
          </a:p>
          <a:p>
            <a:endParaRPr lang="cs-CZ" sz="2000" b="1" dirty="0" smtClean="0">
              <a:latin typeface="Arial" panose="020B0604020202020204" pitchFamily="34" charset="0"/>
              <a:cs typeface="Arial" panose="020B0604020202020204" pitchFamily="34" charset="0"/>
            </a:endParaRPr>
          </a:p>
          <a:p>
            <a:r>
              <a:rPr lang="cs-CZ" sz="2000" b="1" dirty="0" err="1" smtClean="0">
                <a:latin typeface="Arial" panose="020B0604020202020204" pitchFamily="34" charset="0"/>
                <a:cs typeface="Arial" panose="020B0604020202020204" pitchFamily="34" charset="0"/>
              </a:rPr>
              <a:t>Titanocen</a:t>
            </a:r>
            <a:r>
              <a:rPr lang="cs-CZ" sz="2000" dirty="0" smtClean="0">
                <a:latin typeface="Arial" panose="020B0604020202020204" pitchFamily="34" charset="0"/>
                <a:cs typeface="Arial" panose="020B0604020202020204" pitchFamily="34" charset="0"/>
              </a:rPr>
              <a:t> je silné oxidovadlo.</a:t>
            </a:r>
            <a:endParaRPr lang="cs-CZ" sz="2000" dirty="0">
              <a:latin typeface="Arial" panose="020B0604020202020204" pitchFamily="34" charset="0"/>
              <a:cs typeface="Arial" panose="020B0604020202020204" pitchFamily="34" charset="0"/>
            </a:endParaRPr>
          </a:p>
        </p:txBody>
      </p:sp>
      <p:pic>
        <p:nvPicPr>
          <p:cNvPr id="3075" name="Picture 3" descr="Monomeres Titanocen">
            <a:hlinkClick r:id="rId2" tooltip="Monomeres Titanocen"/>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0269" y="5791199"/>
            <a:ext cx="687917" cy="990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0220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152400"/>
            <a:ext cx="8763000" cy="6309420"/>
          </a:xfrm>
          <a:prstGeom prst="rect">
            <a:avLst/>
          </a:prstGeom>
        </p:spPr>
        <p:txBody>
          <a:bodyPr wrap="square">
            <a:spAutoFit/>
          </a:bodyPr>
          <a:lstStyle/>
          <a:p>
            <a:pPr algn="just"/>
            <a:r>
              <a:rPr lang="cs-CZ" sz="2400" b="1" dirty="0" smtClean="0">
                <a:latin typeface="Arial" panose="020B0604020202020204" pitchFamily="34" charset="0"/>
                <a:cs typeface="Arial" panose="020B0604020202020204" pitchFamily="34" charset="0"/>
              </a:rPr>
              <a:t>Fotokatalýza</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je proces chemického rozkladu látek za přítomnosti </a:t>
            </a:r>
            <a:r>
              <a:rPr lang="cs-CZ" sz="2000" dirty="0" err="1">
                <a:latin typeface="Arial" panose="020B0604020202020204" pitchFamily="34" charset="0"/>
                <a:cs typeface="Arial" panose="020B0604020202020204" pitchFamily="34" charset="0"/>
              </a:rPr>
              <a:t>fotokatalyzátoru</a:t>
            </a:r>
            <a:r>
              <a:rPr lang="cs-CZ" sz="2000" dirty="0">
                <a:latin typeface="Arial" panose="020B0604020202020204" pitchFamily="34" charset="0"/>
                <a:cs typeface="Arial" panose="020B0604020202020204" pitchFamily="34" charset="0"/>
              </a:rPr>
              <a:t> a světelného záření. Principiálně vychází z fotolýzy, přirozeného rozkladu některých látek působením světla, urychlené přítomností </a:t>
            </a:r>
            <a:r>
              <a:rPr lang="cs-CZ" sz="2000" dirty="0" err="1">
                <a:latin typeface="Arial" panose="020B0604020202020204" pitchFamily="34" charset="0"/>
                <a:cs typeface="Arial" panose="020B0604020202020204" pitchFamily="34" charset="0"/>
              </a:rPr>
              <a:t>fotokatalyzátoru</a:t>
            </a:r>
            <a:r>
              <a:rPr lang="cs-CZ" sz="2000" dirty="0" smtClean="0">
                <a:latin typeface="Arial" panose="020B0604020202020204" pitchFamily="34" charset="0"/>
                <a:cs typeface="Arial" panose="020B0604020202020204" pitchFamily="34" charset="0"/>
              </a:rPr>
              <a:t>. Primárně </a:t>
            </a:r>
            <a:r>
              <a:rPr lang="cs-CZ" sz="2000" dirty="0">
                <a:latin typeface="Arial" panose="020B0604020202020204" pitchFamily="34" charset="0"/>
                <a:cs typeface="Arial" panose="020B0604020202020204" pitchFamily="34" charset="0"/>
              </a:rPr>
              <a:t>vzniklý volný pár elektron-díra a hydroxylové radikály sekundárně vznikající kontaktem excitované molekuly </a:t>
            </a:r>
            <a:r>
              <a:rPr lang="cs-CZ" sz="2000" dirty="0" err="1">
                <a:latin typeface="Arial" panose="020B0604020202020204" pitchFamily="34" charset="0"/>
                <a:cs typeface="Arial" panose="020B0604020202020204" pitchFamily="34" charset="0"/>
              </a:rPr>
              <a:t>fotokatalyzátoru</a:t>
            </a:r>
            <a:r>
              <a:rPr lang="cs-CZ" sz="2000" dirty="0">
                <a:latin typeface="Arial" panose="020B0604020202020204" pitchFamily="34" charset="0"/>
                <a:cs typeface="Arial" panose="020B0604020202020204" pitchFamily="34" charset="0"/>
              </a:rPr>
              <a:t> a vodní páry rozkládají přítomné organické a anorganické substance. </a:t>
            </a:r>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Mezi </a:t>
            </a:r>
            <a:r>
              <a:rPr lang="cs-CZ" sz="2000" dirty="0">
                <a:latin typeface="Arial" panose="020B0604020202020204" pitchFamily="34" charset="0"/>
                <a:cs typeface="Arial" panose="020B0604020202020204" pitchFamily="34" charset="0"/>
              </a:rPr>
              <a:t>látky rozložitelné fotokatalýzou patří např. oxidy dusíku (</a:t>
            </a:r>
            <a:r>
              <a:rPr lang="cs-CZ" sz="2000" dirty="0" err="1">
                <a:latin typeface="Arial" panose="020B0604020202020204" pitchFamily="34" charset="0"/>
                <a:cs typeface="Arial" panose="020B0604020202020204" pitchFamily="34" charset="0"/>
              </a:rPr>
              <a:t>NO</a:t>
            </a:r>
            <a:r>
              <a:rPr lang="cs-CZ" sz="2000" baseline="-25000" dirty="0" err="1">
                <a:latin typeface="Arial" panose="020B0604020202020204" pitchFamily="34" charset="0"/>
                <a:cs typeface="Arial" panose="020B0604020202020204" pitchFamily="34" charset="0"/>
              </a:rPr>
              <a:t>x</a:t>
            </a:r>
            <a:r>
              <a:rPr lang="cs-CZ" sz="2000" dirty="0">
                <a:latin typeface="Arial" panose="020B0604020202020204" pitchFamily="34" charset="0"/>
                <a:cs typeface="Arial" panose="020B0604020202020204" pitchFamily="34" charset="0"/>
              </a:rPr>
              <a:t>), oxidy síry (</a:t>
            </a:r>
            <a:r>
              <a:rPr lang="cs-CZ" sz="2000" dirty="0" err="1">
                <a:latin typeface="Arial" panose="020B0604020202020204" pitchFamily="34" charset="0"/>
                <a:cs typeface="Arial" panose="020B0604020202020204" pitchFamily="34" charset="0"/>
              </a:rPr>
              <a:t>SO</a:t>
            </a:r>
            <a:r>
              <a:rPr lang="cs-CZ" sz="2000" baseline="-25000" dirty="0" err="1">
                <a:latin typeface="Arial" panose="020B0604020202020204" pitchFamily="34" charset="0"/>
                <a:cs typeface="Arial" panose="020B0604020202020204" pitchFamily="34" charset="0"/>
              </a:rPr>
              <a:t>x</a:t>
            </a:r>
            <a:r>
              <a:rPr lang="cs-CZ" sz="2000" dirty="0">
                <a:latin typeface="Arial" panose="020B0604020202020204" pitchFamily="34" charset="0"/>
                <a:cs typeface="Arial" panose="020B0604020202020204" pitchFamily="34" charset="0"/>
              </a:rPr>
              <a:t>), oxid uhelnatý (CO), ozón (O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čpavek (NH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sirovodík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 chlorované uhlovodíky (např. CH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CHCl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CCl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dioxiny, chlorbenzen, </a:t>
            </a:r>
            <a:r>
              <a:rPr lang="cs-CZ" sz="2000" dirty="0" err="1">
                <a:latin typeface="Arial" panose="020B0604020202020204" pitchFamily="34" charset="0"/>
                <a:cs typeface="Arial" panose="020B0604020202020204" pitchFamily="34" charset="0"/>
              </a:rPr>
              <a:t>chlorfenol</a:t>
            </a:r>
            <a:r>
              <a:rPr lang="cs-CZ" sz="2000" dirty="0">
                <a:latin typeface="Arial" panose="020B0604020202020204" pitchFamily="34" charset="0"/>
                <a:cs typeface="Arial" panose="020B0604020202020204" pitchFamily="34" charset="0"/>
              </a:rPr>
              <a:t>, jednoduché uhlovodíky (např. CH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OH, 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OH, CH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COOH, CH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C</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8</a:t>
            </a:r>
            <a:r>
              <a:rPr lang="cs-CZ" sz="2000" dirty="0">
                <a:latin typeface="Arial" panose="020B0604020202020204" pitchFamily="34" charset="0"/>
                <a:cs typeface="Arial" panose="020B0604020202020204" pitchFamily="34" charset="0"/>
              </a:rPr>
              <a:t>, 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C</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aromatické uhlovodíky (benzen, fenol, toluen, etylbenzen, o-xylen), pesticidy (</a:t>
            </a:r>
            <a:r>
              <a:rPr lang="cs-CZ" sz="2000" dirty="0" err="1">
                <a:latin typeface="Arial" panose="020B0604020202020204" pitchFamily="34" charset="0"/>
                <a:cs typeface="Arial" panose="020B0604020202020204" pitchFamily="34" charset="0"/>
              </a:rPr>
              <a:t>Tradimefon</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Primicarb</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Asulam</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Diazinon</a:t>
            </a:r>
            <a:r>
              <a:rPr lang="cs-CZ" sz="2000" dirty="0">
                <a:latin typeface="Arial" panose="020B0604020202020204" pitchFamily="34" charset="0"/>
                <a:cs typeface="Arial" panose="020B0604020202020204" pitchFamily="34" charset="0"/>
              </a:rPr>
              <a:t>, MPMC, atrazin) a také bakterie, viry, houby nebo částice </a:t>
            </a:r>
            <a:r>
              <a:rPr lang="cs-CZ" sz="2000" dirty="0" err="1">
                <a:latin typeface="Arial" panose="020B0604020202020204" pitchFamily="34" charset="0"/>
                <a:cs typeface="Arial" panose="020B0604020202020204" pitchFamily="34" charset="0"/>
              </a:rPr>
              <a:t>mikroprachu</a:t>
            </a:r>
            <a:r>
              <a:rPr lang="cs-CZ" sz="2000" dirty="0">
                <a:latin typeface="Arial" panose="020B0604020202020204" pitchFamily="34" charset="0"/>
                <a:cs typeface="Arial" panose="020B0604020202020204" pitchFamily="34" charset="0"/>
              </a:rPr>
              <a:t>. Konečným produktem pak bývají běžné a stabilní sloučeniny. </a:t>
            </a:r>
            <a:endParaRPr lang="cs-CZ" sz="2000" dirty="0" smtClean="0">
              <a:latin typeface="Arial" panose="020B0604020202020204" pitchFamily="34" charset="0"/>
              <a:cs typeface="Arial" panose="020B0604020202020204" pitchFamily="34" charset="0"/>
            </a:endParaRPr>
          </a:p>
          <a:p>
            <a:pPr algn="just"/>
            <a:endParaRPr lang="cs-CZ" sz="2000" dirty="0"/>
          </a:p>
          <a:p>
            <a:pPr algn="just"/>
            <a:r>
              <a:rPr lang="cs-CZ" sz="2000" dirty="0" smtClean="0">
                <a:latin typeface="Arial" panose="020B0604020202020204" pitchFamily="34" charset="0"/>
                <a:cs typeface="Arial" panose="020B0604020202020204" pitchFamily="34" charset="0"/>
              </a:rPr>
              <a:t>Nejčastěji </a:t>
            </a:r>
            <a:r>
              <a:rPr lang="cs-CZ" sz="2000" dirty="0">
                <a:latin typeface="Arial" panose="020B0604020202020204" pitchFamily="34" charset="0"/>
                <a:cs typeface="Arial" panose="020B0604020202020204" pitchFamily="34" charset="0"/>
              </a:rPr>
              <a:t>je </a:t>
            </a:r>
            <a:r>
              <a:rPr lang="cs-CZ" sz="2000" dirty="0" smtClean="0">
                <a:latin typeface="Arial" panose="020B0604020202020204" pitchFamily="34" charset="0"/>
                <a:cs typeface="Arial" panose="020B0604020202020204" pitchFamily="34" charset="0"/>
              </a:rPr>
              <a:t>jako katalyzátor používán </a:t>
            </a:r>
            <a:r>
              <a:rPr lang="cs-CZ" sz="2000" dirty="0">
                <a:latin typeface="Arial" panose="020B0604020202020204" pitchFamily="34" charset="0"/>
                <a:cs typeface="Arial" panose="020B0604020202020204" pitchFamily="34" charset="0"/>
              </a:rPr>
              <a:t>nanokrystalický </a:t>
            </a:r>
            <a:r>
              <a:rPr lang="cs-CZ" sz="2000" b="1" dirty="0">
                <a:latin typeface="Arial" panose="020B0604020202020204" pitchFamily="34" charset="0"/>
                <a:cs typeface="Arial" panose="020B0604020202020204" pitchFamily="34" charset="0"/>
              </a:rPr>
              <a:t>oxid titaničitý </a:t>
            </a:r>
            <a:r>
              <a:rPr lang="cs-CZ" sz="2000" b="1" dirty="0" smtClean="0">
                <a:latin typeface="Arial" panose="020B0604020202020204" pitchFamily="34" charset="0"/>
                <a:cs typeface="Arial" panose="020B0604020202020204" pitchFamily="34" charset="0"/>
              </a:rPr>
              <a:t>TiO</a:t>
            </a:r>
            <a:r>
              <a:rPr lang="cs-CZ" sz="2000" b="1" baseline="-25000" dirty="0" smtClean="0">
                <a:latin typeface="Arial" panose="020B0604020202020204" pitchFamily="34" charset="0"/>
                <a:cs typeface="Arial" panose="020B0604020202020204" pitchFamily="34" charset="0"/>
              </a:rPr>
              <a:t>2</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a:t>
            </a:r>
            <a:r>
              <a:rPr lang="cs-CZ" sz="2000" u="sng" dirty="0" smtClean="0">
                <a:latin typeface="Arial" panose="020B0604020202020204" pitchFamily="34" charset="0"/>
                <a:cs typeface="Arial" panose="020B0604020202020204" pitchFamily="34" charset="0"/>
              </a:rPr>
              <a:t>pouze ve formě anatasu</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který je aktivován UV-A zářením.</a:t>
            </a:r>
          </a:p>
        </p:txBody>
      </p:sp>
    </p:spTree>
    <p:extLst>
      <p:ext uri="{BB962C8B-B14F-4D97-AF65-F5344CB8AC3E}">
        <p14:creationId xmlns:p14="http://schemas.microsoft.com/office/powerpoint/2010/main" val="3644038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0"/>
            <a:ext cx="8991600" cy="6863417"/>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Chromité soli slabých kyselin ve vodných roztocích silně hydrolyzují za vzniku hydroxidu chromitého. </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Sloučeniny dvoumocného a šestimocného chromu jsou nestálé. Sloučenin jednomocného, čtyřmocného a pětimocného chromu je známo pouze několik, např. chloristan </a:t>
            </a:r>
            <a:r>
              <a:rPr lang="cs-CZ" sz="2000" dirty="0" err="1" smtClean="0">
                <a:latin typeface="Arial" panose="020B0604020202020204" pitchFamily="34" charset="0"/>
                <a:cs typeface="Arial" panose="020B0604020202020204" pitchFamily="34" charset="0"/>
              </a:rPr>
              <a:t>chromný</a:t>
            </a:r>
            <a:r>
              <a:rPr lang="cs-CZ" sz="2000" dirty="0" smtClean="0">
                <a:latin typeface="Arial" panose="020B0604020202020204" pitchFamily="34" charset="0"/>
                <a:cs typeface="Arial" panose="020B0604020202020204" pitchFamily="34" charset="0"/>
              </a:rPr>
              <a:t> CrClO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fluorid chromičitý CrF</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nebo oxid </a:t>
            </a:r>
            <a:r>
              <a:rPr lang="cs-CZ" sz="2000" dirty="0" err="1" smtClean="0">
                <a:latin typeface="Arial" panose="020B0604020202020204" pitchFamily="34" charset="0"/>
                <a:cs typeface="Arial" panose="020B0604020202020204" pitchFamily="34" charset="0"/>
              </a:rPr>
              <a:t>chromičný</a:t>
            </a:r>
            <a:r>
              <a:rPr lang="cs-CZ" sz="2000" dirty="0" smtClean="0">
                <a:latin typeface="Arial" panose="020B0604020202020204" pitchFamily="34" charset="0"/>
                <a:cs typeface="Arial" panose="020B0604020202020204" pitchFamily="34" charset="0"/>
              </a:rPr>
              <a:t> Cr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 Ve sloučeninách typu [</a:t>
            </a:r>
            <a:r>
              <a:rPr lang="cs-CZ" sz="2000" dirty="0" err="1" smtClean="0">
                <a:latin typeface="Arial" panose="020B0604020202020204" pitchFamily="34" charset="0"/>
                <a:cs typeface="Arial" panose="020B0604020202020204" pitchFamily="34" charset="0"/>
              </a:rPr>
              <a:t>Cr</a:t>
            </a:r>
            <a:r>
              <a:rPr lang="cs-CZ" sz="2000" dirty="0" smtClean="0">
                <a:latin typeface="Arial" panose="020B0604020202020204" pitchFamily="34" charset="0"/>
                <a:cs typeface="Arial" panose="020B0604020202020204" pitchFamily="34" charset="0"/>
              </a:rPr>
              <a:t>(CO)</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se chrom vyskytuje v oxidačním stupni -II.</a:t>
            </a:r>
            <a:endParaRPr lang="en-US" sz="2000" dirty="0" smtClean="0">
              <a:latin typeface="Arial" panose="020B0604020202020204" pitchFamily="34" charset="0"/>
              <a:cs typeface="Arial" panose="020B0604020202020204" pitchFamily="34" charset="0"/>
            </a:endParaRP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 přírodě se chrom vyskytuje nejčastěji v rudách </a:t>
            </a:r>
            <a:r>
              <a:rPr lang="cs-CZ" sz="2000" b="1" dirty="0" err="1" smtClean="0">
                <a:latin typeface="Arial" panose="020B0604020202020204" pitchFamily="34" charset="0"/>
                <a:cs typeface="Arial" panose="020B0604020202020204" pitchFamily="34" charset="0"/>
              </a:rPr>
              <a:t>chromit</a:t>
            </a:r>
            <a:r>
              <a:rPr lang="cs-CZ" sz="2000" dirty="0" smtClean="0">
                <a:latin typeface="Arial" panose="020B0604020202020204" pitchFamily="34" charset="0"/>
                <a:cs typeface="Arial" panose="020B0604020202020204" pitchFamily="34" charset="0"/>
              </a:rPr>
              <a:t> FeO·Cr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a </a:t>
            </a:r>
            <a:r>
              <a:rPr lang="cs-CZ" sz="2000" b="1" dirty="0" err="1" smtClean="0">
                <a:latin typeface="Arial" panose="020B0604020202020204" pitchFamily="34" charset="0"/>
                <a:cs typeface="Arial" panose="020B0604020202020204" pitchFamily="34" charset="0"/>
              </a:rPr>
              <a:t>krokoit</a:t>
            </a:r>
            <a:r>
              <a:rPr lang="cs-CZ" sz="2000" dirty="0" smtClean="0">
                <a:latin typeface="Arial" panose="020B0604020202020204" pitchFamily="34" charset="0"/>
                <a:cs typeface="Arial" panose="020B0604020202020204" pitchFamily="34" charset="0"/>
              </a:rPr>
              <a:t> PbCrO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Pro </a:t>
            </a:r>
            <a:r>
              <a:rPr lang="cs-CZ" sz="2000" dirty="0">
                <a:latin typeface="Arial" panose="020B0604020202020204" pitchFamily="34" charset="0"/>
                <a:cs typeface="Arial" panose="020B0604020202020204" pitchFamily="34" charset="0"/>
              </a:rPr>
              <a:t>technické účely se chrom vyrábí jako ferochrom redukcí </a:t>
            </a:r>
            <a:r>
              <a:rPr lang="cs-CZ" sz="2000" dirty="0" err="1">
                <a:latin typeface="Arial" panose="020B0604020202020204" pitchFamily="34" charset="0"/>
                <a:cs typeface="Arial" panose="020B0604020202020204" pitchFamily="34" charset="0"/>
              </a:rPr>
              <a:t>chromitu</a:t>
            </a:r>
            <a:r>
              <a:rPr lang="cs-CZ" sz="2000" dirty="0">
                <a:latin typeface="Arial" panose="020B0604020202020204" pitchFamily="34" charset="0"/>
                <a:cs typeface="Arial" panose="020B0604020202020204" pitchFamily="34" charset="0"/>
              </a:rPr>
              <a:t> uhlíkem v elektrické nebo Martinské peci.</a:t>
            </a:r>
          </a:p>
          <a:p>
            <a:pPr algn="just"/>
            <a:r>
              <a:rPr lang="cs-CZ" sz="2000" dirty="0" smtClean="0">
                <a:latin typeface="Arial" panose="020B0604020202020204" pitchFamily="34" charset="0"/>
                <a:cs typeface="Arial" panose="020B0604020202020204" pitchFamily="34" charset="0"/>
              </a:rPr>
              <a:t>   Výroba </a:t>
            </a:r>
            <a:r>
              <a:rPr lang="cs-CZ" sz="2000" dirty="0">
                <a:latin typeface="Arial" panose="020B0604020202020204" pitchFamily="34" charset="0"/>
                <a:cs typeface="Arial" panose="020B0604020202020204" pitchFamily="34" charset="0"/>
              </a:rPr>
              <a:t>čistého chromu se provádí z 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aluminotermicky</a:t>
            </a:r>
            <a:r>
              <a:rPr lang="cs-CZ" sz="2000" dirty="0">
                <a:latin typeface="Arial" panose="020B0604020202020204" pitchFamily="34" charset="0"/>
                <a:cs typeface="Arial" panose="020B0604020202020204" pitchFamily="34" charset="0"/>
              </a:rPr>
              <a:t>, redukcí 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křemíkem nebo vápníkem, redukcí CrCl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vápníkem v tavenině BaCl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nebo elektrolýzou kyseliny chromové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CrO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Průběh redukce oxidu chromitého hliníkem, křemíkem a vápníkem popisují rovnice:</a:t>
            </a:r>
          </a:p>
          <a:p>
            <a:pPr algn="ctr"/>
            <a:r>
              <a:rPr lang="cs-CZ" sz="2000" dirty="0">
                <a:latin typeface="Arial" panose="020B0604020202020204" pitchFamily="34" charset="0"/>
                <a:cs typeface="Arial" panose="020B0604020202020204" pitchFamily="34" charset="0"/>
              </a:rPr>
              <a:t>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+ 2 Al → 2Cr + Al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+ 3Si → 4Cr + 3SiO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Cr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+ 3Ca → 2Cr + </a:t>
            </a:r>
            <a:r>
              <a:rPr lang="cs-CZ" sz="2000" dirty="0" smtClean="0">
                <a:latin typeface="Arial" panose="020B0604020202020204" pitchFamily="34" charset="0"/>
                <a:cs typeface="Arial" panose="020B0604020202020204" pitchFamily="34" charset="0"/>
              </a:rPr>
              <a:t>3CaO</a:t>
            </a:r>
          </a:p>
          <a:p>
            <a:pPr algn="just"/>
            <a:r>
              <a:rPr lang="cs-CZ" sz="2000" dirty="0" smtClean="0">
                <a:latin typeface="Arial" panose="020B0604020202020204" pitchFamily="34" charset="0"/>
                <a:cs typeface="Arial" panose="020B0604020202020204" pitchFamily="34" charset="0"/>
              </a:rPr>
              <a:t>Ve fázi nadějných pokusů je výroba chromu elektrolytickou redukcí Cr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pomocí taveniny CaCl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kalciotermická</a:t>
            </a:r>
            <a:r>
              <a:rPr lang="cs-CZ" sz="2000" dirty="0" smtClean="0">
                <a:latin typeface="Arial" panose="020B0604020202020204" pitchFamily="34" charset="0"/>
                <a:cs typeface="Arial" panose="020B0604020202020204" pitchFamily="34" charset="0"/>
              </a:rPr>
              <a:t> redukce kovů </a:t>
            </a:r>
            <a:r>
              <a:rPr lang="cs-CZ" sz="2000" i="1" dirty="0" smtClean="0">
                <a:latin typeface="Arial" panose="020B0604020202020204" pitchFamily="34" charset="0"/>
                <a:cs typeface="Arial" panose="020B0604020202020204" pitchFamily="34" charset="0"/>
              </a:rPr>
              <a:t>(FFC metoda)</a:t>
            </a:r>
            <a:r>
              <a:rPr lang="cs-CZ" sz="2000" dirty="0" smtClean="0">
                <a:latin typeface="Arial" panose="020B0604020202020204" pitchFamily="34" charset="0"/>
                <a:cs typeface="Arial" panose="020B0604020202020204" pitchFamily="34" charset="0"/>
              </a:rPr>
              <a:t> je popsána při výrobě titanu.</a:t>
            </a:r>
          </a:p>
        </p:txBody>
      </p:sp>
    </p:spTree>
    <p:extLst>
      <p:ext uri="{BB962C8B-B14F-4D97-AF65-F5344CB8AC3E}">
        <p14:creationId xmlns:p14="http://schemas.microsoft.com/office/powerpoint/2010/main" val="17758802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26460" y="76200"/>
            <a:ext cx="8839200" cy="6894195"/>
          </a:xfrm>
          <a:prstGeom prst="rect">
            <a:avLst/>
          </a:prstGeom>
        </p:spPr>
        <p:txBody>
          <a:bodyPr wrap="square">
            <a:spAutoFit/>
          </a:bodyPr>
          <a:lstStyle/>
          <a:p>
            <a:pPr algn="ctr"/>
            <a:r>
              <a:rPr lang="cs-CZ" sz="3200" b="1" dirty="0">
                <a:latin typeface="Arial" panose="020B0604020202020204" pitchFamily="34" charset="0"/>
                <a:cs typeface="Arial" panose="020B0604020202020204" pitchFamily="34" charset="0"/>
              </a:rPr>
              <a:t>Z</a:t>
            </a:r>
            <a:r>
              <a:rPr lang="cs-CZ" sz="3200" b="1" dirty="0" smtClean="0">
                <a:latin typeface="Arial" panose="020B0604020202020204" pitchFamily="34" charset="0"/>
                <a:cs typeface="Arial" panose="020B0604020202020204" pitchFamily="34" charset="0"/>
              </a:rPr>
              <a:t>irkonium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 </a:t>
            </a:r>
            <a:r>
              <a:rPr lang="cs-CZ" sz="2000" dirty="0">
                <a:latin typeface="Arial" panose="020B0604020202020204" pitchFamily="34" charset="0"/>
                <a:cs typeface="Arial" panose="020B0604020202020204" pitchFamily="34" charset="0"/>
              </a:rPr>
              <a:t>znám ve dvou formách. Lesklé kovové zirkonium a černé práškové zirkonium, které je </a:t>
            </a:r>
            <a:r>
              <a:rPr lang="cs-CZ" sz="2000" dirty="0" err="1">
                <a:latin typeface="Arial" panose="020B0604020202020204" pitchFamily="34" charset="0"/>
                <a:cs typeface="Arial" panose="020B0604020202020204" pitchFamily="34" charset="0"/>
              </a:rPr>
              <a:t>pyroforní</a:t>
            </a:r>
            <a:r>
              <a:rPr lang="cs-CZ" sz="2000" dirty="0">
                <a:latin typeface="Arial" panose="020B0604020202020204" pitchFamily="34" charset="0"/>
                <a:cs typeface="Arial" panose="020B0604020202020204" pitchFamily="34" charset="0"/>
              </a:rPr>
              <a:t>. Jsou známy dvě krystalografické modifikace, šesterečné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Zr</a:t>
            </a:r>
            <a:r>
              <a:rPr lang="cs-CZ" sz="2000" dirty="0">
                <a:latin typeface="Arial" panose="020B0604020202020204" pitchFamily="34" charset="0"/>
                <a:cs typeface="Arial" panose="020B0604020202020204" pitchFamily="34" charset="0"/>
              </a:rPr>
              <a:t> přechází při 867°C na kubické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Zr</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Zirkonium je odolné vůči vodě i alkalickým hydroxidům. Dobře se rozpouští ve zředěné i koncentrované kyselině fluorovodíkové a lučavce královské:</a:t>
            </a:r>
          </a:p>
          <a:p>
            <a:pPr algn="ctr"/>
            <a:r>
              <a:rPr lang="cs-CZ" sz="2000" dirty="0" err="1">
                <a:latin typeface="Arial" panose="020B0604020202020204" pitchFamily="34" charset="0"/>
                <a:cs typeface="Arial" panose="020B0604020202020204" pitchFamily="34" charset="0"/>
              </a:rPr>
              <a:t>Zr</a:t>
            </a:r>
            <a:r>
              <a:rPr lang="cs-CZ" sz="2000" dirty="0">
                <a:latin typeface="Arial" panose="020B0604020202020204" pitchFamily="34" charset="0"/>
                <a:cs typeface="Arial" panose="020B0604020202020204" pitchFamily="34" charset="0"/>
              </a:rPr>
              <a:t> + 4HF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[ZrOF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Zr</a:t>
            </a:r>
            <a:r>
              <a:rPr lang="cs-CZ" sz="2000" dirty="0">
                <a:latin typeface="Arial" panose="020B0604020202020204" pitchFamily="34" charset="0"/>
                <a:cs typeface="Arial" panose="020B0604020202020204" pitchFamily="34" charset="0"/>
              </a:rPr>
              <a:t> + 6HF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[ZrF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3Zr + 6HCl + 4HNO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[Zr</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+ 4NO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smtClean="0">
                <a:latin typeface="Arial" panose="020B0604020202020204" pitchFamily="34" charset="0"/>
                <a:cs typeface="Arial" panose="020B0604020202020204" pitchFamily="34" charset="0"/>
              </a:rPr>
              <a:t>  Reakce </a:t>
            </a:r>
            <a:r>
              <a:rPr lang="cs-CZ" sz="2000" dirty="0">
                <a:latin typeface="Arial" panose="020B0604020202020204" pitchFamily="34" charset="0"/>
                <a:cs typeface="Arial" panose="020B0604020202020204" pitchFamily="34" charset="0"/>
              </a:rPr>
              <a:t>zirkonia s koncentrovanou kyselinou sírovou probíhá zvolna:</a:t>
            </a:r>
          </a:p>
          <a:p>
            <a:pPr algn="just"/>
            <a:r>
              <a:rPr lang="cs-CZ" sz="2000" dirty="0" err="1">
                <a:latin typeface="Arial" panose="020B0604020202020204" pitchFamily="34" charset="0"/>
                <a:cs typeface="Arial" panose="020B0604020202020204" pitchFamily="34" charset="0"/>
              </a:rPr>
              <a:t>Zr</a:t>
            </a:r>
            <a:r>
              <a:rPr lang="cs-CZ" sz="2000" dirty="0">
                <a:latin typeface="Arial" panose="020B0604020202020204" pitchFamily="34" charset="0"/>
                <a:cs typeface="Arial" panose="020B0604020202020204" pitchFamily="34" charset="0"/>
              </a:rPr>
              <a:t> + 4H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r>
              <a:rPr lang="cs-CZ" sz="2000" dirty="0" err="1">
                <a:latin typeface="Arial" panose="020B0604020202020204" pitchFamily="34" charset="0"/>
                <a:cs typeface="Arial" panose="020B0604020202020204" pitchFamily="34" charset="0"/>
              </a:rPr>
              <a:t>Zr</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+ 2SO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Při teplotě nad 300°C reaguje s vodní párou za vzniku oxidu zirkoničitého ZrO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malého množství hydridu ZrH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 dusíkem reaguje až při teplotě 800°C za vzniku žlutého nitridu </a:t>
            </a:r>
            <a:r>
              <a:rPr lang="cs-CZ" sz="2000" dirty="0" err="1">
                <a:latin typeface="Arial" panose="020B0604020202020204" pitchFamily="34" charset="0"/>
                <a:cs typeface="Arial" panose="020B0604020202020204" pitchFamily="34" charset="0"/>
              </a:rPr>
              <a:t>ZrN</a:t>
            </a:r>
            <a:r>
              <a:rPr lang="cs-CZ" sz="2000" dirty="0">
                <a:latin typeface="Arial" panose="020B0604020202020204" pitchFamily="34" charset="0"/>
                <a:cs typeface="Arial" panose="020B0604020202020204" pitchFamily="34" charset="0"/>
              </a:rPr>
              <a:t>. Se sírou se přímo slučuje až za teplot 300-650°C. S halogeny reaguje práškové zirkonium při teplotě od 300°C za vzniku halogenidů typu ZrX</a:t>
            </a:r>
            <a:r>
              <a:rPr lang="cs-CZ" sz="2000" baseline="-25000" dirty="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Ve </a:t>
            </a:r>
            <a:r>
              <a:rPr lang="cs-CZ" sz="2000" dirty="0">
                <a:latin typeface="Arial" panose="020B0604020202020204" pitchFamily="34" charset="0"/>
                <a:cs typeface="Arial" panose="020B0604020202020204" pitchFamily="34" charset="0"/>
              </a:rPr>
              <a:t>sloučeninách vystupuje zirkonium téměř výhradně jako čtyřmocné, ze sloučenin trojmocného zirkonia je znám chlorid </a:t>
            </a:r>
            <a:r>
              <a:rPr lang="cs-CZ" sz="2000" dirty="0" err="1">
                <a:latin typeface="Arial" panose="020B0604020202020204" pitchFamily="34" charset="0"/>
                <a:cs typeface="Arial" panose="020B0604020202020204" pitchFamily="34" charset="0"/>
              </a:rPr>
              <a:t>zirkonitý</a:t>
            </a:r>
            <a:r>
              <a:rPr lang="cs-CZ" sz="2000" dirty="0">
                <a:latin typeface="Arial" panose="020B0604020202020204" pitchFamily="34" charset="0"/>
                <a:cs typeface="Arial" panose="020B0604020202020204" pitchFamily="34" charset="0"/>
              </a:rPr>
              <a:t> ZrCl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bromid </a:t>
            </a:r>
            <a:r>
              <a:rPr lang="cs-CZ" sz="2000" dirty="0" err="1">
                <a:latin typeface="Arial" panose="020B0604020202020204" pitchFamily="34" charset="0"/>
                <a:cs typeface="Arial" panose="020B0604020202020204" pitchFamily="34" charset="0"/>
              </a:rPr>
              <a:t>zirkonitý</a:t>
            </a:r>
            <a:r>
              <a:rPr lang="cs-CZ" sz="2000" dirty="0">
                <a:latin typeface="Arial" panose="020B0604020202020204" pitchFamily="34" charset="0"/>
                <a:cs typeface="Arial" panose="020B0604020202020204" pitchFamily="34" charset="0"/>
              </a:rPr>
              <a:t> ZrBr</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ze sloučenin dvoumocného </a:t>
            </a:r>
            <a:r>
              <a:rPr lang="cs-CZ" sz="2000" dirty="0" err="1">
                <a:latin typeface="Arial" panose="020B0604020202020204" pitchFamily="34" charset="0"/>
                <a:cs typeface="Arial" panose="020B0604020202020204" pitchFamily="34" charset="0"/>
              </a:rPr>
              <a:t>zikonia</a:t>
            </a:r>
            <a:r>
              <a:rPr lang="cs-CZ" sz="2000" dirty="0">
                <a:latin typeface="Arial" panose="020B0604020202020204" pitchFamily="34" charset="0"/>
                <a:cs typeface="Arial" panose="020B0604020202020204" pitchFamily="34" charset="0"/>
              </a:rPr>
              <a:t> je znám chlorid </a:t>
            </a:r>
            <a:r>
              <a:rPr lang="cs-CZ" sz="2000" dirty="0" err="1">
                <a:latin typeface="Arial" panose="020B0604020202020204" pitchFamily="34" charset="0"/>
                <a:cs typeface="Arial" panose="020B0604020202020204" pitchFamily="34" charset="0"/>
              </a:rPr>
              <a:t>zirkonatý</a:t>
            </a:r>
            <a:r>
              <a:rPr lang="cs-CZ" sz="2000" dirty="0">
                <a:latin typeface="Arial" panose="020B0604020202020204" pitchFamily="34" charset="0"/>
                <a:cs typeface="Arial" panose="020B0604020202020204" pitchFamily="34" charset="0"/>
              </a:rPr>
              <a:t> ZrCl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oxid </a:t>
            </a:r>
            <a:r>
              <a:rPr lang="cs-CZ" sz="2000" dirty="0" err="1">
                <a:latin typeface="Arial" panose="020B0604020202020204" pitchFamily="34" charset="0"/>
                <a:cs typeface="Arial" panose="020B0604020202020204" pitchFamily="34" charset="0"/>
              </a:rPr>
              <a:t>zirkonatý</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ZrO</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76200"/>
            <a:ext cx="87630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Práškové zirkonium má schopnost pohlcovat velké množství vodíku a tvoří s ním hydridy </a:t>
            </a:r>
            <a:r>
              <a:rPr lang="cs-CZ" sz="2000" dirty="0" err="1" smtClean="0">
                <a:latin typeface="Arial" panose="020B0604020202020204" pitchFamily="34" charset="0"/>
                <a:cs typeface="Arial" panose="020B0604020202020204" pitchFamily="34" charset="0"/>
              </a:rPr>
              <a:t>ZrH</a:t>
            </a:r>
            <a:r>
              <a:rPr lang="cs-CZ" sz="2000" dirty="0" smtClean="0">
                <a:latin typeface="Arial" panose="020B0604020202020204" pitchFamily="34" charset="0"/>
                <a:cs typeface="Arial" panose="020B0604020202020204" pitchFamily="34" charset="0"/>
              </a:rPr>
              <a:t>, ZrH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 ZrH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Chemické i fyzikální vlastnosti zirkonia i všech jeho sloučenin jsou téměř naprosto identické s vlastnostmi hafnia.</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přírodě se zirkonium nalézá vždy v doprovodu hafnia v různých minerálech rozptýlené po celém zemském povrchu</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Nejdůležitější užitkové nerosty zirkonia jsou </a:t>
            </a:r>
            <a:r>
              <a:rPr lang="cs-CZ" sz="2000" b="1" dirty="0">
                <a:latin typeface="Arial" panose="020B0604020202020204" pitchFamily="34" charset="0"/>
                <a:cs typeface="Arial" panose="020B0604020202020204" pitchFamily="34" charset="0"/>
              </a:rPr>
              <a:t>zirkon</a:t>
            </a:r>
            <a:r>
              <a:rPr lang="cs-CZ" sz="2000" dirty="0">
                <a:latin typeface="Arial" panose="020B0604020202020204" pitchFamily="34" charset="0"/>
                <a:cs typeface="Arial" panose="020B0604020202020204" pitchFamily="34" charset="0"/>
              </a:rPr>
              <a:t> ZrSiO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 </a:t>
            </a:r>
            <a:r>
              <a:rPr lang="cs-CZ" sz="2000" b="1" dirty="0" err="1">
                <a:latin typeface="Arial" panose="020B0604020202020204" pitchFamily="34" charset="0"/>
                <a:cs typeface="Arial" panose="020B0604020202020204" pitchFamily="34" charset="0"/>
              </a:rPr>
              <a:t>baddeleyit</a:t>
            </a:r>
            <a:r>
              <a:rPr lang="cs-CZ" sz="2000" dirty="0">
                <a:latin typeface="Arial" panose="020B0604020202020204" pitchFamily="34" charset="0"/>
                <a:cs typeface="Arial" panose="020B0604020202020204" pitchFamily="34" charset="0"/>
              </a:rPr>
              <a:t> ZrO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Výroba zirkonia se provádí podobně jako výroba titanu </a:t>
            </a:r>
            <a:r>
              <a:rPr lang="cs-CZ" sz="2000" b="1" dirty="0">
                <a:latin typeface="Arial" panose="020B0604020202020204" pitchFamily="34" charset="0"/>
                <a:cs typeface="Arial" panose="020B0604020202020204" pitchFamily="34" charset="0"/>
              </a:rPr>
              <a:t>redukcí chloridu zirkoničitého</a:t>
            </a:r>
            <a:r>
              <a:rPr lang="cs-CZ" sz="2000" dirty="0">
                <a:latin typeface="Arial" panose="020B0604020202020204" pitchFamily="34" charset="0"/>
                <a:cs typeface="Arial" panose="020B0604020202020204" pitchFamily="34" charset="0"/>
              </a:rPr>
              <a:t> ZrCl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roztaveným hořčíkem - Krollův proces výroby kovů.</a:t>
            </a:r>
          </a:p>
          <a:p>
            <a:pPr algn="just"/>
            <a:r>
              <a:rPr lang="cs-CZ" sz="2000" dirty="0">
                <a:latin typeface="Arial" panose="020B0604020202020204" pitchFamily="34" charset="0"/>
                <a:cs typeface="Arial" panose="020B0604020202020204" pitchFamily="34" charset="0"/>
              </a:rPr>
              <a:t>Chlorid zirkoničitý potřebný pro Krollův proces se z </a:t>
            </a:r>
            <a:r>
              <a:rPr lang="cs-CZ" sz="2000" dirty="0" err="1">
                <a:latin typeface="Arial" panose="020B0604020202020204" pitchFamily="34" charset="0"/>
                <a:cs typeface="Arial" panose="020B0604020202020204" pitchFamily="34" charset="0"/>
              </a:rPr>
              <a:t>baddeleitu</a:t>
            </a:r>
            <a:r>
              <a:rPr lang="cs-CZ" sz="2000" dirty="0">
                <a:latin typeface="Arial" panose="020B0604020202020204" pitchFamily="34" charset="0"/>
                <a:cs typeface="Arial" panose="020B0604020202020204" pitchFamily="34" charset="0"/>
              </a:rPr>
              <a:t> ZrO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připravuje přímou chlorací briket rudy slisovaných s uhlím v šachtové peci vyhřívané z vnějšku na teplotu 900°C. Chlorace </a:t>
            </a:r>
            <a:r>
              <a:rPr lang="cs-CZ" sz="2000" dirty="0" err="1">
                <a:latin typeface="Arial" panose="020B0604020202020204" pitchFamily="34" charset="0"/>
                <a:cs typeface="Arial" panose="020B0604020202020204" pitchFamily="34" charset="0"/>
              </a:rPr>
              <a:t>baddeleitu</a:t>
            </a:r>
            <a:r>
              <a:rPr lang="cs-CZ" sz="2000" dirty="0">
                <a:latin typeface="Arial" panose="020B0604020202020204" pitchFamily="34" charset="0"/>
                <a:cs typeface="Arial" panose="020B0604020202020204" pitchFamily="34" charset="0"/>
              </a:rPr>
              <a:t> probíhá ve dvou stupních a je znázorněna rovnicemi:</a:t>
            </a:r>
          </a:p>
          <a:p>
            <a:pPr algn="ctr"/>
            <a:r>
              <a:rPr lang="cs-CZ" sz="2000" dirty="0">
                <a:latin typeface="Arial" panose="020B0604020202020204" pitchFamily="34" charset="0"/>
                <a:cs typeface="Arial" panose="020B0604020202020204" pitchFamily="34" charset="0"/>
              </a:rPr>
              <a:t>ZrO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+ 2C → ZrCl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+ 2CO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ZrO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+ 4Cl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+ 2C → ZrCl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+ 2COCl</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Pokud je jako surovina použit koncentrát získaný ze zirkonu ZrSiO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provádí se nejprve jeho redukce koksem v obloukové peci při teplotě nad 1000°C, křemík vytěká ve formě křemičitého úletu a zirkonium přechází do snadno </a:t>
            </a:r>
            <a:r>
              <a:rPr lang="cs-CZ" sz="2000" dirty="0" err="1">
                <a:latin typeface="Arial" panose="020B0604020202020204" pitchFamily="34" charset="0"/>
                <a:cs typeface="Arial" panose="020B0604020202020204" pitchFamily="34" charset="0"/>
              </a:rPr>
              <a:t>chlorovatelného</a:t>
            </a:r>
            <a:r>
              <a:rPr lang="cs-CZ" sz="2000" dirty="0">
                <a:latin typeface="Arial" panose="020B0604020202020204" pitchFamily="34" charset="0"/>
                <a:cs typeface="Arial" panose="020B0604020202020204" pitchFamily="34" charset="0"/>
              </a:rPr>
              <a:t> nitridu. Chlorace nitridu je snadná a provádí se odděleně v chloračním reaktoru již za teploty okolo 400°C</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19974" y="308312"/>
            <a:ext cx="8763000" cy="594008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Před redukcí se chlorid zirkoničitý rafinuje sublimací, při ní dojde k separaci chloridu </a:t>
            </a:r>
            <a:r>
              <a:rPr lang="cs-CZ" sz="2000" dirty="0" err="1" smtClean="0">
                <a:latin typeface="Arial" panose="020B0604020202020204" pitchFamily="34" charset="0"/>
                <a:cs typeface="Arial" panose="020B0604020202020204" pitchFamily="34" charset="0"/>
              </a:rPr>
              <a:t>hafničitého</a:t>
            </a:r>
            <a:r>
              <a:rPr lang="cs-CZ" sz="2000" dirty="0" smtClean="0">
                <a:latin typeface="Arial" panose="020B0604020202020204" pitchFamily="34" charset="0"/>
                <a:cs typeface="Arial" panose="020B0604020202020204" pitchFamily="34" charset="0"/>
              </a:rPr>
              <a:t> HfCl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který se odděleně zpracovává na kovové hafnium. Vlastní redukce chloridu zirkoničitého se provádí roztaveným hořčíkem při teplotě 800°C v atmosféře argonu nebo helia. </a:t>
            </a:r>
            <a:r>
              <a:rPr lang="cs-CZ" sz="2000" dirty="0" err="1" smtClean="0">
                <a:latin typeface="Arial" panose="020B0604020202020204" pitchFamily="34" charset="0"/>
                <a:cs typeface="Arial" panose="020B0604020202020204" pitchFamily="34" charset="0"/>
              </a:rPr>
              <a:t>Nezreagovaný</a:t>
            </a:r>
            <a:r>
              <a:rPr lang="cs-CZ" sz="2000" dirty="0" smtClean="0">
                <a:latin typeface="Arial" panose="020B0604020202020204" pitchFamily="34" charset="0"/>
                <a:cs typeface="Arial" panose="020B0604020202020204" pitchFamily="34" charset="0"/>
              </a:rPr>
              <a:t> hořčík a vzniklý chlorid hořečnatý se oddělí vakuovou sublimací při teplotě nad 825°C nebo promýváním kyselinou chlorovodíkovou. </a:t>
            </a:r>
          </a:p>
          <a:p>
            <a:pPr algn="just"/>
            <a:r>
              <a:rPr lang="cs-CZ" sz="2000" dirty="0" smtClean="0">
                <a:latin typeface="Arial" panose="020B0604020202020204" pitchFamily="34" charset="0"/>
                <a:cs typeface="Arial" panose="020B0604020202020204" pitchFamily="34" charset="0"/>
              </a:rPr>
              <a:t>    Produktem redukce je houbovité zirkonium, které se do podoby kompaktního kovu převádí slisováním do tvaru elektrody a následným přetavením v elektrické obloukové peci. Průběh redukce chloridu zirkoničitého hořčíkem znázorňuje rovnice:</a:t>
            </a:r>
          </a:p>
          <a:p>
            <a:pPr algn="ctr"/>
            <a:r>
              <a:rPr lang="cs-CZ" sz="2000" dirty="0" smtClean="0">
                <a:latin typeface="Arial" panose="020B0604020202020204" pitchFamily="34" charset="0"/>
                <a:cs typeface="Arial" panose="020B0604020202020204" pitchFamily="34" charset="0"/>
              </a:rPr>
              <a:t>ZrCl</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+ 2Mg → </a:t>
            </a:r>
            <a:r>
              <a:rPr lang="cs-CZ" sz="2000" dirty="0" err="1" smtClean="0">
                <a:latin typeface="Arial" panose="020B0604020202020204" pitchFamily="34" charset="0"/>
                <a:cs typeface="Arial" panose="020B0604020202020204" pitchFamily="34" charset="0"/>
              </a:rPr>
              <a:t>Zr</a:t>
            </a:r>
            <a:r>
              <a:rPr lang="cs-CZ" sz="2000" dirty="0" smtClean="0">
                <a:latin typeface="Arial" panose="020B0604020202020204" pitchFamily="34" charset="0"/>
                <a:cs typeface="Arial" panose="020B0604020202020204" pitchFamily="34" charset="0"/>
              </a:rPr>
              <a:t> + 2MgCl</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Práškové </a:t>
            </a:r>
            <a:r>
              <a:rPr lang="cs-CZ" sz="2000" dirty="0">
                <a:latin typeface="Arial" panose="020B0604020202020204" pitchFamily="34" charset="0"/>
                <a:cs typeface="Arial" panose="020B0604020202020204" pitchFamily="34" charset="0"/>
              </a:rPr>
              <a:t>zirkonium se také vyrábí r</a:t>
            </a:r>
            <a:r>
              <a:rPr lang="cs-CZ" sz="2000" b="1" dirty="0">
                <a:latin typeface="Arial" panose="020B0604020202020204" pitchFamily="34" charset="0"/>
                <a:cs typeface="Arial" panose="020B0604020202020204" pitchFamily="34" charset="0"/>
              </a:rPr>
              <a:t>edukcí </a:t>
            </a:r>
            <a:r>
              <a:rPr lang="cs-CZ" sz="2000" b="1" dirty="0" err="1">
                <a:latin typeface="Arial" panose="020B0604020202020204" pitchFamily="34" charset="0"/>
                <a:cs typeface="Arial" panose="020B0604020202020204" pitchFamily="34" charset="0"/>
              </a:rPr>
              <a:t>hexafluorozirkoničitanu</a:t>
            </a:r>
            <a:r>
              <a:rPr lang="cs-CZ" sz="2000" b="1" dirty="0">
                <a:latin typeface="Arial" panose="020B0604020202020204" pitchFamily="34" charset="0"/>
                <a:cs typeface="Arial" panose="020B0604020202020204" pitchFamily="34" charset="0"/>
              </a:rPr>
              <a:t> draselného </a:t>
            </a:r>
            <a:r>
              <a:rPr lang="cs-CZ" sz="2000" dirty="0">
                <a:latin typeface="Arial" panose="020B0604020202020204" pitchFamily="34" charset="0"/>
                <a:cs typeface="Arial" panose="020B0604020202020204" pitchFamily="34" charset="0"/>
              </a:rPr>
              <a:t>K</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ZrF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sodíkem nebo draslíkem při teplotě 800°C v inertní atmosféře. Průběh redukce </a:t>
            </a:r>
            <a:r>
              <a:rPr lang="cs-CZ" sz="2000" dirty="0" err="1">
                <a:latin typeface="Arial" panose="020B0604020202020204" pitchFamily="34" charset="0"/>
                <a:cs typeface="Arial" panose="020B0604020202020204" pitchFamily="34" charset="0"/>
              </a:rPr>
              <a:t>hexafluorozirkoničitanu</a:t>
            </a:r>
            <a:r>
              <a:rPr lang="cs-CZ" sz="2000" dirty="0">
                <a:latin typeface="Arial" panose="020B0604020202020204" pitchFamily="34" charset="0"/>
                <a:cs typeface="Arial" panose="020B0604020202020204" pitchFamily="34" charset="0"/>
              </a:rPr>
              <a:t> alkalickými kovy vyjadřují rovnice:</a:t>
            </a:r>
          </a:p>
          <a:p>
            <a:pPr algn="ctr"/>
            <a:r>
              <a:rPr lang="cs-CZ" sz="2000" dirty="0">
                <a:latin typeface="Arial" panose="020B0604020202020204" pitchFamily="34" charset="0"/>
                <a:cs typeface="Arial" panose="020B0604020202020204" pitchFamily="34" charset="0"/>
              </a:rPr>
              <a:t>K</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ZrF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+ 4Na → </a:t>
            </a:r>
            <a:r>
              <a:rPr lang="cs-CZ" sz="2000" dirty="0" err="1">
                <a:latin typeface="Arial" panose="020B0604020202020204" pitchFamily="34" charset="0"/>
                <a:cs typeface="Arial" panose="020B0604020202020204" pitchFamily="34" charset="0"/>
              </a:rPr>
              <a:t>Zr</a:t>
            </a:r>
            <a:r>
              <a:rPr lang="cs-CZ" sz="2000" dirty="0">
                <a:latin typeface="Arial" panose="020B0604020202020204" pitchFamily="34" charset="0"/>
                <a:cs typeface="Arial" panose="020B0604020202020204" pitchFamily="34" charset="0"/>
              </a:rPr>
              <a:t> + 2KF + 4NaF</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K</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ZrF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+ 4K → </a:t>
            </a:r>
            <a:r>
              <a:rPr lang="cs-CZ" sz="2000" dirty="0" err="1">
                <a:latin typeface="Arial" panose="020B0604020202020204" pitchFamily="34" charset="0"/>
                <a:cs typeface="Arial" panose="020B0604020202020204" pitchFamily="34" charset="0"/>
              </a:rPr>
              <a:t>Zr</a:t>
            </a:r>
            <a:r>
              <a:rPr lang="cs-CZ" sz="2000" dirty="0">
                <a:latin typeface="Arial" panose="020B0604020202020204" pitchFamily="34" charset="0"/>
                <a:cs typeface="Arial" panose="020B0604020202020204" pitchFamily="34" charset="0"/>
              </a:rPr>
              <a:t> + 6KF</a:t>
            </a:r>
          </a:p>
          <a:p>
            <a:pPr algn="just"/>
            <a:r>
              <a:rPr lang="cs-CZ" sz="2000" dirty="0">
                <a:latin typeface="Arial" panose="020B0604020202020204" pitchFamily="34" charset="0"/>
                <a:cs typeface="Arial" panose="020B0604020202020204" pitchFamily="34" charset="0"/>
              </a:rPr>
              <a:t>Po redukci se fluoridy od zirkonia odstraní promýváním zředěnou kyselinou chlorovodíkovou</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86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Velmi čisté zirkonium pro speciální účely se získává rafinací </a:t>
            </a:r>
            <a:r>
              <a:rPr lang="cs-CZ" sz="2000" b="1" dirty="0" smtClean="0">
                <a:latin typeface="Arial" panose="020B0604020202020204" pitchFamily="34" charset="0"/>
                <a:cs typeface="Arial" panose="020B0604020202020204" pitchFamily="34" charset="0"/>
              </a:rPr>
              <a:t>Van </a:t>
            </a:r>
            <a:r>
              <a:rPr lang="cs-CZ" sz="2000" b="1" dirty="0" err="1" smtClean="0">
                <a:latin typeface="Arial" panose="020B0604020202020204" pitchFamily="34" charset="0"/>
                <a:cs typeface="Arial" panose="020B0604020202020204" pitchFamily="34" charset="0"/>
              </a:rPr>
              <a:t>Arkelovou</a:t>
            </a:r>
            <a:r>
              <a:rPr lang="cs-CZ" sz="2000" b="1" dirty="0" smtClean="0">
                <a:latin typeface="Arial" panose="020B0604020202020204" pitchFamily="34" charset="0"/>
                <a:cs typeface="Arial" panose="020B0604020202020204" pitchFamily="34" charset="0"/>
              </a:rPr>
              <a:t> a De </a:t>
            </a:r>
            <a:r>
              <a:rPr lang="cs-CZ" sz="2000" b="1" dirty="0" err="1" smtClean="0">
                <a:latin typeface="Arial" panose="020B0604020202020204" pitchFamily="34" charset="0"/>
                <a:cs typeface="Arial" panose="020B0604020202020204" pitchFamily="34" charset="0"/>
              </a:rPr>
              <a:t>Boerovou</a:t>
            </a:r>
            <a:r>
              <a:rPr lang="cs-CZ" sz="2000" b="1" dirty="0" smtClean="0">
                <a:latin typeface="Arial" panose="020B0604020202020204" pitchFamily="34" charset="0"/>
                <a:cs typeface="Arial" panose="020B0604020202020204" pitchFamily="34" charset="0"/>
              </a:rPr>
              <a:t> metodou</a:t>
            </a:r>
            <a:r>
              <a:rPr lang="cs-CZ" sz="2000" dirty="0" smtClean="0">
                <a:latin typeface="Arial" panose="020B0604020202020204" pitchFamily="34" charset="0"/>
                <a:cs typeface="Arial" panose="020B0604020202020204" pitchFamily="34" charset="0"/>
              </a:rPr>
              <a:t>, která se zakládá na tepelném rozkladu jodidu zirkoničitého ZrI</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na žhaveném zirkoniovém vlákně při teplotách okolo 1300°C. Tímto způsobem se získává kujné a tažné zirkonium, které je možno tvářet i za studena. Pokusná výroba zirkonia se provádí </a:t>
            </a:r>
            <a:r>
              <a:rPr lang="cs-CZ" sz="2000" b="1" dirty="0" err="1" smtClean="0">
                <a:latin typeface="Arial" panose="020B0604020202020204" pitchFamily="34" charset="0"/>
                <a:cs typeface="Arial" panose="020B0604020202020204" pitchFamily="34" charset="0"/>
              </a:rPr>
              <a:t>Frayovým</a:t>
            </a:r>
            <a:r>
              <a:rPr lang="cs-CZ" sz="2000" b="1" dirty="0" smtClean="0">
                <a:latin typeface="Arial" panose="020B0604020202020204" pitchFamily="34" charset="0"/>
                <a:cs typeface="Arial" panose="020B0604020202020204" pitchFamily="34" charset="0"/>
              </a:rPr>
              <a:t> procesem</a:t>
            </a:r>
            <a:r>
              <a:rPr lang="cs-CZ" sz="2000" dirty="0" smtClean="0">
                <a:latin typeface="Arial" panose="020B0604020202020204" pitchFamily="34" charset="0"/>
                <a:cs typeface="Arial" panose="020B0604020202020204" pitchFamily="34" charset="0"/>
              </a:rPr>
              <a:t>, který je blíže popsán při výrobě titanu.</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Praktické využití zirkonia a jeho sloučenin je poměrně značné. </a:t>
            </a:r>
          </a:p>
          <a:p>
            <a:pPr algn="just"/>
            <a:r>
              <a:rPr lang="cs-CZ" sz="2000" dirty="0" smtClean="0">
                <a:latin typeface="Arial" panose="020B0604020202020204" pitchFamily="34" charset="0"/>
                <a:cs typeface="Arial" panose="020B0604020202020204" pitchFamily="34" charset="0"/>
              </a:rPr>
              <a:t>Kovové zirkonium se používá zejména pro výrobu </a:t>
            </a:r>
            <a:r>
              <a:rPr lang="cs-CZ" sz="2000" b="1" dirty="0" smtClean="0">
                <a:latin typeface="Arial" panose="020B0604020202020204" pitchFamily="34" charset="0"/>
                <a:cs typeface="Arial" panose="020B0604020202020204" pitchFamily="34" charset="0"/>
              </a:rPr>
              <a:t>těžkotavitelných slitin </a:t>
            </a:r>
            <a:r>
              <a:rPr lang="cs-CZ" sz="2000" i="1" dirty="0" smtClean="0">
                <a:latin typeface="Arial" panose="020B0604020202020204" pitchFamily="34" charset="0"/>
                <a:cs typeface="Arial" panose="020B0604020202020204" pitchFamily="34" charset="0"/>
              </a:rPr>
              <a:t>(tryskové motory, lopatky plynových </a:t>
            </a:r>
            <a:r>
              <a:rPr lang="cs-CZ" sz="2000" i="1" dirty="0" err="1" smtClean="0">
                <a:latin typeface="Arial" panose="020B0604020202020204" pitchFamily="34" charset="0"/>
                <a:cs typeface="Arial" panose="020B0604020202020204" pitchFamily="34" charset="0"/>
              </a:rPr>
              <a:t>turbin</a:t>
            </a:r>
            <a:r>
              <a:rPr lang="cs-CZ" sz="2000" i="1" dirty="0" smtClean="0">
                <a:latin typeface="Arial" panose="020B0604020202020204" pitchFamily="34" charset="0"/>
                <a:cs typeface="Arial" panose="020B0604020202020204" pitchFamily="34" charset="0"/>
              </a:rPr>
              <a:t>, pancéřování vojenské techniky)</a:t>
            </a:r>
            <a:r>
              <a:rPr lang="cs-CZ" sz="2000" dirty="0" smtClean="0">
                <a:latin typeface="Arial" panose="020B0604020202020204" pitchFamily="34" charset="0"/>
                <a:cs typeface="Arial" panose="020B0604020202020204" pitchFamily="34" charset="0"/>
              </a:rPr>
              <a:t> a supravodivých magnetů. Zirkonium velmi málo absorbuje volné neutrony, používá se proto k výrobě </a:t>
            </a:r>
            <a:r>
              <a:rPr lang="cs-CZ" sz="2000" b="1" dirty="0" smtClean="0">
                <a:latin typeface="Arial" panose="020B0604020202020204" pitchFamily="34" charset="0"/>
                <a:cs typeface="Arial" panose="020B0604020202020204" pitchFamily="34" charset="0"/>
              </a:rPr>
              <a:t>ochranných potahů palivových článků </a:t>
            </a:r>
            <a:r>
              <a:rPr lang="cs-CZ" sz="2000" dirty="0" smtClean="0">
                <a:latin typeface="Arial" panose="020B0604020202020204" pitchFamily="34" charset="0"/>
                <a:cs typeface="Arial" panose="020B0604020202020204" pitchFamily="34" charset="0"/>
              </a:rPr>
              <a:t>vodou chlazených jaderných reaktorů. </a:t>
            </a:r>
          </a:p>
          <a:p>
            <a:pPr algn="just"/>
            <a:r>
              <a:rPr lang="cs-CZ" sz="2000" dirty="0" smtClean="0">
                <a:latin typeface="Arial" panose="020B0604020202020204" pitchFamily="34" charset="0"/>
                <a:cs typeface="Arial" panose="020B0604020202020204" pitchFamily="34" charset="0"/>
              </a:rPr>
              <a:t>Slitiny zirkonia s názvem </a:t>
            </a:r>
            <a:r>
              <a:rPr lang="cs-CZ" sz="2000" dirty="0" err="1" smtClean="0">
                <a:latin typeface="Arial" panose="020B0604020202020204" pitchFamily="34" charset="0"/>
                <a:cs typeface="Arial" panose="020B0604020202020204" pitchFamily="34" charset="0"/>
              </a:rPr>
              <a:t>Zircaloy</a:t>
            </a:r>
            <a:r>
              <a:rPr lang="cs-CZ" sz="2000" dirty="0" smtClean="0">
                <a:latin typeface="Arial" panose="020B0604020202020204" pitchFamily="34" charset="0"/>
                <a:cs typeface="Arial" panose="020B0604020202020204" pitchFamily="34" charset="0"/>
              </a:rPr>
              <a:t> jsou nezbytným materiálem pro </a:t>
            </a:r>
            <a:r>
              <a:rPr lang="cs-CZ" sz="2000" b="1" dirty="0" smtClean="0">
                <a:latin typeface="Arial" panose="020B0604020202020204" pitchFamily="34" charset="0"/>
                <a:cs typeface="Arial" panose="020B0604020202020204" pitchFamily="34" charset="0"/>
              </a:rPr>
              <a:t>konstrukce jaderných zařízení</a:t>
            </a:r>
            <a:r>
              <a:rPr lang="cs-CZ" sz="2000" dirty="0" smtClean="0">
                <a:latin typeface="Arial" panose="020B0604020202020204" pitchFamily="34" charset="0"/>
                <a:cs typeface="Arial" panose="020B0604020202020204" pitchFamily="34" charset="0"/>
              </a:rPr>
              <a:t>. </a:t>
            </a:r>
          </a:p>
          <a:p>
            <a:pPr algn="just"/>
            <a:r>
              <a:rPr lang="cs-CZ" sz="2000" dirty="0" err="1" smtClean="0">
                <a:latin typeface="Arial" panose="020B0604020202020204" pitchFamily="34" charset="0"/>
                <a:cs typeface="Arial" panose="020B0604020202020204" pitchFamily="34" charset="0"/>
              </a:rPr>
              <a:t>Pyroforních</a:t>
            </a:r>
            <a:r>
              <a:rPr lang="cs-CZ" sz="2000" dirty="0" smtClean="0">
                <a:latin typeface="Arial" panose="020B0604020202020204" pitchFamily="34" charset="0"/>
                <a:cs typeface="Arial" panose="020B0604020202020204" pitchFamily="34" charset="0"/>
              </a:rPr>
              <a:t> vlastností práškového zirkonia ve směsi s dusičnanem zirkoničitým </a:t>
            </a:r>
            <a:r>
              <a:rPr lang="cs-CZ" sz="2000" dirty="0" err="1" smtClean="0">
                <a:latin typeface="Arial" panose="020B0604020202020204" pitchFamily="34" charset="0"/>
                <a:cs typeface="Arial" panose="020B0604020202020204" pitchFamily="34" charset="0"/>
              </a:rPr>
              <a:t>Zr</a:t>
            </a:r>
            <a:r>
              <a:rPr lang="cs-CZ" sz="2000" dirty="0" smtClean="0">
                <a:latin typeface="Arial" panose="020B0604020202020204" pitchFamily="34" charset="0"/>
                <a:cs typeface="Arial" panose="020B0604020202020204" pitchFamily="34" charset="0"/>
              </a:rPr>
              <a:t>(NO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se využívá při </a:t>
            </a:r>
            <a:r>
              <a:rPr lang="cs-CZ" sz="2000" b="1" dirty="0" smtClean="0">
                <a:latin typeface="Arial" panose="020B0604020202020204" pitchFamily="34" charset="0"/>
                <a:cs typeface="Arial" panose="020B0604020202020204" pitchFamily="34" charset="0"/>
              </a:rPr>
              <a:t>výrobě zápalné munice</a:t>
            </a:r>
            <a:r>
              <a:rPr lang="cs-CZ" sz="2000" dirty="0" smtClean="0">
                <a:latin typeface="Arial" panose="020B0604020202020204" pitchFamily="34" charset="0"/>
                <a:cs typeface="Arial" panose="020B0604020202020204" pitchFamily="34" charset="0"/>
              </a:rPr>
              <a:t>. Zirkonium i některé jeho sloučeniny se používají jako </a:t>
            </a:r>
            <a:r>
              <a:rPr lang="cs-CZ" sz="2000" b="1" dirty="0" smtClean="0">
                <a:latin typeface="Arial" panose="020B0604020202020204" pitchFamily="34" charset="0"/>
                <a:cs typeface="Arial" panose="020B0604020202020204" pitchFamily="34" charset="0"/>
              </a:rPr>
              <a:t>katalyzátory</a:t>
            </a:r>
            <a:r>
              <a:rPr lang="cs-CZ" sz="2000" dirty="0" smtClean="0">
                <a:latin typeface="Arial" panose="020B0604020202020204" pitchFamily="34" charset="0"/>
                <a:cs typeface="Arial" panose="020B0604020202020204" pitchFamily="34" charset="0"/>
              </a:rPr>
              <a:t> řady hydrogenačních, aminačních, </a:t>
            </a:r>
            <a:r>
              <a:rPr lang="cs-CZ" sz="2000" dirty="0" err="1" smtClean="0">
                <a:latin typeface="Arial" panose="020B0604020202020204" pitchFamily="34" charset="0"/>
                <a:cs typeface="Arial" panose="020B0604020202020204" pitchFamily="34" charset="0"/>
              </a:rPr>
              <a:t>izomeračních</a:t>
            </a:r>
            <a:r>
              <a:rPr lang="cs-CZ" sz="2000" dirty="0" smtClean="0">
                <a:latin typeface="Arial" panose="020B0604020202020204" pitchFamily="34" charset="0"/>
                <a:cs typeface="Arial" panose="020B0604020202020204" pitchFamily="34" charset="0"/>
              </a:rPr>
              <a:t> a oxidačních reakcí. Zirkoniem legované </a:t>
            </a:r>
            <a:r>
              <a:rPr lang="cs-CZ" sz="2000" b="1" dirty="0" smtClean="0">
                <a:latin typeface="Arial" panose="020B0604020202020204" pitchFamily="34" charset="0"/>
                <a:cs typeface="Arial" panose="020B0604020202020204" pitchFamily="34" charset="0"/>
              </a:rPr>
              <a:t>wolframové elektrody </a:t>
            </a:r>
            <a:r>
              <a:rPr lang="cs-CZ" sz="2000" dirty="0" smtClean="0">
                <a:latin typeface="Arial" panose="020B0604020202020204" pitchFamily="34" charset="0"/>
                <a:cs typeface="Arial" panose="020B0604020202020204" pitchFamily="34" charset="0"/>
              </a:rPr>
              <a:t>se používají ke svařování slitin hliníku střídavým proudem.</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228600"/>
            <a:ext cx="8839200" cy="3170099"/>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Mezi nejdůležitější sloučeniny zirkonia patří </a:t>
            </a:r>
            <a:r>
              <a:rPr lang="cs-CZ" sz="2000" b="1" dirty="0" smtClean="0">
                <a:latin typeface="Arial" panose="020B0604020202020204" pitchFamily="34" charset="0"/>
                <a:cs typeface="Arial" panose="020B0604020202020204" pitchFamily="34" charset="0"/>
              </a:rPr>
              <a:t>oxid zirk</a:t>
            </a:r>
            <a:r>
              <a:rPr lang="cs-CZ" sz="2000" dirty="0" smtClean="0">
                <a:latin typeface="Arial" panose="020B0604020202020204" pitchFamily="34" charset="0"/>
                <a:cs typeface="Arial" panose="020B0604020202020204" pitchFamily="34" charset="0"/>
              </a:rPr>
              <a:t>oničitý ZrO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který se používá jako bílý pigment, žáruvzdorný materiál, jako kontrastní látka v rentgenologii, k výrobě </a:t>
            </a:r>
            <a:r>
              <a:rPr lang="cs-CZ" sz="2000" dirty="0" err="1" smtClean="0">
                <a:latin typeface="Arial" panose="020B0604020202020204" pitchFamily="34" charset="0"/>
                <a:cs typeface="Arial" panose="020B0604020202020204" pitchFamily="34" charset="0"/>
              </a:rPr>
              <a:t>biokeramiky</a:t>
            </a:r>
            <a:r>
              <a:rPr lang="cs-CZ" sz="2000" dirty="0" smtClean="0">
                <a:latin typeface="Arial" panose="020B0604020202020204" pitchFamily="34" charset="0"/>
                <a:cs typeface="Arial" panose="020B0604020202020204" pitchFamily="34" charset="0"/>
              </a:rPr>
              <a:t> a je součástí keramických glazur </a:t>
            </a:r>
            <a:r>
              <a:rPr lang="cs-CZ" sz="2000" i="1" dirty="0" smtClean="0">
                <a:latin typeface="Arial" panose="020B0604020202020204" pitchFamily="34" charset="0"/>
                <a:cs typeface="Arial" panose="020B0604020202020204" pitchFamily="34" charset="0"/>
              </a:rPr>
              <a:t>(glazura </a:t>
            </a:r>
            <a:r>
              <a:rPr lang="cs-CZ" sz="2000" i="1" dirty="0" err="1" smtClean="0">
                <a:latin typeface="Arial" panose="020B0604020202020204" pitchFamily="34" charset="0"/>
                <a:cs typeface="Arial" panose="020B0604020202020204" pitchFamily="34" charset="0"/>
              </a:rPr>
              <a:t>ultrox</a:t>
            </a:r>
            <a:r>
              <a:rPr lang="cs-CZ" sz="2000" i="1" dirty="0" smtClean="0">
                <a:latin typeface="Arial" panose="020B0604020202020204" pitchFamily="34" charset="0"/>
                <a:cs typeface="Arial" panose="020B0604020202020204" pitchFamily="34" charset="0"/>
              </a:rPr>
              <a:t> obsahuje 65 % ZrO</a:t>
            </a:r>
            <a:r>
              <a:rPr lang="cs-CZ" sz="2000" i="1" baseline="-25000" dirty="0" smtClean="0">
                <a:latin typeface="Arial" panose="020B0604020202020204" pitchFamily="34" charset="0"/>
                <a:cs typeface="Arial" panose="020B0604020202020204" pitchFamily="34" charset="0"/>
              </a:rPr>
              <a:t>2</a:t>
            </a:r>
            <a:r>
              <a:rPr lang="cs-CZ" sz="2000" i="1" dirty="0" smtClean="0">
                <a:latin typeface="Arial" panose="020B0604020202020204" pitchFamily="34" charset="0"/>
                <a:cs typeface="Arial" panose="020B0604020202020204" pitchFamily="34" charset="0"/>
              </a:rPr>
              <a:t>, glazura </a:t>
            </a:r>
            <a:r>
              <a:rPr lang="cs-CZ" sz="2000" i="1" dirty="0" err="1" smtClean="0">
                <a:latin typeface="Arial" panose="020B0604020202020204" pitchFamily="34" charset="0"/>
                <a:cs typeface="Arial" panose="020B0604020202020204" pitchFamily="34" charset="0"/>
              </a:rPr>
              <a:t>zirkopax</a:t>
            </a:r>
            <a:r>
              <a:rPr lang="cs-CZ" sz="2000" i="1" dirty="0" smtClean="0">
                <a:latin typeface="Arial" panose="020B0604020202020204" pitchFamily="34" charset="0"/>
                <a:cs typeface="Arial" panose="020B0604020202020204" pitchFamily="34" charset="0"/>
              </a:rPr>
              <a:t> až 67 %)</a:t>
            </a:r>
            <a:r>
              <a:rPr lang="cs-CZ" sz="2000" dirty="0" smtClean="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Velmi tvrdý </a:t>
            </a:r>
            <a:r>
              <a:rPr lang="cs-CZ" sz="2000" b="1" dirty="0" smtClean="0">
                <a:latin typeface="Arial" panose="020B0604020202020204" pitchFamily="34" charset="0"/>
                <a:cs typeface="Arial" panose="020B0604020202020204" pitchFamily="34" charset="0"/>
              </a:rPr>
              <a:t>karbid zirkonia </a:t>
            </a:r>
            <a:r>
              <a:rPr lang="cs-CZ" sz="2000" dirty="0" err="1" smtClean="0">
                <a:latin typeface="Arial" panose="020B0604020202020204" pitchFamily="34" charset="0"/>
                <a:cs typeface="Arial" panose="020B0604020202020204" pitchFamily="34" charset="0"/>
              </a:rPr>
              <a:t>ZrC</a:t>
            </a:r>
            <a:r>
              <a:rPr lang="cs-CZ" sz="2000" dirty="0" smtClean="0">
                <a:latin typeface="Arial" panose="020B0604020202020204" pitchFamily="34" charset="0"/>
                <a:cs typeface="Arial" panose="020B0604020202020204" pitchFamily="34" charset="0"/>
              </a:rPr>
              <a:t> se používá jako brusný materiál. Ještě vyšší tvrdost než karbid vykazuje </a:t>
            </a:r>
            <a:r>
              <a:rPr lang="cs-CZ" sz="2000" b="1" dirty="0" smtClean="0">
                <a:latin typeface="Arial" panose="020B0604020202020204" pitchFamily="34" charset="0"/>
                <a:cs typeface="Arial" panose="020B0604020202020204" pitchFamily="34" charset="0"/>
              </a:rPr>
              <a:t>borid</a:t>
            </a:r>
            <a:r>
              <a:rPr lang="cs-CZ" sz="2000" dirty="0" smtClean="0">
                <a:latin typeface="Arial" panose="020B0604020202020204" pitchFamily="34" charset="0"/>
                <a:cs typeface="Arial" panose="020B0604020202020204" pitchFamily="34" charset="0"/>
              </a:rPr>
              <a:t> ZrB</a:t>
            </a:r>
            <a:r>
              <a:rPr lang="cs-CZ" sz="2000" baseline="-25000" dirty="0" smtClean="0">
                <a:latin typeface="Arial" panose="020B0604020202020204" pitchFamily="34" charset="0"/>
                <a:cs typeface="Arial" panose="020B0604020202020204" pitchFamily="34" charset="0"/>
              </a:rPr>
              <a:t>12</a:t>
            </a:r>
            <a:r>
              <a:rPr lang="cs-CZ" sz="2000" dirty="0" smtClean="0">
                <a:latin typeface="Arial" panose="020B0604020202020204" pitchFamily="34" charset="0"/>
                <a:cs typeface="Arial" panose="020B0604020202020204" pitchFamily="34" charset="0"/>
              </a:rPr>
              <a:t> a </a:t>
            </a:r>
            <a:r>
              <a:rPr lang="cs-CZ" sz="2000" b="1" dirty="0" smtClean="0">
                <a:latin typeface="Arial" panose="020B0604020202020204" pitchFamily="34" charset="0"/>
                <a:cs typeface="Arial" panose="020B0604020202020204" pitchFamily="34" charset="0"/>
              </a:rPr>
              <a:t>silicid</a:t>
            </a:r>
            <a:r>
              <a:rPr lang="cs-CZ" sz="2000" dirty="0" smtClean="0">
                <a:latin typeface="Arial" panose="020B0604020202020204" pitchFamily="34" charset="0"/>
                <a:cs typeface="Arial" panose="020B0604020202020204" pitchFamily="34" charset="0"/>
              </a:rPr>
              <a:t> ZrSi</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t>
            </a:r>
          </a:p>
          <a:p>
            <a:pPr algn="just"/>
            <a:r>
              <a:rPr lang="cs-CZ" sz="2000" b="1" dirty="0" smtClean="0">
                <a:latin typeface="Arial" panose="020B0604020202020204" pitchFamily="34" charset="0"/>
                <a:cs typeface="Arial" panose="020B0604020202020204" pitchFamily="34" charset="0"/>
              </a:rPr>
              <a:t>Dusičnan </a:t>
            </a:r>
            <a:r>
              <a:rPr lang="cs-CZ" sz="2000" b="1" dirty="0" err="1" smtClean="0">
                <a:latin typeface="Arial" panose="020B0604020202020204" pitchFamily="34" charset="0"/>
                <a:cs typeface="Arial" panose="020B0604020202020204" pitchFamily="34" charset="0"/>
              </a:rPr>
              <a:t>zirkonylu</a:t>
            </a:r>
            <a:r>
              <a:rPr lang="cs-CZ" sz="2000" b="1"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ZrO</a:t>
            </a:r>
            <a:r>
              <a:rPr lang="cs-CZ" sz="2000" dirty="0" smtClean="0">
                <a:latin typeface="Arial" panose="020B0604020202020204" pitchFamily="34" charset="0"/>
                <a:cs typeface="Arial" panose="020B0604020202020204" pitchFamily="34" charset="0"/>
              </a:rPr>
              <a:t>(NO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 </a:t>
            </a:r>
            <a:r>
              <a:rPr lang="cs-CZ" sz="2000" b="1" dirty="0" smtClean="0">
                <a:latin typeface="Arial" panose="020B0604020202020204" pitchFamily="34" charset="0"/>
                <a:cs typeface="Arial" panose="020B0604020202020204" pitchFamily="34" charset="0"/>
              </a:rPr>
              <a:t>chlorid </a:t>
            </a:r>
            <a:r>
              <a:rPr lang="cs-CZ" sz="2000" b="1" dirty="0" err="1" smtClean="0">
                <a:latin typeface="Arial" panose="020B0604020202020204" pitchFamily="34" charset="0"/>
                <a:cs typeface="Arial" panose="020B0604020202020204" pitchFamily="34" charset="0"/>
              </a:rPr>
              <a:t>zirkonylu</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ZrOCl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se používají v analytické chemii k odstraňování kyseliny fosforečné. </a:t>
            </a:r>
          </a:p>
          <a:p>
            <a:pPr algn="just"/>
            <a:r>
              <a:rPr lang="cs-CZ" sz="2000" b="1" dirty="0" smtClean="0">
                <a:latin typeface="Arial" panose="020B0604020202020204" pitchFamily="34" charset="0"/>
                <a:cs typeface="Arial" panose="020B0604020202020204" pitchFamily="34" charset="0"/>
              </a:rPr>
              <a:t>Fluorid zirkoničitý </a:t>
            </a:r>
            <a:r>
              <a:rPr lang="cs-CZ" sz="2000" dirty="0" smtClean="0">
                <a:latin typeface="Arial" panose="020B0604020202020204" pitchFamily="34" charset="0"/>
                <a:cs typeface="Arial" panose="020B0604020202020204" pitchFamily="34" charset="0"/>
              </a:rPr>
              <a:t>ZrF</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se využívá ke katalýze rozkladu hydridů hořčíku, které se slouží jako zásobníky vodíku.</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1174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41493"/>
            <a:ext cx="8991600" cy="6740307"/>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Hafnium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velmi lesklý, kujný a tažný kov. Práškové hafnium je </a:t>
            </a:r>
            <a:r>
              <a:rPr lang="cs-CZ" sz="2000" dirty="0" err="1">
                <a:latin typeface="Arial" panose="020B0604020202020204" pitchFamily="34" charset="0"/>
                <a:cs typeface="Arial" panose="020B0604020202020204" pitchFamily="34" charset="0"/>
              </a:rPr>
              <a:t>pyroforní</a:t>
            </a:r>
            <a:r>
              <a:rPr lang="cs-CZ" sz="2000" dirty="0">
                <a:latin typeface="Arial" panose="020B0604020202020204" pitchFamily="34" charset="0"/>
                <a:cs typeface="Arial" panose="020B0604020202020204" pitchFamily="34" charset="0"/>
              </a:rPr>
              <a:t>. Ve sloučeninách vystupuje hafnium téměř vždy jako čtyřmocné, redukce na trojmocné nebo dvoumocné hafnium je značně obtížná. Ze sloučenin dvou a trojmocného hafnia byly připraveny pouze černý bromid </a:t>
            </a:r>
            <a:r>
              <a:rPr lang="cs-CZ" sz="2000" dirty="0" err="1">
                <a:latin typeface="Arial" panose="020B0604020202020204" pitchFamily="34" charset="0"/>
                <a:cs typeface="Arial" panose="020B0604020202020204" pitchFamily="34" charset="0"/>
              </a:rPr>
              <a:t>hafnatý</a:t>
            </a:r>
            <a:r>
              <a:rPr lang="cs-CZ" sz="2000" dirty="0">
                <a:latin typeface="Arial" panose="020B0604020202020204" pitchFamily="34" charset="0"/>
                <a:cs typeface="Arial" panose="020B0604020202020204" pitchFamily="34" charset="0"/>
              </a:rPr>
              <a:t> HfBr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modrý bromid </a:t>
            </a:r>
            <a:r>
              <a:rPr lang="cs-CZ" sz="2000" dirty="0" err="1">
                <a:latin typeface="Arial" panose="020B0604020202020204" pitchFamily="34" charset="0"/>
                <a:cs typeface="Arial" panose="020B0604020202020204" pitchFamily="34" charset="0"/>
              </a:rPr>
              <a:t>hafnitý</a:t>
            </a:r>
            <a:r>
              <a:rPr lang="cs-CZ" sz="2000" dirty="0">
                <a:latin typeface="Arial" panose="020B0604020202020204" pitchFamily="34" charset="0"/>
                <a:cs typeface="Arial" panose="020B0604020202020204" pitchFamily="34" charset="0"/>
              </a:rPr>
              <a:t> HfBr</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Při teplotě přes 700°C reaguje s vodíkem za vzniku hydridu HfH</a:t>
            </a:r>
            <a:r>
              <a:rPr lang="cs-CZ" sz="2000" baseline="-25000" dirty="0">
                <a:latin typeface="Arial" panose="020B0604020202020204" pitchFamily="34" charset="0"/>
                <a:cs typeface="Arial" panose="020B0604020202020204" pitchFamily="34" charset="0"/>
              </a:rPr>
              <a:t>1,86</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Hafnium je dobře rozpustné v koncentrované i zředěné kyselině fluorovodíkové:</a:t>
            </a:r>
          </a:p>
          <a:p>
            <a:pPr algn="ctr"/>
            <a:r>
              <a:rPr lang="cs-CZ" sz="2000" dirty="0" err="1">
                <a:latin typeface="Arial" panose="020B0604020202020204" pitchFamily="34" charset="0"/>
                <a:cs typeface="Arial" panose="020B0604020202020204" pitchFamily="34" charset="0"/>
              </a:rPr>
              <a:t>Hf</a:t>
            </a:r>
            <a:r>
              <a:rPr lang="cs-CZ" sz="2000" dirty="0">
                <a:latin typeface="Arial" panose="020B0604020202020204" pitchFamily="34" charset="0"/>
                <a:cs typeface="Arial" panose="020B0604020202020204" pitchFamily="34" charset="0"/>
              </a:rPr>
              <a:t> + 6HF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[HfF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Hf</a:t>
            </a:r>
            <a:r>
              <a:rPr lang="cs-CZ" sz="2000" dirty="0">
                <a:latin typeface="Arial" panose="020B0604020202020204" pitchFamily="34" charset="0"/>
                <a:cs typeface="Arial" panose="020B0604020202020204" pitchFamily="34" charset="0"/>
              </a:rPr>
              <a:t> + 4HF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[HfOF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Reakce hafnia s koncentrovanou kyselinou sírovou a lučavkou královskou probíhají zvolna:</a:t>
            </a:r>
          </a:p>
          <a:p>
            <a:pPr algn="ctr"/>
            <a:r>
              <a:rPr lang="cs-CZ" sz="2000" dirty="0" err="1">
                <a:latin typeface="Arial" panose="020B0604020202020204" pitchFamily="34" charset="0"/>
                <a:cs typeface="Arial" panose="020B0604020202020204" pitchFamily="34" charset="0"/>
              </a:rPr>
              <a:t>Hf</a:t>
            </a:r>
            <a:r>
              <a:rPr lang="cs-CZ" sz="2000" dirty="0">
                <a:latin typeface="Arial" panose="020B0604020202020204" pitchFamily="34" charset="0"/>
                <a:cs typeface="Arial" panose="020B0604020202020204" pitchFamily="34" charset="0"/>
              </a:rPr>
              <a:t> + 4H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r>
              <a:rPr lang="cs-CZ" sz="2000" dirty="0" err="1">
                <a:latin typeface="Arial" panose="020B0604020202020204" pitchFamily="34" charset="0"/>
                <a:cs typeface="Arial" panose="020B0604020202020204" pitchFamily="34" charset="0"/>
              </a:rPr>
              <a:t>Hf</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+ 2SO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3Hf + 6HCl + 4HNO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[Hf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+ 4NO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Při teplotě nad 300°C reaguje s vodní párou za vzniku oxidu </a:t>
            </a:r>
            <a:r>
              <a:rPr lang="cs-CZ" sz="2000" dirty="0" err="1">
                <a:latin typeface="Arial" panose="020B0604020202020204" pitchFamily="34" charset="0"/>
                <a:cs typeface="Arial" panose="020B0604020202020204" pitchFamily="34" charset="0"/>
              </a:rPr>
              <a:t>hafničitého</a:t>
            </a:r>
            <a:r>
              <a:rPr lang="cs-CZ" sz="2000" dirty="0">
                <a:latin typeface="Arial" panose="020B0604020202020204" pitchFamily="34" charset="0"/>
                <a:cs typeface="Arial" panose="020B0604020202020204" pitchFamily="34" charset="0"/>
              </a:rPr>
              <a:t> HfO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malého množství hydridu HfH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Chemické </a:t>
            </a:r>
            <a:r>
              <a:rPr lang="cs-CZ" sz="2000" dirty="0">
                <a:latin typeface="Arial" panose="020B0604020202020204" pitchFamily="34" charset="0"/>
                <a:cs typeface="Arial" panose="020B0604020202020204" pitchFamily="34" charset="0"/>
              </a:rPr>
              <a:t>i fyzikální vlastnosti hafnia i všech jeho sloučenin se zcela podobají vlastnostem zirkonia a jeho sloučenin. Vzájemná podobnost dvojice hafnium - zirkonium je největší v celé periodické soustavě</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8600"/>
            <a:ext cx="89154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 přírodě se hafnium nalézá vždy v přítomnosti zirkonia.</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Jediný známý samostatný minerál hafnia je vzácný nerost </a:t>
            </a:r>
            <a:r>
              <a:rPr lang="cs-CZ" sz="2000" b="1" dirty="0" err="1" smtClean="0">
                <a:latin typeface="Arial" panose="020B0604020202020204" pitchFamily="34" charset="0"/>
                <a:cs typeface="Arial" panose="020B0604020202020204" pitchFamily="34" charset="0"/>
              </a:rPr>
              <a:t>hafnon</a:t>
            </a:r>
            <a:r>
              <a:rPr lang="cs-CZ" sz="2000" dirty="0" smtClean="0">
                <a:latin typeface="Arial" panose="020B0604020202020204" pitchFamily="34" charset="0"/>
                <a:cs typeface="Arial" panose="020B0604020202020204" pitchFamily="34" charset="0"/>
              </a:rPr>
              <a:t> HfSiO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většina hafnia se vyskytuje jako izomorfní příměs v nerostech zirkonia, např. v </a:t>
            </a:r>
            <a:r>
              <a:rPr lang="cs-CZ" sz="2000" b="1" dirty="0" smtClean="0">
                <a:latin typeface="Arial" panose="020B0604020202020204" pitchFamily="34" charset="0"/>
                <a:cs typeface="Arial" panose="020B0604020202020204" pitchFamily="34" charset="0"/>
              </a:rPr>
              <a:t>zirkonu</a:t>
            </a:r>
            <a:r>
              <a:rPr lang="cs-CZ" sz="2000" dirty="0" smtClean="0">
                <a:latin typeface="Arial" panose="020B0604020202020204" pitchFamily="34" charset="0"/>
                <a:cs typeface="Arial" panose="020B0604020202020204" pitchFamily="34" charset="0"/>
              </a:rPr>
              <a:t> ZrSiO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allendeitu</a:t>
            </a:r>
            <a:r>
              <a:rPr lang="cs-CZ" sz="2000" dirty="0" smtClean="0">
                <a:latin typeface="Arial" panose="020B0604020202020204" pitchFamily="34" charset="0"/>
                <a:cs typeface="Arial" panose="020B0604020202020204" pitchFamily="34" charset="0"/>
              </a:rPr>
              <a:t> Sc</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Zr</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12</a:t>
            </a:r>
            <a:r>
              <a:rPr lang="cs-CZ" sz="2000" dirty="0" smtClean="0">
                <a:latin typeface="Arial" panose="020B0604020202020204" pitchFamily="34" charset="0"/>
                <a:cs typeface="Arial" panose="020B0604020202020204" pitchFamily="34" charset="0"/>
              </a:rPr>
              <a:t> nebo </a:t>
            </a:r>
            <a:r>
              <a:rPr lang="cs-CZ" sz="2000" b="1" dirty="0" err="1" smtClean="0">
                <a:latin typeface="Arial" panose="020B0604020202020204" pitchFamily="34" charset="0"/>
                <a:cs typeface="Arial" panose="020B0604020202020204" pitchFamily="34" charset="0"/>
              </a:rPr>
              <a:t>lakargitu</a:t>
            </a:r>
            <a:r>
              <a:rPr lang="cs-CZ" sz="2000" dirty="0" smtClean="0">
                <a:latin typeface="Arial" panose="020B0604020202020204" pitchFamily="34" charset="0"/>
                <a:cs typeface="Arial" panose="020B0604020202020204" pitchFamily="34" charset="0"/>
              </a:rPr>
              <a:t> CaZrO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Výroba </a:t>
            </a:r>
            <a:r>
              <a:rPr lang="cs-CZ" sz="2000" dirty="0">
                <a:latin typeface="Arial" panose="020B0604020202020204" pitchFamily="34" charset="0"/>
                <a:cs typeface="Arial" panose="020B0604020202020204" pitchFamily="34" charset="0"/>
              </a:rPr>
              <a:t>hafnia se prováděla rekrystalizací podvojných fluoridů získaných z odpadních produktů po rafinaci zirkonia. V současnosti se hafnium odděluje selektivní extrakcí nebo pomocí iontoměničů. Průmyslová výroba hafnia se nejčastěji provádí Krollovou metodou:</a:t>
            </a:r>
          </a:p>
          <a:p>
            <a:pPr algn="ctr"/>
            <a:r>
              <a:rPr lang="cs-CZ" sz="2000" dirty="0">
                <a:latin typeface="Arial" panose="020B0604020202020204" pitchFamily="34" charset="0"/>
                <a:cs typeface="Arial" panose="020B0604020202020204" pitchFamily="34" charset="0"/>
              </a:rPr>
              <a:t>HfO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+ 2C → HfCl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+ 2CO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HfCl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+ 2Mg → </a:t>
            </a:r>
            <a:r>
              <a:rPr lang="cs-CZ" sz="2000" dirty="0" err="1">
                <a:latin typeface="Arial" panose="020B0604020202020204" pitchFamily="34" charset="0"/>
                <a:cs typeface="Arial" panose="020B0604020202020204" pitchFamily="34" charset="0"/>
              </a:rPr>
              <a:t>Hf</a:t>
            </a:r>
            <a:r>
              <a:rPr lang="cs-CZ" sz="2000" dirty="0">
                <a:latin typeface="Arial" panose="020B0604020202020204" pitchFamily="34" charset="0"/>
                <a:cs typeface="Arial" panose="020B0604020202020204" pitchFamily="34" charset="0"/>
              </a:rPr>
              <a:t> + 2MgCl</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Laboratorní příprava čistého kovového hafnia se provádí tepelným rozkladem jodidu </a:t>
            </a:r>
            <a:r>
              <a:rPr lang="cs-CZ" sz="2000" dirty="0" err="1">
                <a:latin typeface="Arial" panose="020B0604020202020204" pitchFamily="34" charset="0"/>
                <a:cs typeface="Arial" panose="020B0604020202020204" pitchFamily="34" charset="0"/>
              </a:rPr>
              <a:t>hafničitého</a:t>
            </a:r>
            <a:r>
              <a:rPr lang="cs-CZ" sz="2000" dirty="0">
                <a:latin typeface="Arial" panose="020B0604020202020204" pitchFamily="34" charset="0"/>
                <a:cs typeface="Arial" panose="020B0604020202020204" pitchFamily="34" charset="0"/>
              </a:rPr>
              <a:t> HfI</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pomocí rozžhaveného wolframového vlákna</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Hafnium </a:t>
            </a:r>
            <a:r>
              <a:rPr lang="cs-CZ" sz="2000" dirty="0">
                <a:latin typeface="Arial" panose="020B0604020202020204" pitchFamily="34" charset="0"/>
                <a:cs typeface="Arial" panose="020B0604020202020204" pitchFamily="34" charset="0"/>
              </a:rPr>
              <a:t>se vyznačuje velmi silnou absorpcí termických neutronů a používá se k výrobě regulačních tyčí do jaderných reaktorů ponorek.</a:t>
            </a:r>
          </a:p>
          <a:p>
            <a:pPr algn="just"/>
            <a:r>
              <a:rPr lang="cs-CZ" sz="2000" dirty="0" smtClean="0">
                <a:latin typeface="Arial" panose="020B0604020202020204" pitchFamily="34" charset="0"/>
                <a:cs typeface="Arial" panose="020B0604020202020204" pitchFamily="34" charset="0"/>
              </a:rPr>
              <a:t>  Slitiny </a:t>
            </a:r>
            <a:r>
              <a:rPr lang="cs-CZ" sz="2000" dirty="0">
                <a:latin typeface="Arial" panose="020B0604020202020204" pitchFamily="34" charset="0"/>
                <a:cs typeface="Arial" panose="020B0604020202020204" pitchFamily="34" charset="0"/>
              </a:rPr>
              <a:t>hafnia s titanem, tantalem a niobem se využívají ke konstrukci tepelně namáhaných součástí proudových a raketových motorů. Hafnium se používá k výrobě elektrod pro svařování měkké oceli v ochranné atmosféře argonu nebo oxidu uhličitého</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76200" y="152400"/>
            <a:ext cx="8915400" cy="4093428"/>
          </a:xfrm>
          <a:prstGeom prst="rect">
            <a:avLst/>
          </a:prstGeom>
        </p:spPr>
        <p:txBody>
          <a:bodyPr wrap="square">
            <a:spAutoFit/>
          </a:bodyPr>
          <a:lstStyle/>
          <a:p>
            <a:pPr algn="just"/>
            <a:r>
              <a:rPr lang="cs-CZ" sz="2000" b="1" dirty="0" smtClean="0">
                <a:latin typeface="Arial" panose="020B0604020202020204" pitchFamily="34" charset="0"/>
                <a:cs typeface="Arial" panose="020B0604020202020204" pitchFamily="34" charset="0"/>
              </a:rPr>
              <a:t>Oxid </a:t>
            </a:r>
            <a:r>
              <a:rPr lang="cs-CZ" sz="2000" b="1" dirty="0" err="1" smtClean="0">
                <a:latin typeface="Arial" panose="020B0604020202020204" pitchFamily="34" charset="0"/>
                <a:cs typeface="Arial" panose="020B0604020202020204" pitchFamily="34" charset="0"/>
              </a:rPr>
              <a:t>hafničitý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HfO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se používá k výrobě žáruvzdorného skla a společně s </a:t>
            </a:r>
            <a:r>
              <a:rPr lang="cs-CZ" sz="2000" dirty="0" err="1" smtClean="0">
                <a:latin typeface="Arial" panose="020B0604020202020204" pitchFamily="34" charset="0"/>
                <a:cs typeface="Arial" panose="020B0604020202020204" pitchFamily="34" charset="0"/>
              </a:rPr>
              <a:t>HfSiON</a:t>
            </a:r>
            <a:r>
              <a:rPr lang="cs-CZ" sz="2000" dirty="0" smtClean="0">
                <a:latin typeface="Arial" panose="020B0604020202020204" pitchFamily="34" charset="0"/>
                <a:cs typeface="Arial" panose="020B0604020202020204" pitchFamily="34" charset="0"/>
              </a:rPr>
              <a:t> a </a:t>
            </a:r>
            <a:r>
              <a:rPr lang="cs-CZ" sz="2000" dirty="0" err="1" smtClean="0">
                <a:latin typeface="Arial" panose="020B0604020202020204" pitchFamily="34" charset="0"/>
                <a:cs typeface="Arial" panose="020B0604020202020204" pitchFamily="34" charset="0"/>
              </a:rPr>
              <a:t>HfSiO</a:t>
            </a:r>
            <a:r>
              <a:rPr lang="cs-CZ" sz="2000" dirty="0" smtClean="0">
                <a:latin typeface="Arial" panose="020B0604020202020204" pitchFamily="34" charset="0"/>
                <a:cs typeface="Arial" panose="020B0604020202020204" pitchFamily="34" charset="0"/>
              </a:rPr>
              <a:t> k výrobě pokročilých počítačových čipů, kde slouží jako dielektrikum. </a:t>
            </a:r>
          </a:p>
          <a:p>
            <a:pPr algn="just"/>
            <a:r>
              <a:rPr lang="cs-CZ" sz="2000" b="1" dirty="0" smtClean="0">
                <a:latin typeface="Arial" panose="020B0604020202020204" pitchFamily="34" charset="0"/>
                <a:cs typeface="Arial" panose="020B0604020202020204" pitchFamily="34" charset="0"/>
              </a:rPr>
              <a:t>Karbid hafnia </a:t>
            </a:r>
            <a:r>
              <a:rPr lang="cs-CZ" sz="2000" dirty="0" err="1" smtClean="0">
                <a:latin typeface="Arial" panose="020B0604020202020204" pitchFamily="34" charset="0"/>
                <a:cs typeface="Arial" panose="020B0604020202020204" pitchFamily="34" charset="0"/>
              </a:rPr>
              <a:t>HfC</a:t>
            </a:r>
            <a:r>
              <a:rPr lang="cs-CZ" sz="2000" dirty="0" smtClean="0">
                <a:latin typeface="Arial" panose="020B0604020202020204" pitchFamily="34" charset="0"/>
                <a:cs typeface="Arial" panose="020B0604020202020204" pitchFamily="34" charset="0"/>
              </a:rPr>
              <a:t> má teplotu tání 3890°C a společně s nitridem hafnia se používá ke konstrukci tepelně namáhaných trysek plazmových hořáků a proudových motorů. </a:t>
            </a:r>
          </a:p>
          <a:p>
            <a:pPr algn="just"/>
            <a:r>
              <a:rPr lang="cs-CZ" sz="2000" b="1" dirty="0" smtClean="0">
                <a:latin typeface="Arial" panose="020B0604020202020204" pitchFamily="34" charset="0"/>
                <a:cs typeface="Arial" panose="020B0604020202020204" pitchFamily="34" charset="0"/>
              </a:rPr>
              <a:t>Fluorid </a:t>
            </a:r>
            <a:r>
              <a:rPr lang="cs-CZ" sz="2000" b="1" dirty="0" err="1" smtClean="0">
                <a:latin typeface="Arial" panose="020B0604020202020204" pitchFamily="34" charset="0"/>
                <a:cs typeface="Arial" panose="020B0604020202020204" pitchFamily="34" charset="0"/>
              </a:rPr>
              <a:t>hafničitý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je složkou speciálních skel pro výrobu optických vláken a přístrojů pro noční vidění.</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Metastabilní izotop </a:t>
            </a:r>
            <a:r>
              <a:rPr lang="cs-CZ" sz="2000" baseline="30000" dirty="0" smtClean="0">
                <a:latin typeface="Arial" panose="020B0604020202020204" pitchFamily="34" charset="0"/>
                <a:cs typeface="Arial" panose="020B0604020202020204" pitchFamily="34" charset="0"/>
              </a:rPr>
              <a:t>178m</a:t>
            </a:r>
            <a:r>
              <a:rPr lang="cs-CZ" sz="2000" dirty="0" smtClean="0">
                <a:latin typeface="Arial" panose="020B0604020202020204" pitchFamily="34" charset="0"/>
                <a:cs typeface="Arial" panose="020B0604020202020204" pitchFamily="34" charset="0"/>
              </a:rPr>
              <a:t>Hf byl v letech 1998-2004 objektem vojenského výzkumu jako perspektivní materiál pro konstrukci jaderných zbraní nové generace.</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5073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Skandium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je </a:t>
            </a:r>
            <a:r>
              <a:rPr lang="cs-CZ" sz="2000" dirty="0">
                <a:latin typeface="Arial" panose="020B0604020202020204" pitchFamily="34" charset="0"/>
                <a:cs typeface="Arial" panose="020B0604020202020204" pitchFamily="34" charset="0"/>
              </a:rPr>
              <a:t>tažný, bílý, neušlechtilý kov s charakteristickým žlutým nádechem. Vyskytuje se ve dvou alotropických modifikacích, hexagonální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Sc</a:t>
            </a:r>
            <a:r>
              <a:rPr lang="cs-CZ" sz="2000" dirty="0">
                <a:latin typeface="Arial" panose="020B0604020202020204" pitchFamily="34" charset="0"/>
                <a:cs typeface="Arial" panose="020B0604020202020204" pitchFamily="34" charset="0"/>
              </a:rPr>
              <a:t> přechází při teplotě 1335°C na kubické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Sc</a:t>
            </a:r>
            <a:r>
              <a:rPr lang="cs-CZ" sz="2000" dirty="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Skadium</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je značně reaktivní prvek. Vysoká reaktivita je způsobena nestabilní elektronovou konfigurací, skandium je prvním prvkem 4. periody, který má obsazen orbital </a:t>
            </a:r>
            <a:r>
              <a:rPr lang="cs-CZ" sz="2000" b="1" dirty="0">
                <a:latin typeface="Arial" panose="020B0604020202020204" pitchFamily="34" charset="0"/>
                <a:cs typeface="Arial" panose="020B0604020202020204" pitchFamily="34" charset="0"/>
              </a:rPr>
              <a:t>d</a:t>
            </a:r>
            <a:r>
              <a:rPr lang="cs-CZ" sz="2000" dirty="0">
                <a:latin typeface="Arial" panose="020B0604020202020204" pitchFamily="34" charset="0"/>
                <a:cs typeface="Arial" panose="020B0604020202020204" pitchFamily="34" charset="0"/>
              </a:rPr>
              <a:t> a velice ochotně tedy uvolňuje 3 elektrony za tvorby bezbarvého, diamagnetického kationu Sc</a:t>
            </a:r>
            <a:r>
              <a:rPr lang="cs-CZ" sz="2000" baseline="30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vodou reaguje za vzniku oxidu </a:t>
            </a:r>
            <a:r>
              <a:rPr lang="cs-CZ" sz="2000" dirty="0" err="1">
                <a:latin typeface="Arial" panose="020B0604020202020204" pitchFamily="34" charset="0"/>
                <a:cs typeface="Arial" panose="020B0604020202020204" pitchFamily="34" charset="0"/>
              </a:rPr>
              <a:t>skanditého</a:t>
            </a:r>
            <a:r>
              <a:rPr lang="cs-CZ" sz="2000" dirty="0">
                <a:latin typeface="Arial" panose="020B0604020202020204" pitchFamily="34" charset="0"/>
                <a:cs typeface="Arial" panose="020B0604020202020204" pitchFamily="34" charset="0"/>
              </a:rPr>
              <a:t>. Při zahřátí na teplotu 200°C hoří na vzduchu za vzniku oxidu Sc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chlorem se přímo slučuje na chlorid ScCl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při teplotě 400°C, s dusíkem reaguje za vzniku nitridu </a:t>
            </a:r>
            <a:r>
              <a:rPr lang="cs-CZ" sz="2000" dirty="0" err="1">
                <a:latin typeface="Arial" panose="020B0604020202020204" pitchFamily="34" charset="0"/>
                <a:cs typeface="Arial" panose="020B0604020202020204" pitchFamily="34" charset="0"/>
              </a:rPr>
              <a:t>ScN</a:t>
            </a:r>
            <a:r>
              <a:rPr lang="cs-CZ" sz="2000" dirty="0">
                <a:latin typeface="Arial" panose="020B0604020202020204" pitchFamily="34" charset="0"/>
                <a:cs typeface="Arial" panose="020B0604020202020204" pitchFamily="34" charset="0"/>
              </a:rPr>
              <a:t> až za teplot okolo 800°C. Skandium velmi ochotně reaguje již za teploty okolo 100°C s oxidem dusičitým za vzniku dusičnanu </a:t>
            </a:r>
            <a:r>
              <a:rPr lang="cs-CZ" sz="2000" dirty="0" err="1">
                <a:latin typeface="Arial" panose="020B0604020202020204" pitchFamily="34" charset="0"/>
                <a:cs typeface="Arial" panose="020B0604020202020204" pitchFamily="34" charset="0"/>
              </a:rPr>
              <a:t>skanditého</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Sc</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Dobře </a:t>
            </a:r>
            <a:r>
              <a:rPr lang="cs-CZ" sz="2000" dirty="0">
                <a:latin typeface="Arial" panose="020B0604020202020204" pitchFamily="34" charset="0"/>
                <a:cs typeface="Arial" panose="020B0604020202020204" pitchFamily="34" charset="0"/>
              </a:rPr>
              <a:t>se rozpouští v běžných minerálních i některých organických kyselinách za vzniku </a:t>
            </a:r>
            <a:r>
              <a:rPr lang="cs-CZ" sz="2000" dirty="0" err="1">
                <a:latin typeface="Arial" panose="020B0604020202020204" pitchFamily="34" charset="0"/>
                <a:cs typeface="Arial" panose="020B0604020202020204" pitchFamily="34" charset="0"/>
              </a:rPr>
              <a:t>skandité</a:t>
            </a:r>
            <a:r>
              <a:rPr lang="cs-CZ" sz="2000" dirty="0">
                <a:latin typeface="Arial" panose="020B0604020202020204" pitchFamily="34" charset="0"/>
                <a:cs typeface="Arial" panose="020B0604020202020204" pitchFamily="34" charset="0"/>
              </a:rPr>
              <a:t> soli a vývoje vodíku. </a:t>
            </a:r>
            <a:r>
              <a:rPr lang="cs-CZ" sz="2000" dirty="0" err="1">
                <a:latin typeface="Arial" panose="020B0604020202020204" pitchFamily="34" charset="0"/>
                <a:cs typeface="Arial" panose="020B0604020202020204" pitchFamily="34" charset="0"/>
              </a:rPr>
              <a:t>Skadité</a:t>
            </a:r>
            <a:r>
              <a:rPr lang="cs-CZ" sz="2000" dirty="0">
                <a:latin typeface="Arial" panose="020B0604020202020204" pitchFamily="34" charset="0"/>
                <a:cs typeface="Arial" panose="020B0604020202020204" pitchFamily="34" charset="0"/>
              </a:rPr>
              <a:t> soli silných kyselin bývají velmi dobře rozpustné ve vodě, soli slabých kyselin jsou špatně rozpustné. Reakce s velmi zředěnou kyselinou dusičnou probíhá bez vzniku vodíku:</a:t>
            </a:r>
          </a:p>
          <a:p>
            <a:pPr algn="ctr"/>
            <a:r>
              <a:rPr lang="cs-CZ" sz="2000" dirty="0">
                <a:latin typeface="Arial" panose="020B0604020202020204" pitchFamily="34" charset="0"/>
                <a:cs typeface="Arial" panose="020B0604020202020204" pitchFamily="34" charset="0"/>
              </a:rPr>
              <a:t>8Sc + 30HNO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8Sc(NO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9H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86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  Ve sloučeninách, kterých tvoří celou řadu, vystupuje skandium téměř výhradně v oxidačním stavu +III jako kation </a:t>
            </a:r>
            <a:r>
              <a:rPr lang="cs-CZ" sz="2000" dirty="0" err="1" smtClean="0">
                <a:latin typeface="Arial" panose="020B0604020202020204" pitchFamily="34" charset="0"/>
                <a:cs typeface="Arial" panose="020B0604020202020204" pitchFamily="34" charset="0"/>
              </a:rPr>
              <a:t>skanditý</a:t>
            </a:r>
            <a:r>
              <a:rPr lang="cs-CZ" sz="2000" dirty="0" smtClean="0">
                <a:latin typeface="Arial" panose="020B0604020202020204" pitchFamily="34" charset="0"/>
                <a:cs typeface="Arial" panose="020B0604020202020204" pitchFamily="34" charset="0"/>
              </a:rPr>
              <a:t> Sc</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za určitých podmínek tvoří také </a:t>
            </a:r>
            <a:r>
              <a:rPr lang="cs-CZ" sz="2000" dirty="0" err="1" smtClean="0">
                <a:latin typeface="Arial" panose="020B0604020202020204" pitchFamily="34" charset="0"/>
                <a:cs typeface="Arial" panose="020B0604020202020204" pitchFamily="34" charset="0"/>
              </a:rPr>
              <a:t>skanditany</a:t>
            </a:r>
            <a:r>
              <a:rPr lang="cs-CZ" sz="2000" dirty="0" smtClean="0">
                <a:latin typeface="Arial" panose="020B0604020202020204" pitchFamily="34" charset="0"/>
                <a:cs typeface="Arial" panose="020B0604020202020204" pitchFamily="34" charset="0"/>
              </a:rPr>
              <a:t> [ScO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nebo </a:t>
            </a:r>
            <a:r>
              <a:rPr lang="cs-CZ" sz="2000" dirty="0" err="1" smtClean="0">
                <a:latin typeface="Arial" panose="020B0604020202020204" pitchFamily="34" charset="0"/>
                <a:cs typeface="Arial" panose="020B0604020202020204" pitchFamily="34" charset="0"/>
              </a:rPr>
              <a:t>diskanditany</a:t>
            </a:r>
            <a:r>
              <a:rPr lang="cs-CZ" sz="2000" dirty="0" smtClean="0">
                <a:latin typeface="Arial" panose="020B0604020202020204" pitchFamily="34" charset="0"/>
                <a:cs typeface="Arial" panose="020B0604020202020204" pitchFamily="34" charset="0"/>
              </a:rPr>
              <a:t> [Sc</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Většina rozpustných sloučenin skandia snadno podléhá hydrolýze. Sloučeniny skandia v jiných oxidačních stavech jsou vzácné a nemají zvláštní praktický význam, v </a:t>
            </a:r>
            <a:r>
              <a:rPr lang="cs-CZ" sz="2000" dirty="0" err="1" smtClean="0">
                <a:latin typeface="Arial" panose="020B0604020202020204" pitchFamily="34" charset="0"/>
                <a:cs typeface="Arial" panose="020B0604020202020204" pitchFamily="34" charset="0"/>
              </a:rPr>
              <a:t>ox</a:t>
            </a:r>
            <a:r>
              <a:rPr lang="cs-CZ" sz="2000" dirty="0" smtClean="0">
                <a:latin typeface="Arial" panose="020B0604020202020204" pitchFamily="34" charset="0"/>
                <a:cs typeface="Arial" panose="020B0604020202020204" pitchFamily="34" charset="0"/>
              </a:rPr>
              <a:t>. stavu I se vyskytuje ve formě chloridu </a:t>
            </a:r>
            <a:r>
              <a:rPr lang="cs-CZ" sz="2000" dirty="0" err="1" smtClean="0">
                <a:latin typeface="Arial" panose="020B0604020202020204" pitchFamily="34" charset="0"/>
                <a:cs typeface="Arial" panose="020B0604020202020204" pitchFamily="34" charset="0"/>
              </a:rPr>
              <a:t>skandného</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ScCl</a:t>
            </a:r>
            <a:r>
              <a:rPr lang="cs-CZ" sz="2000" dirty="0" smtClean="0">
                <a:latin typeface="Arial" panose="020B0604020202020204" pitchFamily="34" charset="0"/>
                <a:cs typeface="Arial" panose="020B0604020202020204" pitchFamily="34" charset="0"/>
              </a:rPr>
              <a:t>, v </a:t>
            </a:r>
            <a:r>
              <a:rPr lang="cs-CZ" sz="2000" dirty="0" err="1" smtClean="0">
                <a:latin typeface="Arial" panose="020B0604020202020204" pitchFamily="34" charset="0"/>
                <a:cs typeface="Arial" panose="020B0604020202020204" pitchFamily="34" charset="0"/>
              </a:rPr>
              <a:t>ox</a:t>
            </a:r>
            <a:r>
              <a:rPr lang="cs-CZ" sz="2000" dirty="0" smtClean="0">
                <a:latin typeface="Arial" panose="020B0604020202020204" pitchFamily="34" charset="0"/>
                <a:cs typeface="Arial" panose="020B0604020202020204" pitchFamily="34" charset="0"/>
              </a:rPr>
              <a:t>. stavu II se vyskytuje ve formě sulfidu </a:t>
            </a:r>
            <a:r>
              <a:rPr lang="cs-CZ" sz="2000" dirty="0" err="1" smtClean="0">
                <a:latin typeface="Arial" panose="020B0604020202020204" pitchFamily="34" charset="0"/>
                <a:cs typeface="Arial" panose="020B0604020202020204" pitchFamily="34" charset="0"/>
              </a:rPr>
              <a:t>skandnatého</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ScS</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Díky malému iontovému poloměru má ze všech prvků III.B skupiny nejsilnější sklon k tvorbě komplexních sloučenin, ve kterých se vyskytuje s koordinačním číslem 6, běžné jsou např. </a:t>
            </a:r>
            <a:r>
              <a:rPr lang="cs-CZ" sz="2000" dirty="0" err="1" smtClean="0">
                <a:latin typeface="Arial" panose="020B0604020202020204" pitchFamily="34" charset="0"/>
                <a:cs typeface="Arial" panose="020B0604020202020204" pitchFamily="34" charset="0"/>
              </a:rPr>
              <a:t>hexafluoroskanditany</a:t>
            </a:r>
            <a:r>
              <a:rPr lang="cs-CZ" sz="2000" dirty="0" smtClean="0">
                <a:latin typeface="Arial" panose="020B0604020202020204" pitchFamily="34" charset="0"/>
                <a:cs typeface="Arial" panose="020B0604020202020204" pitchFamily="34" charset="0"/>
              </a:rPr>
              <a:t> [ScF</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nebo </a:t>
            </a:r>
            <a:r>
              <a:rPr lang="cs-CZ" sz="2000" dirty="0" err="1" smtClean="0">
                <a:latin typeface="Arial" panose="020B0604020202020204" pitchFamily="34" charset="0"/>
                <a:cs typeface="Arial" panose="020B0604020202020204" pitchFamily="34" charset="0"/>
              </a:rPr>
              <a:t>hexahydroxoskanditany</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Sc</a:t>
            </a:r>
            <a:r>
              <a:rPr lang="cs-CZ" sz="2000" dirty="0" smtClean="0">
                <a:latin typeface="Arial" panose="020B0604020202020204" pitchFamily="34" charset="0"/>
                <a:cs typeface="Arial" panose="020B0604020202020204" pitchFamily="34" charset="0"/>
              </a:rPr>
              <a:t>(OH)</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Vlastnosti většiny sloučenin skandia se podobají vlastnostem sloučenin lanthanu, některé sloučeniny skandia se však svým chováním více blíží vlastnostem sloučenin vápníku nebo hliníku.</a:t>
            </a:r>
          </a:p>
          <a:p>
            <a:pPr algn="just"/>
            <a:endParaRPr lang="en-US" sz="1000" dirty="0" smtClean="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Od ostatních kovů skupiny III.B se skandium odlišuje několika vlastnostmi. Hydroxid </a:t>
            </a:r>
            <a:r>
              <a:rPr lang="cs-CZ" sz="2000" dirty="0" err="1">
                <a:latin typeface="Arial" panose="020B0604020202020204" pitchFamily="34" charset="0"/>
                <a:cs typeface="Arial" panose="020B0604020202020204" pitchFamily="34" charset="0"/>
              </a:rPr>
              <a:t>skanditý</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Sc</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vykazuje amfoterní vlastnosti, na rozdíl od hydroxidů ostatních prvků téže skupiny, které jsou alkalické. Termickým rozkladem hydratovaného chloridu </a:t>
            </a:r>
            <a:r>
              <a:rPr lang="cs-CZ" sz="2000" dirty="0" err="1">
                <a:latin typeface="Arial" panose="020B0604020202020204" pitchFamily="34" charset="0"/>
                <a:cs typeface="Arial" panose="020B0604020202020204" pitchFamily="34" charset="0"/>
              </a:rPr>
              <a:t>skanditého</a:t>
            </a:r>
            <a:r>
              <a:rPr lang="cs-CZ" sz="2000" dirty="0">
                <a:latin typeface="Arial" panose="020B0604020202020204" pitchFamily="34" charset="0"/>
                <a:cs typeface="Arial" panose="020B0604020202020204" pitchFamily="34" charset="0"/>
              </a:rPr>
              <a:t> vzniká oxid </a:t>
            </a:r>
            <a:r>
              <a:rPr lang="cs-CZ" sz="2000" dirty="0" err="1">
                <a:latin typeface="Arial" panose="020B0604020202020204" pitchFamily="34" charset="0"/>
                <a:cs typeface="Arial" panose="020B0604020202020204" pitchFamily="34" charset="0"/>
              </a:rPr>
              <a:t>skanditý</a:t>
            </a:r>
            <a:r>
              <a:rPr lang="cs-CZ" sz="2000" dirty="0">
                <a:latin typeface="Arial" panose="020B0604020202020204" pitchFamily="34" charset="0"/>
                <a:cs typeface="Arial" panose="020B0604020202020204" pitchFamily="34" charset="0"/>
              </a:rPr>
              <a:t>, termickým rozkladem chloridů dalších kovů téže skupiny vznikají oxid-chloridy typu </a:t>
            </a:r>
            <a:r>
              <a:rPr lang="cs-CZ" sz="2000" dirty="0" err="1">
                <a:latin typeface="Arial" panose="020B0604020202020204" pitchFamily="34" charset="0"/>
                <a:cs typeface="Arial" panose="020B0604020202020204" pitchFamily="34" charset="0"/>
              </a:rPr>
              <a:t>MOCl</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762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Chrom má značný význam v metalurgii, přídavek chromu do oceli podstatně ovlivňuje žáruvzdornost, tvrdost a odolnost proti chemické a elektrochemické korozi v oxidačním prostředí a používá se při povrchové úpravě kovů. Jako legující prvek má podstatný vliv na kalitelnost vytvrditelných slitin hliníku.</a:t>
            </a:r>
          </a:p>
          <a:p>
            <a:pPr algn="just"/>
            <a:r>
              <a:rPr lang="cs-CZ" sz="2000" b="1" dirty="0" smtClean="0">
                <a:latin typeface="Arial" panose="020B0604020202020204" pitchFamily="34" charset="0"/>
                <a:cs typeface="Arial" panose="020B0604020202020204" pitchFamily="34" charset="0"/>
              </a:rPr>
              <a:t>Oxid chromitý </a:t>
            </a:r>
            <a:r>
              <a:rPr lang="cs-CZ" sz="2000" dirty="0" smtClean="0">
                <a:latin typeface="Arial" panose="020B0604020202020204" pitchFamily="34" charset="0"/>
                <a:cs typeface="Arial" panose="020B0604020202020204" pitchFamily="34" charset="0"/>
              </a:rPr>
              <a:t>se používá jako zelený pigment (</a:t>
            </a:r>
            <a:r>
              <a:rPr lang="cs-CZ" sz="2000" i="1" dirty="0" smtClean="0">
                <a:latin typeface="Arial" panose="020B0604020202020204" pitchFamily="34" charset="0"/>
                <a:cs typeface="Arial" panose="020B0604020202020204" pitchFamily="34" charset="0"/>
              </a:rPr>
              <a:t>tisk bankovek</a:t>
            </a:r>
            <a:r>
              <a:rPr lang="cs-CZ" sz="2000" dirty="0" smtClean="0">
                <a:latin typeface="Arial" panose="020B0604020202020204" pitchFamily="34" charset="0"/>
                <a:cs typeface="Arial" panose="020B0604020202020204" pitchFamily="34" charset="0"/>
              </a:rPr>
              <a:t>), jako součást katalyzátorů pro celou řadu chemických výrob </a:t>
            </a:r>
            <a:r>
              <a:rPr lang="cs-CZ" sz="2000" i="1" dirty="0" smtClean="0">
                <a:latin typeface="Arial" panose="020B0604020202020204" pitchFamily="34" charset="0"/>
                <a:cs typeface="Arial" panose="020B0604020202020204" pitchFamily="34" charset="0"/>
              </a:rPr>
              <a:t>(syntéza </a:t>
            </a:r>
            <a:r>
              <a:rPr lang="cs-CZ" sz="2000" i="1" dirty="0" err="1" smtClean="0">
                <a:latin typeface="Arial" panose="020B0604020202020204" pitchFamily="34" charset="0"/>
                <a:cs typeface="Arial" panose="020B0604020202020204" pitchFamily="34" charset="0"/>
              </a:rPr>
              <a:t>metylalhoholu</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 jako žáruvzdorný materiál na výrobu slévárenských forem.</a:t>
            </a:r>
          </a:p>
          <a:p>
            <a:pPr algn="just"/>
            <a:r>
              <a:rPr lang="cs-CZ" sz="2000" dirty="0" smtClean="0">
                <a:latin typeface="Arial" panose="020B0604020202020204" pitchFamily="34" charset="0"/>
                <a:cs typeface="Arial" panose="020B0604020202020204" pitchFamily="34" charset="0"/>
              </a:rPr>
              <a:t>Některé </a:t>
            </a:r>
            <a:r>
              <a:rPr lang="cs-CZ" sz="2000" b="1" dirty="0" smtClean="0">
                <a:latin typeface="Arial" panose="020B0604020202020204" pitchFamily="34" charset="0"/>
                <a:cs typeface="Arial" panose="020B0604020202020204" pitchFamily="34" charset="0"/>
              </a:rPr>
              <a:t>chromany a dichromany </a:t>
            </a:r>
            <a:r>
              <a:rPr lang="cs-CZ" sz="2000" dirty="0" smtClean="0">
                <a:latin typeface="Arial" panose="020B0604020202020204" pitchFamily="34" charset="0"/>
                <a:cs typeface="Arial" panose="020B0604020202020204" pitchFamily="34" charset="0"/>
              </a:rPr>
              <a:t>slouží jako důležitá oxidační činidla, v organické chemii se používá např. </a:t>
            </a:r>
            <a:r>
              <a:rPr lang="cs-CZ" sz="2000" i="1" dirty="0" err="1" smtClean="0">
                <a:latin typeface="Arial" panose="020B0604020202020204" pitchFamily="34" charset="0"/>
                <a:cs typeface="Arial" panose="020B0604020202020204" pitchFamily="34" charset="0"/>
              </a:rPr>
              <a:t>Jonesova</a:t>
            </a:r>
            <a:r>
              <a:rPr lang="cs-CZ" sz="2000" i="1" dirty="0" smtClean="0">
                <a:latin typeface="Arial" panose="020B0604020202020204" pitchFamily="34" charset="0"/>
                <a:cs typeface="Arial" panose="020B0604020202020204" pitchFamily="34" charset="0"/>
              </a:rPr>
              <a:t> oxidace</a:t>
            </a:r>
            <a:r>
              <a:rPr lang="cs-CZ" sz="2000" dirty="0" smtClean="0">
                <a:latin typeface="Arial" panose="020B0604020202020204" pitchFamily="34" charset="0"/>
                <a:cs typeface="Arial" panose="020B0604020202020204" pitchFamily="34" charset="0"/>
              </a:rPr>
              <a:t> sekundárních alkoholů na ketony dichromanem draselným v kyselém prostředí. </a:t>
            </a:r>
            <a:r>
              <a:rPr lang="cs-CZ" sz="2000" b="1" dirty="0" smtClean="0">
                <a:latin typeface="Arial" panose="020B0604020202020204" pitchFamily="34" charset="0"/>
                <a:cs typeface="Arial" panose="020B0604020202020204" pitchFamily="34" charset="0"/>
              </a:rPr>
              <a:t>Chroman draselný </a:t>
            </a:r>
            <a:r>
              <a:rPr lang="cs-CZ" sz="2000" dirty="0" smtClean="0">
                <a:latin typeface="Arial" panose="020B0604020202020204" pitchFamily="34" charset="0"/>
                <a:cs typeface="Arial" panose="020B0604020202020204" pitchFamily="34" charset="0"/>
              </a:rPr>
              <a:t>je hlavní součástí detekčních trubiček na alkohol. Dichroman amonný (NH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a </a:t>
            </a:r>
            <a:r>
              <a:rPr lang="cs-CZ" sz="2000" b="1" dirty="0" err="1" smtClean="0">
                <a:latin typeface="Arial" panose="020B0604020202020204" pitchFamily="34" charset="0"/>
                <a:cs typeface="Arial" panose="020B0604020202020204" pitchFamily="34" charset="0"/>
              </a:rPr>
              <a:t>trichroman</a:t>
            </a:r>
            <a:r>
              <a:rPr lang="cs-CZ" sz="2000" b="1" dirty="0" smtClean="0">
                <a:latin typeface="Arial" panose="020B0604020202020204" pitchFamily="34" charset="0"/>
                <a:cs typeface="Arial" panose="020B0604020202020204" pitchFamily="34" charset="0"/>
              </a:rPr>
              <a:t> amonný </a:t>
            </a:r>
            <a:r>
              <a:rPr lang="cs-CZ" sz="2000" dirty="0" smtClean="0">
                <a:latin typeface="Arial" panose="020B0604020202020204" pitchFamily="34" charset="0"/>
                <a:cs typeface="Arial" panose="020B0604020202020204" pitchFamily="34" charset="0"/>
              </a:rPr>
              <a:t>(NH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Cr</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10</a:t>
            </a:r>
            <a:r>
              <a:rPr lang="cs-CZ" sz="2000" dirty="0" smtClean="0">
                <a:latin typeface="Arial" panose="020B0604020202020204" pitchFamily="34" charset="0"/>
                <a:cs typeface="Arial" panose="020B0604020202020204" pitchFamily="34" charset="0"/>
              </a:rPr>
              <a:t> se omezeně využívají v pyrotechnice. </a:t>
            </a:r>
            <a:r>
              <a:rPr lang="cs-CZ" sz="2000" b="1" dirty="0" smtClean="0">
                <a:latin typeface="Arial" panose="020B0604020202020204" pitchFamily="34" charset="0"/>
                <a:cs typeface="Arial" panose="020B0604020202020204" pitchFamily="34" charset="0"/>
              </a:rPr>
              <a:t>Chromité soli</a:t>
            </a:r>
            <a:r>
              <a:rPr lang="cs-CZ" sz="2000" dirty="0" smtClean="0">
                <a:latin typeface="Arial" panose="020B0604020202020204" pitchFamily="34" charset="0"/>
                <a:cs typeface="Arial" panose="020B0604020202020204" pitchFamily="34" charset="0"/>
              </a:rPr>
              <a:t> se využívají v koželužství při </a:t>
            </a:r>
            <a:r>
              <a:rPr lang="cs-CZ" sz="2000" dirty="0" err="1" smtClean="0">
                <a:latin typeface="Arial" panose="020B0604020202020204" pitchFamily="34" charset="0"/>
                <a:cs typeface="Arial" panose="020B0604020202020204" pitchFamily="34" charset="0"/>
              </a:rPr>
              <a:t>chromočinění</a:t>
            </a:r>
            <a:r>
              <a:rPr lang="cs-CZ" sz="2000" dirty="0" smtClean="0">
                <a:latin typeface="Arial" panose="020B0604020202020204" pitchFamily="34" charset="0"/>
                <a:cs typeface="Arial" panose="020B0604020202020204" pitchFamily="34" charset="0"/>
              </a:rPr>
              <a:t> kůží. Zajímavou sloučeninou chromu je snadno připravitelný </a:t>
            </a:r>
            <a:r>
              <a:rPr lang="cs-CZ" sz="2000" b="1" dirty="0" smtClean="0">
                <a:latin typeface="Arial" panose="020B0604020202020204" pitchFamily="34" charset="0"/>
                <a:cs typeface="Arial" panose="020B0604020202020204" pitchFamily="34" charset="0"/>
              </a:rPr>
              <a:t>chlorid </a:t>
            </a:r>
            <a:r>
              <a:rPr lang="cs-CZ" sz="2000" b="1" dirty="0" err="1" smtClean="0">
                <a:latin typeface="Arial" panose="020B0604020202020204" pitchFamily="34" charset="0"/>
                <a:cs typeface="Arial" panose="020B0604020202020204" pitchFamily="34" charset="0"/>
              </a:rPr>
              <a:t>chromylu</a:t>
            </a:r>
            <a:r>
              <a:rPr lang="cs-CZ" sz="2000" dirty="0" smtClean="0">
                <a:latin typeface="Arial" panose="020B0604020202020204" pitchFamily="34" charset="0"/>
                <a:cs typeface="Arial" panose="020B0604020202020204" pitchFamily="34" charset="0"/>
              </a:rPr>
              <a:t> CrO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který ve směsi s některými běžnými látkami poskytuje zajímavé pyrotechnické </a:t>
            </a:r>
            <a:r>
              <a:rPr lang="en-US" sz="2000" dirty="0" err="1" smtClean="0">
                <a:latin typeface="Arial" panose="020B0604020202020204" pitchFamily="34" charset="0"/>
                <a:cs typeface="Arial" panose="020B0604020202020204" pitchFamily="34" charset="0"/>
              </a:rPr>
              <a:t>efekty</a:t>
            </a:r>
            <a:r>
              <a:rPr lang="en-US" sz="2000" dirty="0" smtClean="0">
                <a:latin typeface="Arial" panose="020B0604020202020204" pitchFamily="34" charset="0"/>
                <a:cs typeface="Arial" panose="020B0604020202020204" pitchFamily="34" charset="0"/>
              </a:rPr>
              <a:t>.</a:t>
            </a:r>
          </a:p>
          <a:p>
            <a:pPr algn="ctr"/>
            <a:r>
              <a:rPr lang="pt-BR" sz="2000" dirty="0">
                <a:latin typeface="Arial" panose="020B0604020202020204" pitchFamily="34" charset="0"/>
                <a:cs typeface="Arial" panose="020B0604020202020204" pitchFamily="34" charset="0"/>
              </a:rPr>
              <a:t>K</a:t>
            </a:r>
            <a:r>
              <a:rPr lang="pt-BR" sz="2000" baseline="-25000" dirty="0">
                <a:latin typeface="Arial" panose="020B0604020202020204" pitchFamily="34" charset="0"/>
                <a:cs typeface="Arial" panose="020B0604020202020204" pitchFamily="34" charset="0"/>
              </a:rPr>
              <a:t>2</a:t>
            </a:r>
            <a:r>
              <a:rPr lang="pt-BR" sz="2000" dirty="0">
                <a:latin typeface="Arial" panose="020B0604020202020204" pitchFamily="34" charset="0"/>
                <a:cs typeface="Arial" panose="020B0604020202020204" pitchFamily="34" charset="0"/>
              </a:rPr>
              <a:t>Cr</a:t>
            </a:r>
            <a:r>
              <a:rPr lang="pt-BR" sz="2000" baseline="-25000" dirty="0">
                <a:latin typeface="Arial" panose="020B0604020202020204" pitchFamily="34" charset="0"/>
                <a:cs typeface="Arial" panose="020B0604020202020204" pitchFamily="34" charset="0"/>
              </a:rPr>
              <a:t>2</a:t>
            </a:r>
            <a:r>
              <a:rPr lang="pt-BR" sz="2000" dirty="0">
                <a:latin typeface="Arial" panose="020B0604020202020204" pitchFamily="34" charset="0"/>
                <a:cs typeface="Arial" panose="020B0604020202020204" pitchFamily="34" charset="0"/>
              </a:rPr>
              <a:t>O</a:t>
            </a:r>
            <a:r>
              <a:rPr lang="pt-BR" sz="2000" baseline="-25000" dirty="0">
                <a:latin typeface="Arial" panose="020B0604020202020204" pitchFamily="34" charset="0"/>
                <a:cs typeface="Arial" panose="020B0604020202020204" pitchFamily="34" charset="0"/>
              </a:rPr>
              <a:t>7</a:t>
            </a:r>
            <a:r>
              <a:rPr lang="pt-BR" sz="2000" dirty="0">
                <a:latin typeface="Arial" panose="020B0604020202020204" pitchFamily="34" charset="0"/>
                <a:cs typeface="Arial" panose="020B0604020202020204" pitchFamily="34" charset="0"/>
              </a:rPr>
              <a:t> + 4NaCl + 6H</a:t>
            </a:r>
            <a:r>
              <a:rPr lang="pt-BR" sz="2000" baseline="-25000" dirty="0">
                <a:latin typeface="Arial" panose="020B0604020202020204" pitchFamily="34" charset="0"/>
                <a:cs typeface="Arial" panose="020B0604020202020204" pitchFamily="34" charset="0"/>
              </a:rPr>
              <a:t>2</a:t>
            </a:r>
            <a:r>
              <a:rPr lang="pt-BR" sz="2000" dirty="0">
                <a:latin typeface="Arial" panose="020B0604020202020204" pitchFamily="34" charset="0"/>
                <a:cs typeface="Arial" panose="020B0604020202020204" pitchFamily="34" charset="0"/>
              </a:rPr>
              <a:t>SO</a:t>
            </a:r>
            <a:r>
              <a:rPr lang="pt-BR" sz="2000" baseline="-25000" dirty="0">
                <a:latin typeface="Arial" panose="020B0604020202020204" pitchFamily="34" charset="0"/>
                <a:cs typeface="Arial" panose="020B0604020202020204" pitchFamily="34" charset="0"/>
              </a:rPr>
              <a:t>4</a:t>
            </a:r>
            <a:r>
              <a:rPr lang="pt-BR" sz="2000" dirty="0">
                <a:latin typeface="Arial" panose="020B0604020202020204" pitchFamily="34" charset="0"/>
                <a:cs typeface="Arial" panose="020B0604020202020204" pitchFamily="34" charset="0"/>
              </a:rPr>
              <a:t> → 2CrO</a:t>
            </a:r>
            <a:r>
              <a:rPr lang="pt-BR" sz="2000" baseline="-25000" dirty="0">
                <a:latin typeface="Arial" panose="020B0604020202020204" pitchFamily="34" charset="0"/>
                <a:cs typeface="Arial" panose="020B0604020202020204" pitchFamily="34" charset="0"/>
              </a:rPr>
              <a:t>2</a:t>
            </a:r>
            <a:r>
              <a:rPr lang="pt-BR" sz="2000" dirty="0">
                <a:latin typeface="Arial" panose="020B0604020202020204" pitchFamily="34" charset="0"/>
                <a:cs typeface="Arial" panose="020B0604020202020204" pitchFamily="34" charset="0"/>
              </a:rPr>
              <a:t>Cl</a:t>
            </a:r>
            <a:r>
              <a:rPr lang="pt-BR" sz="2000" baseline="-25000" dirty="0">
                <a:latin typeface="Arial" panose="020B0604020202020204" pitchFamily="34" charset="0"/>
                <a:cs typeface="Arial" panose="020B0604020202020204" pitchFamily="34" charset="0"/>
              </a:rPr>
              <a:t>2</a:t>
            </a:r>
            <a:r>
              <a:rPr lang="pt-BR" sz="2000" dirty="0">
                <a:latin typeface="Arial" panose="020B0604020202020204" pitchFamily="34" charset="0"/>
                <a:cs typeface="Arial" panose="020B0604020202020204" pitchFamily="34" charset="0"/>
              </a:rPr>
              <a:t> + 2KHSO</a:t>
            </a:r>
            <a:r>
              <a:rPr lang="pt-BR" sz="2000" baseline="-25000" dirty="0">
                <a:latin typeface="Arial" panose="020B0604020202020204" pitchFamily="34" charset="0"/>
                <a:cs typeface="Arial" panose="020B0604020202020204" pitchFamily="34" charset="0"/>
              </a:rPr>
              <a:t>4</a:t>
            </a:r>
            <a:r>
              <a:rPr lang="pt-BR" sz="2000" dirty="0">
                <a:latin typeface="Arial" panose="020B0604020202020204" pitchFamily="34" charset="0"/>
                <a:cs typeface="Arial" panose="020B0604020202020204" pitchFamily="34" charset="0"/>
              </a:rPr>
              <a:t> + 4NaHSO</a:t>
            </a:r>
            <a:r>
              <a:rPr lang="pt-BR" sz="2000" baseline="-25000" dirty="0">
                <a:latin typeface="Arial" panose="020B0604020202020204" pitchFamily="34" charset="0"/>
                <a:cs typeface="Arial" panose="020B0604020202020204" pitchFamily="34" charset="0"/>
              </a:rPr>
              <a:t>4</a:t>
            </a:r>
            <a:r>
              <a:rPr lang="pt-BR" sz="2000" dirty="0">
                <a:latin typeface="Arial" panose="020B0604020202020204" pitchFamily="34" charset="0"/>
                <a:cs typeface="Arial" panose="020B0604020202020204" pitchFamily="34" charset="0"/>
              </a:rPr>
              <a:t> +3H</a:t>
            </a:r>
            <a:r>
              <a:rPr lang="pt-BR" sz="2000" baseline="-25000" dirty="0">
                <a:latin typeface="Arial" panose="020B0604020202020204" pitchFamily="34" charset="0"/>
                <a:cs typeface="Arial" panose="020B0604020202020204" pitchFamily="34" charset="0"/>
              </a:rPr>
              <a:t>2</a:t>
            </a:r>
            <a:r>
              <a:rPr lang="pt-BR" sz="2000" dirty="0">
                <a:latin typeface="Arial" panose="020B0604020202020204" pitchFamily="34" charset="0"/>
                <a:cs typeface="Arial" panose="020B0604020202020204" pitchFamily="34" charset="0"/>
              </a:rPr>
              <a:t>O </a:t>
            </a:r>
            <a:endParaRPr lang="cs-CZ" sz="2000" dirty="0" smtClean="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Rozpustné </a:t>
            </a:r>
            <a:r>
              <a:rPr lang="cs-CZ" sz="2000" dirty="0">
                <a:latin typeface="Arial" panose="020B0604020202020204" pitchFamily="34" charset="0"/>
                <a:cs typeface="Arial" panose="020B0604020202020204" pitchFamily="34" charset="0"/>
              </a:rPr>
              <a:t>sloučeniny šestimocného chromu patří mezi významně toxické látky a jsou zařazeny mezi karcinogeny. Dichromany jsou podle zákona v ČR klasifikovány jako vysoce toxické.</a:t>
            </a:r>
          </a:p>
        </p:txBody>
      </p:sp>
    </p:spTree>
    <p:extLst>
      <p:ext uri="{BB962C8B-B14F-4D97-AF65-F5344CB8AC3E}">
        <p14:creationId xmlns:p14="http://schemas.microsoft.com/office/powerpoint/2010/main" val="17758802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9154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S některými nekovy tvoří skandium vedle běžných valenčních sloučenin také sloučeniny </a:t>
            </a:r>
            <a:r>
              <a:rPr lang="cs-CZ" sz="2000" dirty="0" err="1" smtClean="0">
                <a:latin typeface="Arial" panose="020B0604020202020204" pitchFamily="34" charset="0"/>
                <a:cs typeface="Arial" panose="020B0604020202020204" pitchFamily="34" charset="0"/>
              </a:rPr>
              <a:t>nestechiometrického</a:t>
            </a:r>
            <a:r>
              <a:rPr lang="cs-CZ" sz="2000" dirty="0" smtClean="0">
                <a:latin typeface="Arial" panose="020B0604020202020204" pitchFamily="34" charset="0"/>
                <a:cs typeface="Arial" panose="020B0604020202020204" pitchFamily="34" charset="0"/>
              </a:rPr>
              <a:t> složení, např. s křemíkem tvoří skandium silicid ScSi</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který se více podobá intermetalickým sloučeninám. Také s chlorem tvoří řadu sloučenin </a:t>
            </a:r>
            <a:r>
              <a:rPr lang="cs-CZ" sz="2000" dirty="0" err="1" smtClean="0">
                <a:latin typeface="Arial" panose="020B0604020202020204" pitchFamily="34" charset="0"/>
                <a:cs typeface="Arial" panose="020B0604020202020204" pitchFamily="34" charset="0"/>
              </a:rPr>
              <a:t>nestechiometrického</a:t>
            </a:r>
            <a:r>
              <a:rPr lang="cs-CZ" sz="2000" dirty="0" smtClean="0">
                <a:latin typeface="Arial" panose="020B0604020202020204" pitchFamily="34" charset="0"/>
                <a:cs typeface="Arial" panose="020B0604020202020204" pitchFamily="34" charset="0"/>
              </a:rPr>
              <a:t> složení, např. Sc</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Cl</a:t>
            </a:r>
            <a:r>
              <a:rPr lang="cs-CZ" sz="2000" baseline="-25000" dirty="0" smtClean="0">
                <a:latin typeface="Arial" panose="020B0604020202020204" pitchFamily="34" charset="0"/>
                <a:cs typeface="Arial" panose="020B0604020202020204" pitchFamily="34" charset="0"/>
              </a:rPr>
              <a:t>10</a:t>
            </a:r>
            <a:r>
              <a:rPr lang="cs-CZ" sz="2000" dirty="0" smtClean="0">
                <a:latin typeface="Arial" panose="020B0604020202020204" pitchFamily="34" charset="0"/>
                <a:cs typeface="Arial" panose="020B0604020202020204" pitchFamily="34" charset="0"/>
              </a:rPr>
              <a:t> nebo Sc</a:t>
            </a:r>
            <a:r>
              <a:rPr lang="cs-CZ" sz="2000" baseline="-25000" dirty="0" smtClean="0">
                <a:latin typeface="Arial" panose="020B0604020202020204" pitchFamily="34" charset="0"/>
                <a:cs typeface="Arial" panose="020B0604020202020204" pitchFamily="34" charset="0"/>
              </a:rPr>
              <a:t>5</a:t>
            </a:r>
            <a:r>
              <a:rPr lang="cs-CZ" sz="2000" dirty="0" smtClean="0">
                <a:latin typeface="Arial" panose="020B0604020202020204" pitchFamily="34" charset="0"/>
                <a:cs typeface="Arial" panose="020B0604020202020204" pitchFamily="34" charset="0"/>
              </a:rPr>
              <a:t>Cl</a:t>
            </a:r>
            <a:r>
              <a:rPr lang="cs-CZ" sz="2000" baseline="-25000" dirty="0" smtClean="0">
                <a:latin typeface="Arial" panose="020B0604020202020204" pitchFamily="34" charset="0"/>
                <a:cs typeface="Arial" panose="020B0604020202020204" pitchFamily="34" charset="0"/>
              </a:rPr>
              <a:t>8</a:t>
            </a:r>
            <a:r>
              <a:rPr lang="cs-CZ" sz="2000" dirty="0" smtClean="0">
                <a:latin typeface="Arial" panose="020B0604020202020204" pitchFamily="34" charset="0"/>
                <a:cs typeface="Arial" panose="020B0604020202020204" pitchFamily="34" charset="0"/>
              </a:rPr>
              <a:t>. S výjimkou vanadu, chromu, hafnia a tantalu se skandium přímo slučuje se všemi ostatními kovy za vzniku intermetalických sloučenin rozmanitého složení.</a:t>
            </a:r>
          </a:p>
          <a:p>
            <a:pPr algn="just"/>
            <a:endParaRPr lang="en-US"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 přírodě se skandium vyskytuje velmi vzácně v monazitových píscích, většinou v doprovodu lanthanu a yttria. </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Výroba </a:t>
            </a:r>
            <a:r>
              <a:rPr lang="cs-CZ" sz="2000" dirty="0">
                <a:latin typeface="Arial" panose="020B0604020202020204" pitchFamily="34" charset="0"/>
                <a:cs typeface="Arial" panose="020B0604020202020204" pitchFamily="34" charset="0"/>
              </a:rPr>
              <a:t>skandia se provádí elektrolýzou taveniny ScCl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Chlorid </a:t>
            </a:r>
            <a:r>
              <a:rPr lang="cs-CZ" sz="2000" dirty="0" err="1">
                <a:latin typeface="Arial" panose="020B0604020202020204" pitchFamily="34" charset="0"/>
                <a:cs typeface="Arial" panose="020B0604020202020204" pitchFamily="34" charset="0"/>
              </a:rPr>
              <a:t>skanditý</a:t>
            </a:r>
            <a:r>
              <a:rPr lang="cs-CZ" sz="2000" dirty="0">
                <a:latin typeface="Arial" panose="020B0604020202020204" pitchFamily="34" charset="0"/>
                <a:cs typeface="Arial" panose="020B0604020202020204" pitchFamily="34" charset="0"/>
              </a:rPr>
              <a:t>, nutný pro elektrolýzu, se připravuje chlorací oxidu </a:t>
            </a:r>
            <a:r>
              <a:rPr lang="cs-CZ" sz="2000" dirty="0" err="1">
                <a:latin typeface="Arial" panose="020B0604020202020204" pitchFamily="34" charset="0"/>
                <a:cs typeface="Arial" panose="020B0604020202020204" pitchFamily="34" charset="0"/>
              </a:rPr>
              <a:t>skaditého</a:t>
            </a:r>
            <a:r>
              <a:rPr lang="cs-CZ" sz="2000" dirty="0">
                <a:latin typeface="Arial" panose="020B0604020202020204" pitchFamily="34" charset="0"/>
                <a:cs typeface="Arial" panose="020B0604020202020204" pitchFamily="34" charset="0"/>
              </a:rPr>
              <a:t> pomocí směsi 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S</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při teplotě 800°C nebo častěji působením CCl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při teplotě 750°C:</a:t>
            </a:r>
          </a:p>
          <a:p>
            <a:pPr algn="ctr"/>
            <a:r>
              <a:rPr lang="cs-CZ" sz="2000" dirty="0">
                <a:latin typeface="Arial" panose="020B0604020202020204" pitchFamily="34" charset="0"/>
                <a:cs typeface="Arial" panose="020B0604020202020204" pitchFamily="34" charset="0"/>
              </a:rPr>
              <a:t>2Sc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+ 3CCl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4ScCl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+ 3CO</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minulosti se používala i přímá chlorace působením plynného chloru na směs oxidu </a:t>
            </a:r>
            <a:r>
              <a:rPr lang="cs-CZ" sz="2000" dirty="0" err="1">
                <a:latin typeface="Arial" panose="020B0604020202020204" pitchFamily="34" charset="0"/>
                <a:cs typeface="Arial" panose="020B0604020202020204" pitchFamily="34" charset="0"/>
              </a:rPr>
              <a:t>skanditého</a:t>
            </a:r>
            <a:r>
              <a:rPr lang="cs-CZ" sz="2000" dirty="0">
                <a:latin typeface="Arial" panose="020B0604020202020204" pitchFamily="34" charset="0"/>
                <a:cs typeface="Arial" panose="020B0604020202020204" pitchFamily="34" charset="0"/>
              </a:rPr>
              <a:t> a koksu. Reakce probíhala při teplotách nad 1200°C:</a:t>
            </a:r>
          </a:p>
          <a:p>
            <a:pPr algn="ctr"/>
            <a:r>
              <a:rPr lang="cs-CZ" sz="2000" dirty="0">
                <a:latin typeface="Arial" panose="020B0604020202020204" pitchFamily="34" charset="0"/>
                <a:cs typeface="Arial" panose="020B0604020202020204" pitchFamily="34" charset="0"/>
              </a:rPr>
              <a:t>Sc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+ 3C + 3Cl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2ScCl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3CO</a:t>
            </a:r>
            <a:endParaRPr lang="en-US"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Praktické využití skandia je doposud velmi omezené. Skandium se používá jako </a:t>
            </a:r>
            <a:r>
              <a:rPr lang="cs-CZ" sz="2000" dirty="0" err="1" smtClean="0">
                <a:latin typeface="Arial" panose="020B0604020202020204" pitchFamily="34" charset="0"/>
                <a:cs typeface="Arial" panose="020B0604020202020204" pitchFamily="34" charset="0"/>
              </a:rPr>
              <a:t>mikrolegovací</a:t>
            </a:r>
            <a:r>
              <a:rPr lang="cs-CZ" sz="2000" dirty="0" smtClean="0">
                <a:latin typeface="Arial" panose="020B0604020202020204" pitchFamily="34" charset="0"/>
                <a:cs typeface="Arial" panose="020B0604020202020204" pitchFamily="34" charset="0"/>
              </a:rPr>
              <a:t> přísada do vysoce pevných a lehkých slitin pro úzce specializované (</a:t>
            </a:r>
            <a:r>
              <a:rPr lang="cs-CZ" sz="2000" i="1" dirty="0" smtClean="0">
                <a:latin typeface="Arial" panose="020B0604020202020204" pitchFamily="34" charset="0"/>
                <a:cs typeface="Arial" panose="020B0604020202020204" pitchFamily="34" charset="0"/>
              </a:rPr>
              <a:t>vojenské, kosmické</a:t>
            </a:r>
            <a:r>
              <a:rPr lang="cs-CZ" sz="2000" dirty="0" smtClean="0">
                <a:latin typeface="Arial" panose="020B0604020202020204" pitchFamily="34" charset="0"/>
                <a:cs typeface="Arial" panose="020B0604020202020204" pitchFamily="34" charset="0"/>
              </a:rPr>
              <a:t>) účely.</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154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Slitiny legované skandiem se vyznačují nízkou hustotou, dobrou svařitelností a definovanými pevnostními i únavovými vlastnostmi. Obvyklými typy slitin jsou Al-</a:t>
            </a:r>
            <a:r>
              <a:rPr lang="cs-CZ" sz="2000" dirty="0" err="1" smtClean="0">
                <a:latin typeface="Arial" panose="020B0604020202020204" pitchFamily="34" charset="0"/>
                <a:cs typeface="Arial" panose="020B0604020202020204" pitchFamily="34" charset="0"/>
              </a:rPr>
              <a:t>Li</a:t>
            </a: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Sc</a:t>
            </a:r>
            <a:r>
              <a:rPr lang="cs-CZ" sz="2000" dirty="0" smtClean="0">
                <a:latin typeface="Arial" panose="020B0604020202020204" pitchFamily="34" charset="0"/>
                <a:cs typeface="Arial" panose="020B0604020202020204" pitchFamily="34" charset="0"/>
              </a:rPr>
              <a:t>, Al-Mg-</a:t>
            </a:r>
            <a:r>
              <a:rPr lang="cs-CZ" sz="2000" dirty="0" err="1" smtClean="0">
                <a:latin typeface="Arial" panose="020B0604020202020204" pitchFamily="34" charset="0"/>
                <a:cs typeface="Arial" panose="020B0604020202020204" pitchFamily="34" charset="0"/>
              </a:rPr>
              <a:t>Sc</a:t>
            </a:r>
            <a:r>
              <a:rPr lang="cs-CZ" sz="2000" dirty="0" smtClean="0">
                <a:latin typeface="Arial" panose="020B0604020202020204" pitchFamily="34" charset="0"/>
                <a:cs typeface="Arial" panose="020B0604020202020204" pitchFamily="34" charset="0"/>
              </a:rPr>
              <a:t> nebo Al-</a:t>
            </a:r>
            <a:r>
              <a:rPr lang="cs-CZ" sz="2000" dirty="0" err="1" smtClean="0">
                <a:latin typeface="Arial" panose="020B0604020202020204" pitchFamily="34" charset="0"/>
                <a:cs typeface="Arial" panose="020B0604020202020204" pitchFamily="34" charset="0"/>
              </a:rPr>
              <a:t>Zr</a:t>
            </a: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Sc</a:t>
            </a:r>
            <a:r>
              <a:rPr lang="cs-CZ" sz="2000" dirty="0" smtClean="0">
                <a:latin typeface="Arial" panose="020B0604020202020204" pitchFamily="34" charset="0"/>
                <a:cs typeface="Arial" panose="020B0604020202020204" pitchFamily="34" charset="0"/>
              </a:rPr>
              <a:t>. Největší podíl skandia ve formě lehké slitiny byl použit při konstrukci sovětské stíhačky MIG-29. V civilním letectví byly slitiny legované skandiem využity při konstrukci letounu Airbus A-350.</a:t>
            </a:r>
          </a:p>
          <a:p>
            <a:pPr algn="just"/>
            <a:endParaRPr lang="en-US"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Sloučeniny skandia se využívají k výrobě speciálních skel a žáruvzdorných materiálů. </a:t>
            </a:r>
          </a:p>
          <a:p>
            <a:pPr algn="just"/>
            <a:r>
              <a:rPr lang="cs-CZ" sz="2000" b="1" dirty="0" smtClean="0">
                <a:latin typeface="Arial" panose="020B0604020202020204" pitchFamily="34" charset="0"/>
                <a:cs typeface="Arial" panose="020B0604020202020204" pitchFamily="34" charset="0"/>
              </a:rPr>
              <a:t>Jodid </a:t>
            </a:r>
            <a:r>
              <a:rPr lang="cs-CZ" sz="2000" b="1" dirty="0" err="1" smtClean="0">
                <a:latin typeface="Arial" panose="020B0604020202020204" pitchFamily="34" charset="0"/>
                <a:cs typeface="Arial" panose="020B0604020202020204" pitchFamily="34" charset="0"/>
              </a:rPr>
              <a:t>skanditý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ScI</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přidává do rtuťových výbojek pro úpravu barvy jejich světla. </a:t>
            </a:r>
          </a:p>
          <a:p>
            <a:pPr algn="just"/>
            <a:r>
              <a:rPr lang="cs-CZ" sz="2000" b="1" dirty="0" smtClean="0">
                <a:latin typeface="Arial" panose="020B0604020202020204" pitchFamily="34" charset="0"/>
                <a:cs typeface="Arial" panose="020B0604020202020204" pitchFamily="34" charset="0"/>
              </a:rPr>
              <a:t>Síran </a:t>
            </a:r>
            <a:r>
              <a:rPr lang="cs-CZ" sz="2000" b="1" dirty="0" err="1" smtClean="0">
                <a:latin typeface="Arial" panose="020B0604020202020204" pitchFamily="34" charset="0"/>
                <a:cs typeface="Arial" panose="020B0604020202020204" pitchFamily="34" charset="0"/>
              </a:rPr>
              <a:t>skanditý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Sc</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používá jako mořidlo na osivo kukuřice a hrachu.</a:t>
            </a:r>
          </a:p>
          <a:p>
            <a:pPr algn="just"/>
            <a:r>
              <a:rPr lang="cs-CZ" sz="2000" b="1" dirty="0" smtClean="0">
                <a:latin typeface="Arial" panose="020B0604020202020204" pitchFamily="34" charset="0"/>
                <a:cs typeface="Arial" panose="020B0604020202020204" pitchFamily="34" charset="0"/>
              </a:rPr>
              <a:t>Karbid Sc</a:t>
            </a:r>
            <a:r>
              <a:rPr lang="cs-CZ" sz="2000" b="1" baseline="-25000" dirty="0" smtClean="0">
                <a:latin typeface="Arial" panose="020B0604020202020204" pitchFamily="34" charset="0"/>
                <a:cs typeface="Arial" panose="020B0604020202020204" pitchFamily="34" charset="0"/>
              </a:rPr>
              <a:t>15</a:t>
            </a:r>
            <a:r>
              <a:rPr lang="cs-CZ" sz="2000" b="1" dirty="0" smtClean="0">
                <a:latin typeface="Arial" panose="020B0604020202020204" pitchFamily="34" charset="0"/>
                <a:cs typeface="Arial" panose="020B0604020202020204" pitchFamily="34" charset="0"/>
              </a:rPr>
              <a:t>C</a:t>
            </a:r>
            <a:r>
              <a:rPr lang="cs-CZ" sz="2000" b="1" baseline="-25000" dirty="0" smtClean="0">
                <a:latin typeface="Arial" panose="020B0604020202020204" pitchFamily="34" charset="0"/>
                <a:cs typeface="Arial" panose="020B0604020202020204" pitchFamily="34" charset="0"/>
              </a:rPr>
              <a:t>19</a:t>
            </a:r>
            <a:r>
              <a:rPr lang="cs-CZ" sz="2000" dirty="0" smtClean="0">
                <a:latin typeface="Arial" panose="020B0604020202020204" pitchFamily="34" charset="0"/>
                <a:cs typeface="Arial" panose="020B0604020202020204" pitchFamily="34" charset="0"/>
              </a:rPr>
              <a:t>, který se vyznačuje mimořádnou tvrdostí (56 </a:t>
            </a:r>
            <a:r>
              <a:rPr lang="cs-CZ" sz="2000" dirty="0" err="1" smtClean="0">
                <a:latin typeface="Arial" panose="020B0604020202020204" pitchFamily="34" charset="0"/>
                <a:cs typeface="Arial" panose="020B0604020202020204" pitchFamily="34" charset="0"/>
              </a:rPr>
              <a:t>GPa</a:t>
            </a:r>
            <a:r>
              <a:rPr lang="cs-CZ" sz="2000" dirty="0" smtClean="0">
                <a:latin typeface="Arial" panose="020B0604020202020204" pitchFamily="34" charset="0"/>
                <a:cs typeface="Arial" panose="020B0604020202020204" pitchFamily="34" charset="0"/>
              </a:rPr>
              <a:t>), která ho řadí na třetí místo mezi nejtvrdší materiály, hned za diamant a kubický nitrid boru. Karbid skandia velmi snadno hydrolyzuje za vzniku vodíku a </a:t>
            </a:r>
            <a:r>
              <a:rPr lang="cs-CZ" sz="2000" dirty="0" err="1" smtClean="0">
                <a:latin typeface="Arial" panose="020B0604020202020204" pitchFamily="34" charset="0"/>
                <a:cs typeface="Arial" panose="020B0604020202020204" pitchFamily="34" charset="0"/>
              </a:rPr>
              <a:t>allylenu</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propin</a:t>
            </a:r>
            <a:r>
              <a:rPr lang="cs-CZ" sz="2000" dirty="0" smtClean="0">
                <a:latin typeface="Arial" panose="020B0604020202020204" pitchFamily="34" charset="0"/>
                <a:cs typeface="Arial" panose="020B0604020202020204" pitchFamily="34" charset="0"/>
              </a:rPr>
              <a:t>), což jeho praktické využití značně komplikuje. </a:t>
            </a:r>
          </a:p>
          <a:p>
            <a:pPr algn="just"/>
            <a:r>
              <a:rPr lang="cs-CZ" sz="2000" b="1" dirty="0" smtClean="0">
                <a:latin typeface="Arial" panose="020B0604020202020204" pitchFamily="34" charset="0"/>
                <a:cs typeface="Arial" panose="020B0604020202020204" pitchFamily="34" charset="0"/>
              </a:rPr>
              <a:t>Borid skandia </a:t>
            </a:r>
            <a:r>
              <a:rPr lang="cs-CZ" sz="2000" dirty="0" smtClean="0">
                <a:latin typeface="Arial" panose="020B0604020202020204" pitchFamily="34" charset="0"/>
                <a:cs typeface="Arial" panose="020B0604020202020204" pitchFamily="34" charset="0"/>
              </a:rPr>
              <a:t>ScB</a:t>
            </a:r>
            <a:r>
              <a:rPr lang="cs-CZ" sz="2000" baseline="-25000" dirty="0" smtClean="0">
                <a:latin typeface="Arial" panose="020B0604020202020204" pitchFamily="34" charset="0"/>
                <a:cs typeface="Arial" panose="020B0604020202020204" pitchFamily="34" charset="0"/>
              </a:rPr>
              <a:t>12</a:t>
            </a:r>
            <a:r>
              <a:rPr lang="cs-CZ" sz="2000" dirty="0" smtClean="0">
                <a:latin typeface="Arial" panose="020B0604020202020204" pitchFamily="34" charset="0"/>
                <a:cs typeface="Arial" panose="020B0604020202020204" pitchFamily="34" charset="0"/>
              </a:rPr>
              <a:t> vykazuje negativní hodnotu tepelné roztažnosti, při zahřívání se tedy jeho objem zmenšuje.</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Radioaktivní izotop </a:t>
            </a:r>
            <a:r>
              <a:rPr lang="cs-CZ" sz="2000" baseline="30000" dirty="0" smtClean="0">
                <a:latin typeface="Arial" panose="020B0604020202020204" pitchFamily="34" charset="0"/>
                <a:cs typeface="Arial" panose="020B0604020202020204" pitchFamily="34" charset="0"/>
              </a:rPr>
              <a:t>46</a:t>
            </a:r>
            <a:r>
              <a:rPr lang="cs-CZ" sz="2000" dirty="0" smtClean="0">
                <a:latin typeface="Arial" panose="020B0604020202020204" pitchFamily="34" charset="0"/>
                <a:cs typeface="Arial" panose="020B0604020202020204" pitchFamily="34" charset="0"/>
              </a:rPr>
              <a:t>Sc </a:t>
            </a:r>
            <a:r>
              <a:rPr lang="cs-CZ" sz="2000" i="1" dirty="0" smtClean="0">
                <a:latin typeface="Arial" panose="020B0604020202020204" pitchFamily="34" charset="0"/>
                <a:cs typeface="Arial" panose="020B0604020202020204" pitchFamily="34" charset="0"/>
              </a:rPr>
              <a:t>(T</a:t>
            </a:r>
            <a:r>
              <a:rPr lang="cs-CZ" sz="2000" i="1" baseline="-25000" dirty="0" smtClean="0">
                <a:latin typeface="Arial" panose="020B0604020202020204" pitchFamily="34" charset="0"/>
                <a:cs typeface="Arial" panose="020B0604020202020204" pitchFamily="34" charset="0"/>
              </a:rPr>
              <a:t>1/2</a:t>
            </a:r>
            <a:r>
              <a:rPr lang="cs-CZ" sz="2000" i="1" dirty="0" smtClean="0">
                <a:latin typeface="Arial" panose="020B0604020202020204" pitchFamily="34" charset="0"/>
                <a:cs typeface="Arial" panose="020B0604020202020204" pitchFamily="34" charset="0"/>
              </a:rPr>
              <a:t> = 83 dní)</a:t>
            </a:r>
            <a:r>
              <a:rPr lang="cs-CZ" sz="2000" dirty="0" smtClean="0">
                <a:latin typeface="Arial" panose="020B0604020202020204" pitchFamily="34" charset="0"/>
                <a:cs typeface="Arial" panose="020B0604020202020204" pitchFamily="34" charset="0"/>
              </a:rPr>
              <a:t> se používá jako značkovací látka při sledování petrochemických a metalurgických procesů.</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152400"/>
            <a:ext cx="8915400" cy="6432530"/>
          </a:xfrm>
          <a:prstGeom prst="rect">
            <a:avLst/>
          </a:prstGeom>
        </p:spPr>
        <p:txBody>
          <a:bodyPr wrap="square">
            <a:spAutoFit/>
          </a:bodyPr>
          <a:lstStyle/>
          <a:p>
            <a:pPr algn="ctr"/>
            <a:r>
              <a:rPr lang="cs-CZ" sz="3200" b="1" dirty="0">
                <a:latin typeface="Arial" panose="020B0604020202020204" pitchFamily="34" charset="0"/>
                <a:cs typeface="Arial" panose="020B0604020202020204" pitchFamily="34" charset="0"/>
              </a:rPr>
              <a:t>Y</a:t>
            </a:r>
            <a:r>
              <a:rPr lang="cs-CZ" sz="3200" b="1" dirty="0" smtClean="0">
                <a:latin typeface="Arial" panose="020B0604020202020204" pitchFamily="34" charset="0"/>
                <a:cs typeface="Arial" panose="020B0604020202020204" pitchFamily="34" charset="0"/>
              </a:rPr>
              <a:t>ttrium</a:t>
            </a:r>
            <a:r>
              <a:rPr lang="cs-CZ" sz="3200" dirty="0" smtClean="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   </a:t>
            </a: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 </a:t>
            </a:r>
            <a:r>
              <a:rPr lang="cs-CZ" sz="2000" dirty="0">
                <a:latin typeface="Arial" panose="020B0604020202020204" pitchFamily="34" charset="0"/>
                <a:cs typeface="Arial" panose="020B0604020202020204" pitchFamily="34" charset="0"/>
              </a:rPr>
              <a:t>stříbřitě bílý, měkký a kujný kov. Existují dvě krystalické modifikace, šesterečné </a:t>
            </a:r>
            <a:r>
              <a:rPr lang="el-GR" sz="2000" dirty="0">
                <a:latin typeface="Arial" panose="020B0604020202020204" pitchFamily="34" charset="0"/>
                <a:cs typeface="Arial" panose="020B0604020202020204" pitchFamily="34" charset="0"/>
              </a:rPr>
              <a:t>α-</a:t>
            </a:r>
            <a:r>
              <a:rPr lang="cs-CZ" sz="2000" dirty="0">
                <a:latin typeface="Arial" panose="020B0604020202020204" pitchFamily="34" charset="0"/>
                <a:cs typeface="Arial" panose="020B0604020202020204" pitchFamily="34" charset="0"/>
              </a:rPr>
              <a:t>Y přechází při teplotě 1480°C na kubické </a:t>
            </a:r>
            <a:r>
              <a:rPr lang="el-GR" sz="2000" dirty="0">
                <a:latin typeface="Arial" panose="020B0604020202020204" pitchFamily="34" charset="0"/>
                <a:cs typeface="Arial" panose="020B0604020202020204" pitchFamily="34" charset="0"/>
              </a:rPr>
              <a:t>β-</a:t>
            </a:r>
            <a:r>
              <a:rPr lang="cs-CZ" sz="2000" dirty="0">
                <a:latin typeface="Arial" panose="020B0604020202020204" pitchFamily="34" charset="0"/>
                <a:cs typeface="Arial" panose="020B0604020202020204" pitchFamily="34" charset="0"/>
              </a:rPr>
              <a:t>Y.</a:t>
            </a:r>
          </a:p>
          <a:p>
            <a:pPr algn="just"/>
            <a:r>
              <a:rPr lang="cs-CZ" sz="2000" dirty="0">
                <a:latin typeface="Arial" panose="020B0604020202020204" pitchFamily="34" charset="0"/>
                <a:cs typeface="Arial" panose="020B0604020202020204" pitchFamily="34" charset="0"/>
              </a:rPr>
              <a:t>Kompaktní kovové yttrium je na vzduchu stálé, dobře se rozpouští ve zředěných minerálních kyselinách, kyselině octové a šťavelové za vzniku </a:t>
            </a:r>
            <a:r>
              <a:rPr lang="cs-CZ" sz="2000" dirty="0" err="1">
                <a:latin typeface="Arial" panose="020B0604020202020204" pitchFamily="34" charset="0"/>
                <a:cs typeface="Arial" panose="020B0604020202020204" pitchFamily="34" charset="0"/>
              </a:rPr>
              <a:t>yttrité</a:t>
            </a:r>
            <a:r>
              <a:rPr lang="cs-CZ" sz="2000" dirty="0">
                <a:latin typeface="Arial" panose="020B0604020202020204" pitchFamily="34" charset="0"/>
                <a:cs typeface="Arial" panose="020B0604020202020204" pitchFamily="34" charset="0"/>
              </a:rPr>
              <a:t> soli a vývoje vodíku:</a:t>
            </a:r>
          </a:p>
          <a:p>
            <a:pPr algn="ctr"/>
            <a:r>
              <a:rPr lang="cs-CZ" sz="2000" dirty="0">
                <a:latin typeface="Arial" panose="020B0604020202020204" pitchFamily="34" charset="0"/>
                <a:cs typeface="Arial" panose="020B0604020202020204" pitchFamily="34" charset="0"/>
              </a:rPr>
              <a:t>2Y + 6HCl → 2YCl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Reakce yttria se zředěnou kyselinou dusičnou probíhá bez vývoje vodíku:</a:t>
            </a:r>
          </a:p>
          <a:p>
            <a:pPr algn="ctr"/>
            <a:r>
              <a:rPr lang="cs-CZ" sz="2000" dirty="0">
                <a:latin typeface="Arial" panose="020B0604020202020204" pitchFamily="34" charset="0"/>
                <a:cs typeface="Arial" panose="020B0604020202020204" pitchFamily="34" charset="0"/>
              </a:rPr>
              <a:t>8Y + 30HNO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8Y(NO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+ 9H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S vodou reaguje již za laboratorní teploty za vzniku hydroxidu </a:t>
            </a:r>
            <a:r>
              <a:rPr lang="cs-CZ" sz="2000" dirty="0" err="1">
                <a:latin typeface="Arial" panose="020B0604020202020204" pitchFamily="34" charset="0"/>
                <a:cs typeface="Arial" panose="020B0604020202020204" pitchFamily="34" charset="0"/>
              </a:rPr>
              <a:t>yttritého</a:t>
            </a:r>
            <a:r>
              <a:rPr lang="cs-CZ" sz="2000" dirty="0">
                <a:latin typeface="Arial" panose="020B0604020202020204" pitchFamily="34" charset="0"/>
                <a:cs typeface="Arial" panose="020B0604020202020204" pitchFamily="34" charset="0"/>
              </a:rPr>
              <a:t>:</a:t>
            </a:r>
          </a:p>
          <a:p>
            <a:pPr algn="ctr"/>
            <a:r>
              <a:rPr lang="cs-CZ" sz="2000" dirty="0">
                <a:latin typeface="Arial" panose="020B0604020202020204" pitchFamily="34" charset="0"/>
                <a:cs typeface="Arial" panose="020B0604020202020204" pitchFamily="34" charset="0"/>
              </a:rPr>
              <a:t>2Y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2Y(OH)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Při </a:t>
            </a:r>
            <a:r>
              <a:rPr lang="cs-CZ" sz="2000" dirty="0">
                <a:latin typeface="Arial" panose="020B0604020202020204" pitchFamily="34" charset="0"/>
                <a:cs typeface="Arial" panose="020B0604020202020204" pitchFamily="34" charset="0"/>
              </a:rPr>
              <a:t>zahřátí na teplotu 470°C na vzduchu hoří červeným plamenem, v atmosféře chloru se vznítí již při teplotě 200°C za vzniku chloridu </a:t>
            </a:r>
            <a:r>
              <a:rPr lang="cs-CZ" sz="2000" dirty="0" err="1">
                <a:latin typeface="Arial" panose="020B0604020202020204" pitchFamily="34" charset="0"/>
                <a:cs typeface="Arial" panose="020B0604020202020204" pitchFamily="34" charset="0"/>
              </a:rPr>
              <a:t>yttritého</a:t>
            </a:r>
            <a:r>
              <a:rPr lang="cs-CZ" sz="2000" dirty="0">
                <a:latin typeface="Arial" panose="020B0604020202020204" pitchFamily="34" charset="0"/>
                <a:cs typeface="Arial" panose="020B0604020202020204" pitchFamily="34" charset="0"/>
              </a:rPr>
              <a:t> YCl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Při teplotě okolo 700°C reaguje s dusíkem za vzniku nitridu YN, s amoniakem reaguje za vzniku nitridu již při teplotě 450°C. Práškové yttrium velmi rychle podléhá samovolné oxidaci a ochotně reaguje i s oxidy dusíku za vzniku dusičnanu </a:t>
            </a:r>
            <a:r>
              <a:rPr lang="cs-CZ" sz="2000" dirty="0" err="1">
                <a:latin typeface="Arial" panose="020B0604020202020204" pitchFamily="34" charset="0"/>
                <a:cs typeface="Arial" panose="020B0604020202020204" pitchFamily="34" charset="0"/>
              </a:rPr>
              <a:t>yttritého</a:t>
            </a:r>
            <a:r>
              <a:rPr lang="cs-CZ" sz="2000" dirty="0">
                <a:latin typeface="Arial" panose="020B0604020202020204" pitchFamily="34" charset="0"/>
                <a:cs typeface="Arial" panose="020B0604020202020204" pitchFamily="34" charset="0"/>
              </a:rPr>
              <a:t> Y(NO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Za vysoké teploty se přímo slučuje s borem za vzniku velké řady boridů, např. YB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YB</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nebo YB</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existují i boridy yttria YB</a:t>
            </a:r>
            <a:r>
              <a:rPr lang="cs-CZ" sz="2000" baseline="-25000" dirty="0">
                <a:latin typeface="Arial" panose="020B0604020202020204" pitchFamily="34" charset="0"/>
                <a:cs typeface="Arial" panose="020B0604020202020204" pitchFamily="34" charset="0"/>
              </a:rPr>
              <a:t>25</a:t>
            </a:r>
            <a:r>
              <a:rPr lang="cs-CZ" sz="2000" dirty="0">
                <a:latin typeface="Arial" panose="020B0604020202020204" pitchFamily="34" charset="0"/>
                <a:cs typeface="Arial" panose="020B0604020202020204" pitchFamily="34" charset="0"/>
              </a:rPr>
              <a:t> nebo YB</a:t>
            </a:r>
            <a:r>
              <a:rPr lang="cs-CZ" sz="2000" baseline="-25000" dirty="0">
                <a:latin typeface="Arial" panose="020B0604020202020204" pitchFamily="34" charset="0"/>
                <a:cs typeface="Arial" panose="020B0604020202020204" pitchFamily="34" charset="0"/>
              </a:rPr>
              <a:t>66</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9156" y="152400"/>
            <a:ext cx="8842443"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Chemické vlastnosti yttria i jeho sloučenin se nejvíce podobají vlastnostem lanthanu a jeho sloučenin. Ve sloučeninách vystupuje v oxidačním stupni III jako bezbarvý kation Y</a:t>
            </a:r>
            <a:r>
              <a:rPr lang="cs-CZ" sz="2000" baseline="30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 některými nekovy tvoří yttrium také sloučeniny </a:t>
            </a:r>
            <a:r>
              <a:rPr lang="cs-CZ" sz="2000" dirty="0" err="1" smtClean="0">
                <a:latin typeface="Arial" panose="020B0604020202020204" pitchFamily="34" charset="0"/>
                <a:cs typeface="Arial" panose="020B0604020202020204" pitchFamily="34" charset="0"/>
              </a:rPr>
              <a:t>nestechiometrické</a:t>
            </a:r>
            <a:r>
              <a:rPr lang="cs-CZ" sz="2000" dirty="0" smtClean="0">
                <a:latin typeface="Arial" panose="020B0604020202020204" pitchFamily="34" charset="0"/>
                <a:cs typeface="Arial" panose="020B0604020202020204" pitchFamily="34" charset="0"/>
              </a:rPr>
              <a:t> povahy, např. silicid YSi</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s uhlíkem tvoří </a:t>
            </a:r>
            <a:r>
              <a:rPr lang="cs-CZ" sz="2000" dirty="0" err="1" smtClean="0">
                <a:latin typeface="Arial" panose="020B0604020202020204" pitchFamily="34" charset="0"/>
                <a:cs typeface="Arial" panose="020B0604020202020204" pitchFamily="34" charset="0"/>
              </a:rPr>
              <a:t>acet</a:t>
            </a:r>
            <a:r>
              <a:rPr lang="en-US" sz="2000" dirty="0" smtClean="0">
                <a:latin typeface="Arial" panose="020B0604020202020204" pitchFamily="34" charset="0"/>
                <a:cs typeface="Arial" panose="020B0604020202020204" pitchFamily="34" charset="0"/>
              </a:rPr>
              <a:t>y</a:t>
            </a:r>
            <a:r>
              <a:rPr lang="cs-CZ" sz="2000" dirty="0" smtClean="0">
                <a:latin typeface="Arial" panose="020B0604020202020204" pitchFamily="34" charset="0"/>
                <a:cs typeface="Arial" panose="020B0604020202020204" pitchFamily="34" charset="0"/>
              </a:rPr>
              <a:t>lid </a:t>
            </a:r>
            <a:r>
              <a:rPr lang="cs-CZ" sz="2000" dirty="0" smtClean="0">
                <a:latin typeface="Arial" panose="020B0604020202020204" pitchFamily="34" charset="0"/>
                <a:cs typeface="Arial" panose="020B0604020202020204" pitchFamily="34" charset="0"/>
              </a:rPr>
              <a:t>YC</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ve kterém vystupuje jako formálně dvoumocné.</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Kovové yttrium a jeho některé sloučeniny vykazují supravodivé vlastnosti již při relativně vysokých teplotách. Yttrium je supravodič I. typu. </a:t>
            </a:r>
          </a:p>
          <a:p>
            <a:pPr algn="just"/>
            <a:endParaRPr lang="cs-CZ" sz="2000" dirty="0" smtClean="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V </a:t>
            </a:r>
            <a:r>
              <a:rPr lang="cs-CZ" sz="2000" dirty="0">
                <a:latin typeface="Arial" panose="020B0604020202020204" pitchFamily="34" charset="0"/>
                <a:cs typeface="Arial" panose="020B0604020202020204" pitchFamily="34" charset="0"/>
              </a:rPr>
              <a:t>přírodě se yttrium nalézá velmi vzácně a pouze ve formě svých sloučenin, často v doprovodu skandia, lanthanu, ceru a dalších, zejména těžších lanthanoidů. Relativně vysoký obsah yttria byl zjištěn v horninách na Měsíci</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Výroba yttria se provádí loužením </a:t>
            </a:r>
            <a:r>
              <a:rPr lang="cs-CZ" sz="2000" dirty="0" err="1">
                <a:latin typeface="Arial" panose="020B0604020202020204" pitchFamily="34" charset="0"/>
                <a:cs typeface="Arial" panose="020B0604020202020204" pitchFamily="34" charset="0"/>
              </a:rPr>
              <a:t>lanthanoidových</a:t>
            </a:r>
            <a:r>
              <a:rPr lang="cs-CZ" sz="2000" dirty="0">
                <a:latin typeface="Arial" panose="020B0604020202020204" pitchFamily="34" charset="0"/>
                <a:cs typeface="Arial" panose="020B0604020202020204" pitchFamily="34" charset="0"/>
              </a:rPr>
              <a:t> rud směsí minerálních kyselin s následnou separací yttria pomocí chromatografické iontové výměny. Působením kyseliny šťavelové vznikají šťavelany, jejich oxidačním pražením vznikne oxid </a:t>
            </a:r>
            <a:r>
              <a:rPr lang="cs-CZ" sz="2000" dirty="0" err="1">
                <a:latin typeface="Arial" panose="020B0604020202020204" pitchFamily="34" charset="0"/>
                <a:cs typeface="Arial" panose="020B0604020202020204" pitchFamily="34" charset="0"/>
              </a:rPr>
              <a:t>yttritý</a:t>
            </a:r>
            <a:r>
              <a:rPr lang="cs-CZ" sz="2000" dirty="0">
                <a:latin typeface="Arial" panose="020B0604020202020204" pitchFamily="34" charset="0"/>
                <a:cs typeface="Arial" panose="020B0604020202020204" pitchFamily="34" charset="0"/>
              </a:rPr>
              <a:t> Y</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který se působením kyseliny fluorovodíkové převede na fluorid </a:t>
            </a:r>
            <a:r>
              <a:rPr lang="cs-CZ" sz="2000" dirty="0" err="1">
                <a:latin typeface="Arial" panose="020B0604020202020204" pitchFamily="34" charset="0"/>
                <a:cs typeface="Arial" panose="020B0604020202020204" pitchFamily="34" charset="0"/>
              </a:rPr>
              <a:t>yttritý</a:t>
            </a:r>
            <a:r>
              <a:rPr lang="cs-CZ" sz="2000" dirty="0">
                <a:latin typeface="Arial" panose="020B0604020202020204" pitchFamily="34" charset="0"/>
                <a:cs typeface="Arial" panose="020B0604020202020204" pitchFamily="34" charset="0"/>
              </a:rPr>
              <a:t> YF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ze kterého se kovové houbovité yttrium vyredukuje v elektrické peci vápníkem nebo draslíkem:</a:t>
            </a:r>
          </a:p>
          <a:p>
            <a:pPr algn="ctr"/>
            <a:r>
              <a:rPr lang="cs-CZ" sz="2000" dirty="0">
                <a:latin typeface="Arial" panose="020B0604020202020204" pitchFamily="34" charset="0"/>
                <a:cs typeface="Arial" panose="020B0604020202020204" pitchFamily="34" charset="0"/>
              </a:rPr>
              <a:t>2YF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+ 3Ca → 2Y + 3CaF</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YF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+ 3K → Y + </a:t>
            </a:r>
            <a:r>
              <a:rPr lang="cs-CZ" sz="2000" dirty="0" smtClean="0">
                <a:latin typeface="Arial" panose="020B0604020202020204" pitchFamily="34" charset="0"/>
                <a:cs typeface="Arial" panose="020B0604020202020204" pitchFamily="34" charset="0"/>
              </a:rPr>
              <a:t>3KF</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84826" y="152400"/>
            <a:ext cx="8806774"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Praktické využití nalézá ytrium dopované europiem nebo terbiem jako součást červených luminoforů barevných obrazovek. V metalurgii se yttrium používá jako složka kujné litiny a lehkých slitin, přídavek yttria podstatným způsobem zvyšuje pevnost slitin hliníku a hořčíku a jako deoxidační činidlo při výrobě titanu, vanadu a dalších neželezných kovů. Používá se jako legující přísada pro zjemnění struktury slitin chromu, molybdenu a zirkonia. Kovové yttrium i některé jeho sloučeniny se používají jako katalyzátory při polymeraci </a:t>
            </a:r>
            <a:r>
              <a:rPr lang="cs-CZ" sz="2000" dirty="0" err="1" smtClean="0">
                <a:latin typeface="Arial" panose="020B0604020202020204" pitchFamily="34" charset="0"/>
                <a:cs typeface="Arial" panose="020B0604020202020204" pitchFamily="34" charset="0"/>
              </a:rPr>
              <a:t>ethylenu</a:t>
            </a:r>
            <a:r>
              <a:rPr lang="cs-CZ" sz="2000" dirty="0" smtClean="0">
                <a:latin typeface="Arial" panose="020B0604020202020204" pitchFamily="34" charset="0"/>
                <a:cs typeface="Arial" panose="020B0604020202020204" pitchFamily="34" charset="0"/>
              </a:rPr>
              <a:t>.</a:t>
            </a:r>
          </a:p>
          <a:p>
            <a:pPr algn="just"/>
            <a:endParaRPr lang="cs-CZ" sz="1000" b="1"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Oxid </a:t>
            </a:r>
            <a:r>
              <a:rPr lang="cs-CZ" sz="2000" b="1" dirty="0" err="1" smtClean="0">
                <a:latin typeface="Arial" panose="020B0604020202020204" pitchFamily="34" charset="0"/>
                <a:cs typeface="Arial" panose="020B0604020202020204" pitchFamily="34" charset="0"/>
              </a:rPr>
              <a:t>yttritý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je součástí elektrolytů ve vysokoteplotních </a:t>
            </a:r>
            <a:r>
              <a:rPr lang="cs-CZ" sz="2000" dirty="0" err="1" smtClean="0">
                <a:latin typeface="Arial" panose="020B0604020202020204" pitchFamily="34" charset="0"/>
                <a:cs typeface="Arial" panose="020B0604020202020204" pitchFamily="34" charset="0"/>
              </a:rPr>
              <a:t>kyslíko</a:t>
            </a:r>
            <a:r>
              <a:rPr lang="cs-CZ" sz="2000" dirty="0" smtClean="0">
                <a:latin typeface="Arial" panose="020B0604020202020204" pitchFamily="34" charset="0"/>
                <a:cs typeface="Arial" panose="020B0604020202020204" pitchFamily="34" charset="0"/>
              </a:rPr>
              <a:t>-uhlovodíkových palivových článcích MCFC </a:t>
            </a:r>
            <a:r>
              <a:rPr lang="cs-CZ" sz="2000" i="1" dirty="0" smtClean="0">
                <a:latin typeface="Arial" panose="020B0604020202020204" pitchFamily="34" charset="0"/>
                <a:cs typeface="Arial" panose="020B0604020202020204" pitchFamily="34" charset="0"/>
              </a:rPr>
              <a:t>(</a:t>
            </a:r>
            <a:r>
              <a:rPr lang="cs-CZ" sz="2000" i="1" dirty="0" err="1" smtClean="0">
                <a:latin typeface="Arial" panose="020B0604020202020204" pitchFamily="34" charset="0"/>
                <a:cs typeface="Arial" panose="020B0604020202020204" pitchFamily="34" charset="0"/>
              </a:rPr>
              <a:t>Molten</a:t>
            </a:r>
            <a:r>
              <a:rPr lang="cs-CZ" sz="2000" i="1" dirty="0" smtClean="0">
                <a:latin typeface="Arial" panose="020B0604020202020204" pitchFamily="34" charset="0"/>
                <a:cs typeface="Arial" panose="020B0604020202020204" pitchFamily="34" charset="0"/>
              </a:rPr>
              <a:t> </a:t>
            </a:r>
            <a:r>
              <a:rPr lang="cs-CZ" sz="2000" i="1" dirty="0" err="1" smtClean="0">
                <a:latin typeface="Arial" panose="020B0604020202020204" pitchFamily="34" charset="0"/>
                <a:cs typeface="Arial" panose="020B0604020202020204" pitchFamily="34" charset="0"/>
              </a:rPr>
              <a:t>Carbonate</a:t>
            </a:r>
            <a:r>
              <a:rPr lang="cs-CZ" sz="2000" i="1" dirty="0" smtClean="0">
                <a:latin typeface="Arial" panose="020B0604020202020204" pitchFamily="34" charset="0"/>
                <a:cs typeface="Arial" panose="020B0604020202020204" pitchFamily="34" charset="0"/>
              </a:rPr>
              <a:t> </a:t>
            </a:r>
            <a:r>
              <a:rPr lang="cs-CZ" sz="2000" i="1" dirty="0" err="1" smtClean="0">
                <a:latin typeface="Arial" panose="020B0604020202020204" pitchFamily="34" charset="0"/>
                <a:cs typeface="Arial" panose="020B0604020202020204" pitchFamily="34" charset="0"/>
              </a:rPr>
              <a:t>Fuel</a:t>
            </a:r>
            <a:r>
              <a:rPr lang="cs-CZ" sz="2000" i="1" dirty="0" smtClean="0">
                <a:latin typeface="Arial" panose="020B0604020202020204" pitchFamily="34" charset="0"/>
                <a:cs typeface="Arial" panose="020B0604020202020204" pitchFamily="34" charset="0"/>
              </a:rPr>
              <a:t> Cell)</a:t>
            </a:r>
            <a:r>
              <a:rPr lang="cs-CZ" sz="2000" dirty="0" smtClean="0">
                <a:latin typeface="Arial" panose="020B0604020202020204" pitchFamily="34" charset="0"/>
                <a:cs typeface="Arial" panose="020B0604020202020204" pitchFamily="34" charset="0"/>
              </a:rPr>
              <a:t> nebo SOFC </a:t>
            </a:r>
            <a:r>
              <a:rPr lang="cs-CZ" sz="2000" i="1" dirty="0" smtClean="0">
                <a:latin typeface="Arial" panose="020B0604020202020204" pitchFamily="34" charset="0"/>
                <a:cs typeface="Arial" panose="020B0604020202020204" pitchFamily="34" charset="0"/>
              </a:rPr>
              <a:t>(Solid Oxide </a:t>
            </a:r>
            <a:r>
              <a:rPr lang="cs-CZ" sz="2000" i="1" dirty="0" err="1" smtClean="0">
                <a:latin typeface="Arial" panose="020B0604020202020204" pitchFamily="34" charset="0"/>
                <a:cs typeface="Arial" panose="020B0604020202020204" pitchFamily="34" charset="0"/>
              </a:rPr>
              <a:t>Fuel</a:t>
            </a:r>
            <a:r>
              <a:rPr lang="cs-CZ" sz="2000" i="1" dirty="0" smtClean="0">
                <a:latin typeface="Arial" panose="020B0604020202020204" pitchFamily="34" charset="0"/>
                <a:cs typeface="Arial" panose="020B0604020202020204" pitchFamily="34" charset="0"/>
              </a:rPr>
              <a:t> Cell)</a:t>
            </a:r>
            <a:r>
              <a:rPr lang="cs-CZ" sz="2000" dirty="0" smtClean="0">
                <a:latin typeface="Arial" panose="020B0604020202020204" pitchFamily="34" charset="0"/>
                <a:cs typeface="Arial" panose="020B0604020202020204" pitchFamily="34" charset="0"/>
              </a:rPr>
              <a:t>. Oxid Y</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používá ve sklářství pro úpravu bodu tání a součinitele tepelné roztažnosti skla a k výrobě supravodičů YBCO (yttrium, baryum, oxid měďnatý). </a:t>
            </a:r>
          </a:p>
          <a:p>
            <a:pPr algn="just"/>
            <a:r>
              <a:rPr lang="cs-CZ" sz="2000" b="1" dirty="0" smtClean="0">
                <a:latin typeface="Arial" panose="020B0604020202020204" pitchFamily="34" charset="0"/>
                <a:cs typeface="Arial" panose="020B0604020202020204" pitchFamily="34" charset="0"/>
              </a:rPr>
              <a:t>Oxidy Y</a:t>
            </a:r>
            <a:r>
              <a:rPr lang="cs-CZ" sz="2000" b="1" baseline="-25000" dirty="0" smtClean="0">
                <a:latin typeface="Arial" panose="020B0604020202020204" pitchFamily="34" charset="0"/>
                <a:cs typeface="Arial" panose="020B0604020202020204" pitchFamily="34" charset="0"/>
              </a:rPr>
              <a:t>3</a:t>
            </a:r>
            <a:r>
              <a:rPr lang="cs-CZ" sz="2000" b="1" dirty="0" smtClean="0">
                <a:latin typeface="Arial" panose="020B0604020202020204" pitchFamily="34" charset="0"/>
                <a:cs typeface="Arial" panose="020B0604020202020204" pitchFamily="34" charset="0"/>
              </a:rPr>
              <a:t>Fe</a:t>
            </a:r>
            <a:r>
              <a:rPr lang="cs-CZ" sz="2000" b="1" baseline="-25000" dirty="0" smtClean="0">
                <a:latin typeface="Arial" panose="020B0604020202020204" pitchFamily="34" charset="0"/>
                <a:cs typeface="Arial" panose="020B0604020202020204" pitchFamily="34" charset="0"/>
              </a:rPr>
              <a:t>5</a:t>
            </a:r>
            <a:r>
              <a:rPr lang="cs-CZ" sz="2000" b="1" dirty="0" smtClean="0">
                <a:latin typeface="Arial" panose="020B0604020202020204" pitchFamily="34" charset="0"/>
                <a:cs typeface="Arial" panose="020B0604020202020204" pitchFamily="34" charset="0"/>
              </a:rPr>
              <a:t>O</a:t>
            </a:r>
            <a:r>
              <a:rPr lang="cs-CZ" sz="2000" b="1" baseline="-25000" dirty="0" smtClean="0">
                <a:latin typeface="Arial" panose="020B0604020202020204" pitchFamily="34" charset="0"/>
                <a:cs typeface="Arial" panose="020B0604020202020204" pitchFamily="34" charset="0"/>
              </a:rPr>
              <a:t>12</a:t>
            </a:r>
            <a:r>
              <a:rPr lang="cs-CZ" sz="2000" b="1" dirty="0" smtClean="0">
                <a:latin typeface="Arial" panose="020B0604020202020204" pitchFamily="34" charset="0"/>
                <a:cs typeface="Arial" panose="020B0604020202020204" pitchFamily="34" charset="0"/>
              </a:rPr>
              <a:t> a Y</a:t>
            </a:r>
            <a:r>
              <a:rPr lang="cs-CZ" sz="2000" b="1" baseline="-25000" dirty="0" smtClean="0">
                <a:latin typeface="Arial" panose="020B0604020202020204" pitchFamily="34" charset="0"/>
                <a:cs typeface="Arial" panose="020B0604020202020204" pitchFamily="34" charset="0"/>
              </a:rPr>
              <a:t>3</a:t>
            </a:r>
            <a:r>
              <a:rPr lang="cs-CZ" sz="2000" b="1" dirty="0" smtClean="0">
                <a:latin typeface="Arial" panose="020B0604020202020204" pitchFamily="34" charset="0"/>
                <a:cs typeface="Arial" panose="020B0604020202020204" pitchFamily="34" charset="0"/>
              </a:rPr>
              <a:t>Al</a:t>
            </a:r>
            <a:r>
              <a:rPr lang="cs-CZ" sz="2000" b="1" baseline="-25000" dirty="0" smtClean="0">
                <a:latin typeface="Arial" panose="020B0604020202020204" pitchFamily="34" charset="0"/>
                <a:cs typeface="Arial" panose="020B0604020202020204" pitchFamily="34" charset="0"/>
              </a:rPr>
              <a:t>5</a:t>
            </a:r>
            <a:r>
              <a:rPr lang="cs-CZ" sz="2000" b="1" dirty="0" smtClean="0">
                <a:latin typeface="Arial" panose="020B0604020202020204" pitchFamily="34" charset="0"/>
                <a:cs typeface="Arial" panose="020B0604020202020204" pitchFamily="34" charset="0"/>
              </a:rPr>
              <a:t>O</a:t>
            </a:r>
            <a:r>
              <a:rPr lang="cs-CZ" sz="2000" b="1" baseline="-25000" dirty="0" smtClean="0">
                <a:latin typeface="Arial" panose="020B0604020202020204" pitchFamily="34" charset="0"/>
                <a:cs typeface="Arial" panose="020B0604020202020204" pitchFamily="34" charset="0"/>
              </a:rPr>
              <a:t>12</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se jako umělé granáty používaly jako levná náhrada diamantu, díky své schopnosti účinně pohlcovat některé složky mikrovlnného záření se dnes používají ke konstrukci ochranných krytů radarů. </a:t>
            </a:r>
          </a:p>
          <a:p>
            <a:pPr algn="just"/>
            <a:r>
              <a:rPr lang="cs-CZ" sz="2000" b="1" dirty="0" smtClean="0">
                <a:latin typeface="Arial" panose="020B0604020202020204" pitchFamily="34" charset="0"/>
                <a:cs typeface="Arial" panose="020B0604020202020204" pitchFamily="34" charset="0"/>
              </a:rPr>
              <a:t>Fluorid </a:t>
            </a:r>
            <a:r>
              <a:rPr lang="cs-CZ" sz="2000" b="1" dirty="0" err="1" smtClean="0">
                <a:latin typeface="Arial" panose="020B0604020202020204" pitchFamily="34" charset="0"/>
                <a:cs typeface="Arial" panose="020B0604020202020204" pitchFamily="34" charset="0"/>
              </a:rPr>
              <a:t>yttritý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YF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používá pro povrchovou úpravu keramiky. </a:t>
            </a:r>
          </a:p>
          <a:p>
            <a:pPr algn="just"/>
            <a:r>
              <a:rPr lang="cs-CZ" sz="2000" b="1" dirty="0" err="1" smtClean="0">
                <a:latin typeface="Arial" panose="020B0604020202020204" pitchFamily="34" charset="0"/>
                <a:cs typeface="Arial" panose="020B0604020202020204" pitchFamily="34" charset="0"/>
              </a:rPr>
              <a:t>Vanadičnan</a:t>
            </a:r>
            <a:r>
              <a:rPr lang="cs-CZ" sz="2000" b="1" dirty="0" smtClean="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yttritý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YVO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slouží k výrobě polarizačních hranolů a využívá se jako luminofor ve vysokotlakých rtuťových výbojkách.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228600"/>
            <a:ext cx="8763000" cy="1323439"/>
          </a:xfrm>
          <a:prstGeom prst="rect">
            <a:avLst/>
          </a:prstGeom>
        </p:spPr>
        <p:txBody>
          <a:bodyPr wrap="square">
            <a:spAutoFit/>
          </a:bodyPr>
          <a:lstStyle/>
          <a:p>
            <a:pPr algn="just"/>
            <a:r>
              <a:rPr lang="cs-CZ" sz="2000" b="1" dirty="0" smtClean="0">
                <a:latin typeface="Arial" panose="020B0604020202020204" pitchFamily="34" charset="0"/>
                <a:cs typeface="Arial" panose="020B0604020202020204" pitchFamily="34" charset="0"/>
              </a:rPr>
              <a:t>Wolframan </a:t>
            </a:r>
            <a:r>
              <a:rPr lang="cs-CZ" sz="2000" b="1" dirty="0" err="1" smtClean="0">
                <a:latin typeface="Arial" panose="020B0604020202020204" pitchFamily="34" charset="0"/>
                <a:cs typeface="Arial" panose="020B0604020202020204" pitchFamily="34" charset="0"/>
              </a:rPr>
              <a:t>draselno-yttritý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KY(WO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dopovaný ytterbiem se používá ke konstrukci zesilovačů </a:t>
            </a:r>
            <a:r>
              <a:rPr lang="cs-CZ" sz="2000" dirty="0" err="1" smtClean="0">
                <a:latin typeface="Arial" panose="020B0604020202020204" pitchFamily="34" charset="0"/>
                <a:cs typeface="Arial" panose="020B0604020202020204" pitchFamily="34" charset="0"/>
              </a:rPr>
              <a:t>femtosekundových</a:t>
            </a:r>
            <a:r>
              <a:rPr lang="cs-CZ" sz="2000" dirty="0" smtClean="0">
                <a:latin typeface="Arial" panose="020B0604020202020204" pitchFamily="34" charset="0"/>
                <a:cs typeface="Arial" panose="020B0604020202020204" pitchFamily="34" charset="0"/>
              </a:rPr>
              <a:t> pulsních laserů.</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Radioaktivní izotop </a:t>
            </a:r>
            <a:r>
              <a:rPr lang="cs-CZ" sz="2000" baseline="30000" dirty="0" smtClean="0">
                <a:latin typeface="Arial" panose="020B0604020202020204" pitchFamily="34" charset="0"/>
                <a:cs typeface="Arial" panose="020B0604020202020204" pitchFamily="34" charset="0"/>
              </a:rPr>
              <a:t>90</a:t>
            </a:r>
            <a:r>
              <a:rPr lang="cs-CZ" sz="2000" dirty="0" smtClean="0">
                <a:latin typeface="Arial" panose="020B0604020202020204" pitchFamily="34" charset="0"/>
                <a:cs typeface="Arial" panose="020B0604020202020204" pitchFamily="34" charset="0"/>
              </a:rPr>
              <a:t>Y se využívá jako zářič v medicíně.</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21222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3762" y="76200"/>
            <a:ext cx="8972145" cy="6740307"/>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Lanthan</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 </a:t>
            </a:r>
            <a:r>
              <a:rPr lang="cs-CZ" sz="2000" dirty="0">
                <a:latin typeface="Arial" panose="020B0604020202020204" pitchFamily="34" charset="0"/>
                <a:cs typeface="Arial" panose="020B0604020202020204" pitchFamily="34" charset="0"/>
              </a:rPr>
              <a:t>bílý, měkký a tažný kov. Vyskytuje se ve třech alotropických modifikacích, hexagonální </a:t>
            </a:r>
            <a:r>
              <a:rPr lang="el-GR" sz="2000" dirty="0">
                <a:latin typeface="Arial" panose="020B0604020202020204" pitchFamily="34" charset="0"/>
                <a:cs typeface="Arial" panose="020B0604020202020204" pitchFamily="34" charset="0"/>
              </a:rPr>
              <a:t>α-</a:t>
            </a:r>
            <a:r>
              <a:rPr lang="cs-CZ" sz="2000" dirty="0">
                <a:latin typeface="Arial" panose="020B0604020202020204" pitchFamily="34" charset="0"/>
                <a:cs typeface="Arial" panose="020B0604020202020204" pitchFamily="34" charset="0"/>
              </a:rPr>
              <a:t>La přechází při teplotě 310°C na kubický </a:t>
            </a:r>
            <a:r>
              <a:rPr lang="el-GR" sz="2000" dirty="0">
                <a:latin typeface="Arial" panose="020B0604020202020204" pitchFamily="34" charset="0"/>
                <a:cs typeface="Arial" panose="020B0604020202020204" pitchFamily="34" charset="0"/>
              </a:rPr>
              <a:t>β-</a:t>
            </a:r>
            <a:r>
              <a:rPr lang="cs-CZ" sz="2000" dirty="0">
                <a:latin typeface="Arial" panose="020B0604020202020204" pitchFamily="34" charset="0"/>
                <a:cs typeface="Arial" panose="020B0604020202020204" pitchFamily="34" charset="0"/>
              </a:rPr>
              <a:t>La a při teplotě nad 861°C na </a:t>
            </a:r>
            <a:r>
              <a:rPr lang="el-GR" sz="2000" dirty="0">
                <a:latin typeface="Arial" panose="020B0604020202020204" pitchFamily="34" charset="0"/>
                <a:cs typeface="Arial" panose="020B0604020202020204" pitchFamily="34" charset="0"/>
              </a:rPr>
              <a:t>γ-</a:t>
            </a:r>
            <a:r>
              <a:rPr lang="cs-CZ" sz="2000" dirty="0">
                <a:latin typeface="Arial" panose="020B0604020202020204" pitchFamily="34" charset="0"/>
                <a:cs typeface="Arial" panose="020B0604020202020204" pitchFamily="34" charset="0"/>
              </a:rPr>
              <a:t>La. Lanthan je supravodič I. typu.</a:t>
            </a:r>
          </a:p>
          <a:p>
            <a:pPr algn="just"/>
            <a:r>
              <a:rPr lang="cs-CZ" sz="2000" dirty="0" smtClean="0">
                <a:latin typeface="Arial" panose="020B0604020202020204" pitchFamily="34" charset="0"/>
                <a:cs typeface="Arial" panose="020B0604020202020204" pitchFamily="34" charset="0"/>
              </a:rPr>
              <a:t>   Lanthan </a:t>
            </a:r>
            <a:r>
              <a:rPr lang="cs-CZ" sz="2000" dirty="0">
                <a:latin typeface="Arial" panose="020B0604020202020204" pitchFamily="34" charset="0"/>
                <a:cs typeface="Arial" panose="020B0604020202020204" pitchFamily="34" charset="0"/>
              </a:rPr>
              <a:t>se na suchém vzduchu pomalu pokrývá modrou vrstvou oxidu La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ve vlhkém prostředí se rychle pokryje vrstvou bílého hydroxidu. Se studenou vodou reaguje kompaktní kovový lanthan velmi pomalu, s horkou vodou reaguje prudce za vzniku oxidu </a:t>
            </a:r>
            <a:r>
              <a:rPr lang="cs-CZ" sz="2000" dirty="0" err="1">
                <a:latin typeface="Arial" panose="020B0604020202020204" pitchFamily="34" charset="0"/>
                <a:cs typeface="Arial" panose="020B0604020202020204" pitchFamily="34" charset="0"/>
              </a:rPr>
              <a:t>lanthanitého</a:t>
            </a:r>
            <a:r>
              <a:rPr lang="cs-CZ" sz="2000" dirty="0">
                <a:latin typeface="Arial" panose="020B0604020202020204" pitchFamily="34" charset="0"/>
                <a:cs typeface="Arial" panose="020B0604020202020204" pitchFamily="34" charset="0"/>
              </a:rPr>
              <a:t> La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vodíku, další reakcí oxidu s vodou vzniká hydroxid </a:t>
            </a:r>
            <a:r>
              <a:rPr lang="cs-CZ" sz="2000" dirty="0" err="1">
                <a:latin typeface="Arial" panose="020B0604020202020204" pitchFamily="34" charset="0"/>
                <a:cs typeface="Arial" panose="020B0604020202020204" pitchFamily="34" charset="0"/>
              </a:rPr>
              <a:t>lathanitý</a:t>
            </a:r>
            <a:r>
              <a:rPr lang="cs-CZ" sz="2000" dirty="0">
                <a:latin typeface="Arial" panose="020B0604020202020204" pitchFamily="34" charset="0"/>
                <a:cs typeface="Arial" panose="020B0604020202020204" pitchFamily="34" charset="0"/>
              </a:rPr>
              <a:t> La(OH)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t>
            </a:r>
          </a:p>
          <a:p>
            <a:pPr algn="ctr"/>
            <a:r>
              <a:rPr lang="cs-CZ" sz="2000" dirty="0">
                <a:latin typeface="Arial" panose="020B0604020202020204" pitchFamily="34" charset="0"/>
                <a:cs typeface="Arial" panose="020B0604020202020204" pitchFamily="34" charset="0"/>
              </a:rPr>
              <a:t>2La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La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La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2La(OH)</a:t>
            </a:r>
            <a:r>
              <a:rPr lang="cs-CZ" sz="2000" baseline="-25000" dirty="0">
                <a:latin typeface="Arial" panose="020B0604020202020204" pitchFamily="34" charset="0"/>
                <a:cs typeface="Arial" panose="020B0604020202020204" pitchFamily="34" charset="0"/>
              </a:rPr>
              <a:t>3</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Při zahřátí na teplotu 450°C na vzduchu shoří za vzniku oxidu a nitridu:</a:t>
            </a:r>
          </a:p>
          <a:p>
            <a:pPr algn="ctr"/>
            <a:r>
              <a:rPr lang="cs-CZ" sz="2000" dirty="0">
                <a:latin typeface="Arial" panose="020B0604020202020204" pitchFamily="34" charset="0"/>
                <a:cs typeface="Arial" panose="020B0604020202020204" pitchFamily="34" charset="0"/>
              </a:rPr>
              <a:t>4La + 3O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2La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2La + N</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2LaN</a:t>
            </a:r>
          </a:p>
          <a:p>
            <a:pPr algn="just"/>
            <a:r>
              <a:rPr lang="cs-CZ" sz="2000" dirty="0">
                <a:latin typeface="Arial" panose="020B0604020202020204" pitchFamily="34" charset="0"/>
                <a:cs typeface="Arial" panose="020B0604020202020204" pitchFamily="34" charset="0"/>
              </a:rPr>
              <a:t>Reakce lanthanu se zředěnými kyselinami probíhají za vývoje vodíku, s kyselinou dusičnou reaguje bez vývoje vodíku:</a:t>
            </a:r>
          </a:p>
          <a:p>
            <a:pPr algn="ctr"/>
            <a:r>
              <a:rPr lang="cs-CZ" sz="2000" dirty="0">
                <a:latin typeface="Arial" panose="020B0604020202020204" pitchFamily="34" charset="0"/>
                <a:cs typeface="Arial" panose="020B0604020202020204" pitchFamily="34" charset="0"/>
              </a:rPr>
              <a:t>2La + 6HCl → 2LaCl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8La + 30HNO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8La(NO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+ 9H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Při teplotě 100°C reaguje s halogeny, se sírou se slučuje až při teplotě nad 600°C</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Od ostatních prvků skupiny III.B se lanthan odlišuje zejména chováním oxidu </a:t>
            </a:r>
            <a:r>
              <a:rPr lang="cs-CZ" sz="2000" dirty="0" err="1" smtClean="0">
                <a:latin typeface="Arial" panose="020B0604020202020204" pitchFamily="34" charset="0"/>
                <a:cs typeface="Arial" panose="020B0604020202020204" pitchFamily="34" charset="0"/>
              </a:rPr>
              <a:t>lanthanitého</a:t>
            </a:r>
            <a:r>
              <a:rPr lang="cs-CZ" sz="2000" dirty="0" smtClean="0">
                <a:latin typeface="Arial" panose="020B0604020202020204" pitchFamily="34" charset="0"/>
                <a:cs typeface="Arial" panose="020B0604020202020204" pitchFamily="34" charset="0"/>
              </a:rPr>
              <a:t>, který silně exotermně reaguje s vodou za vzniku hydroxidu. Oxidy ostatních prvků této skupiny s vodou nereagují.</a:t>
            </a:r>
          </a:p>
          <a:p>
            <a:pPr algn="just"/>
            <a:r>
              <a:rPr lang="cs-CZ" sz="2000" dirty="0" smtClean="0">
                <a:latin typeface="Arial" panose="020B0604020202020204" pitchFamily="34" charset="0"/>
                <a:cs typeface="Arial" panose="020B0604020202020204" pitchFamily="34" charset="0"/>
              </a:rPr>
              <a:t>   Kromě </a:t>
            </a:r>
            <a:r>
              <a:rPr lang="cs-CZ" sz="2000" dirty="0">
                <a:latin typeface="Arial" panose="020B0604020202020204" pitchFamily="34" charset="0"/>
                <a:cs typeface="Arial" panose="020B0604020202020204" pitchFamily="34" charset="0"/>
              </a:rPr>
              <a:t>hliníku tvoří lanthan intermetalické sloučeniny i s jinými kovy, např. Mg</a:t>
            </a:r>
            <a:r>
              <a:rPr lang="cs-CZ" sz="2000" baseline="-25000" dirty="0">
                <a:latin typeface="Arial" panose="020B0604020202020204" pitchFamily="34" charset="0"/>
                <a:cs typeface="Arial" panose="020B0604020202020204" pitchFamily="34" charset="0"/>
              </a:rPr>
              <a:t>9</a:t>
            </a:r>
            <a:r>
              <a:rPr lang="cs-CZ" sz="2000" dirty="0">
                <a:latin typeface="Arial" panose="020B0604020202020204" pitchFamily="34" charset="0"/>
                <a:cs typeface="Arial" panose="020B0604020202020204" pitchFamily="34" charset="0"/>
              </a:rPr>
              <a:t>La, MgLa</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La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Tl, LaCu</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LaZn</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LaCd</a:t>
            </a:r>
            <a:r>
              <a:rPr lang="cs-CZ" sz="2000" dirty="0">
                <a:latin typeface="Arial" panose="020B0604020202020204" pitchFamily="34" charset="0"/>
                <a:cs typeface="Arial" panose="020B0604020202020204" pitchFamily="34" charset="0"/>
              </a:rPr>
              <a:t>, LaAu</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řadu dalších. S borem, sírou, křemíkem a selenem tvoří lanthan vedle běžných valenčních sloučenin také sloučeniny </a:t>
            </a:r>
            <a:r>
              <a:rPr lang="cs-CZ" sz="2000" dirty="0" err="1">
                <a:latin typeface="Arial" panose="020B0604020202020204" pitchFamily="34" charset="0"/>
                <a:cs typeface="Arial" panose="020B0604020202020204" pitchFamily="34" charset="0"/>
              </a:rPr>
              <a:t>nestechiometrického</a:t>
            </a:r>
            <a:r>
              <a:rPr lang="cs-CZ" sz="2000" dirty="0">
                <a:latin typeface="Arial" panose="020B0604020202020204" pitchFamily="34" charset="0"/>
                <a:cs typeface="Arial" panose="020B0604020202020204" pitchFamily="34" charset="0"/>
              </a:rPr>
              <a:t> složení - LaB</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LaS</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LaSi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LaSe</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Lanthan tvoří četné soli, vystupuje v nich vždy v oxidačním čísle III. Chemické vlastnosti </a:t>
            </a:r>
            <a:r>
              <a:rPr lang="cs-CZ" sz="2000" dirty="0" err="1">
                <a:latin typeface="Arial" panose="020B0604020202020204" pitchFamily="34" charset="0"/>
                <a:cs typeface="Arial" panose="020B0604020202020204" pitchFamily="34" charset="0"/>
              </a:rPr>
              <a:t>lanthanitých</a:t>
            </a:r>
            <a:r>
              <a:rPr lang="cs-CZ" sz="2000" dirty="0">
                <a:latin typeface="Arial" panose="020B0604020202020204" pitchFamily="34" charset="0"/>
                <a:cs typeface="Arial" panose="020B0604020202020204" pitchFamily="34" charset="0"/>
              </a:rPr>
              <a:t> solí se podobají chemickým vlastnostem hlinitých solí. </a:t>
            </a:r>
            <a:r>
              <a:rPr lang="cs-CZ" sz="2000" dirty="0" err="1">
                <a:latin typeface="Arial" panose="020B0604020202020204" pitchFamily="34" charset="0"/>
                <a:cs typeface="Arial" panose="020B0604020202020204" pitchFamily="34" charset="0"/>
              </a:rPr>
              <a:t>Lathanité</a:t>
            </a:r>
            <a:r>
              <a:rPr lang="cs-CZ" sz="2000" dirty="0">
                <a:latin typeface="Arial" panose="020B0604020202020204" pitchFamily="34" charset="0"/>
                <a:cs typeface="Arial" panose="020B0604020202020204" pitchFamily="34" charset="0"/>
              </a:rPr>
              <a:t> soli silných kyselin bývají obvykle dobře rozpustné ve vodě, rozpustnost </a:t>
            </a:r>
            <a:r>
              <a:rPr lang="cs-CZ" sz="2000" dirty="0" err="1">
                <a:latin typeface="Arial" panose="020B0604020202020204" pitchFamily="34" charset="0"/>
                <a:cs typeface="Arial" panose="020B0604020202020204" pitchFamily="34" charset="0"/>
              </a:rPr>
              <a:t>lanthanitých</a:t>
            </a:r>
            <a:r>
              <a:rPr lang="cs-CZ" sz="2000" dirty="0">
                <a:latin typeface="Arial" panose="020B0604020202020204" pitchFamily="34" charset="0"/>
                <a:cs typeface="Arial" panose="020B0604020202020204" pitchFamily="34" charset="0"/>
              </a:rPr>
              <a:t> solí slabých kyselin je většinou podstatně nižší. Vodné roztoky solí lanthanu jsou obvykle bezbarvé.</a:t>
            </a:r>
          </a:p>
          <a:p>
            <a:pPr algn="just"/>
            <a:r>
              <a:rPr lang="cs-CZ" sz="2000" dirty="0" smtClean="0">
                <a:latin typeface="Arial" panose="020B0604020202020204" pitchFamily="34" charset="0"/>
                <a:cs typeface="Arial" panose="020B0604020202020204" pitchFamily="34" charset="0"/>
              </a:rPr>
              <a:t>   Vytváří </a:t>
            </a:r>
            <a:r>
              <a:rPr lang="cs-CZ" sz="2000" dirty="0">
                <a:latin typeface="Arial" panose="020B0604020202020204" pitchFamily="34" charset="0"/>
                <a:cs typeface="Arial" panose="020B0604020202020204" pitchFamily="34" charset="0"/>
              </a:rPr>
              <a:t>také nestabilní komplexní sloučeniny ve kterých obvykle vystupuje s koordinačním číslem 8</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Zásaditý </a:t>
            </a:r>
            <a:r>
              <a:rPr lang="cs-CZ" sz="2000" dirty="0">
                <a:latin typeface="Arial" panose="020B0604020202020204" pitchFamily="34" charset="0"/>
                <a:cs typeface="Arial" panose="020B0604020202020204" pitchFamily="34" charset="0"/>
              </a:rPr>
              <a:t>octan </a:t>
            </a:r>
            <a:r>
              <a:rPr lang="cs-CZ" sz="2000" dirty="0" err="1">
                <a:latin typeface="Arial" panose="020B0604020202020204" pitchFamily="34" charset="0"/>
                <a:cs typeface="Arial" panose="020B0604020202020204" pitchFamily="34" charset="0"/>
              </a:rPr>
              <a:t>lanthanitý</a:t>
            </a:r>
            <a:r>
              <a:rPr lang="cs-CZ" sz="2000" dirty="0">
                <a:latin typeface="Arial" panose="020B0604020202020204" pitchFamily="34" charset="0"/>
                <a:cs typeface="Arial" panose="020B0604020202020204" pitchFamily="34" charset="0"/>
              </a:rPr>
              <a:t> připravený reakcí kyseliny octové s uhličitanem či hydroxidem </a:t>
            </a:r>
            <a:r>
              <a:rPr lang="cs-CZ" sz="2000" dirty="0" err="1">
                <a:latin typeface="Arial" panose="020B0604020202020204" pitchFamily="34" charset="0"/>
                <a:cs typeface="Arial" panose="020B0604020202020204" pitchFamily="34" charset="0"/>
              </a:rPr>
              <a:t>lanthanitým</a:t>
            </a:r>
            <a:r>
              <a:rPr lang="cs-CZ" sz="2000" dirty="0">
                <a:latin typeface="Arial" panose="020B0604020202020204" pitchFamily="34" charset="0"/>
                <a:cs typeface="Arial" panose="020B0604020202020204" pitchFamily="34" charset="0"/>
              </a:rPr>
              <a:t> barví jod modře, podobně jako škroby</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přírodě se lanthan nachází vzácně v monazitovém písku, většinou ve společnosti dalších prvků třetí vedlejší podskupiny skandia a yttria, často doprovázen také thoriem. Mezi známé nerosty s obsahem lanthanu patří např. </a:t>
            </a:r>
            <a:r>
              <a:rPr lang="cs-CZ" sz="2000" b="1" dirty="0" err="1">
                <a:latin typeface="Arial" panose="020B0604020202020204" pitchFamily="34" charset="0"/>
                <a:cs typeface="Arial" panose="020B0604020202020204" pitchFamily="34" charset="0"/>
              </a:rPr>
              <a:t>fluocerit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La,Ce</a:t>
            </a:r>
            <a:r>
              <a:rPr lang="cs-CZ" sz="2000" dirty="0">
                <a:latin typeface="Arial" panose="020B0604020202020204" pitchFamily="34" charset="0"/>
                <a:cs typeface="Arial" panose="020B0604020202020204" pitchFamily="34" charset="0"/>
              </a:rPr>
              <a:t>)F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bastnasit</a:t>
            </a:r>
            <a:r>
              <a:rPr lang="cs-CZ" sz="2000" dirty="0">
                <a:latin typeface="Arial" panose="020B0604020202020204" pitchFamily="34" charset="0"/>
                <a:cs typeface="Arial" panose="020B0604020202020204" pitchFamily="34" charset="0"/>
              </a:rPr>
              <a:t> La(CO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)F, </a:t>
            </a:r>
            <a:r>
              <a:rPr lang="cs-CZ" sz="2000" b="1" dirty="0" err="1">
                <a:latin typeface="Arial" panose="020B0604020202020204" pitchFamily="34" charset="0"/>
                <a:cs typeface="Arial" panose="020B0604020202020204" pitchFamily="34" charset="0"/>
              </a:rPr>
              <a:t>wakefieldit</a:t>
            </a:r>
            <a:r>
              <a:rPr lang="cs-CZ" sz="2000" dirty="0">
                <a:latin typeface="Arial" panose="020B0604020202020204" pitchFamily="34" charset="0"/>
                <a:cs typeface="Arial" panose="020B0604020202020204" pitchFamily="34" charset="0"/>
              </a:rPr>
              <a:t> LaVO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129702"/>
            <a:ext cx="89154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Výroba lanthanu se provádí loužením lanthanových rud směsí koncentrované kyseliny sírové a chlorovodíkové při teplotě 120-150°C, po ochlazení se ze rmutu vyloučí </a:t>
            </a:r>
            <a:r>
              <a:rPr lang="cs-CZ" sz="2000" dirty="0" err="1" smtClean="0">
                <a:latin typeface="Arial" panose="020B0604020202020204" pitchFamily="34" charset="0"/>
                <a:cs typeface="Arial" panose="020B0604020202020204" pitchFamily="34" charset="0"/>
              </a:rPr>
              <a:t>vetšina</a:t>
            </a:r>
            <a:r>
              <a:rPr lang="cs-CZ" sz="2000" dirty="0" smtClean="0">
                <a:latin typeface="Arial" panose="020B0604020202020204" pitchFamily="34" charset="0"/>
                <a:cs typeface="Arial" panose="020B0604020202020204" pitchFamily="34" charset="0"/>
              </a:rPr>
              <a:t> nečistot, po přídavku roztoku </a:t>
            </a:r>
            <a:r>
              <a:rPr lang="cs-CZ" sz="2000" dirty="0" err="1" smtClean="0">
                <a:latin typeface="Arial" panose="020B0604020202020204" pitchFamily="34" charset="0"/>
                <a:cs typeface="Arial" panose="020B0604020202020204" pitchFamily="34" charset="0"/>
              </a:rPr>
              <a:t>NaOH</a:t>
            </a:r>
            <a:r>
              <a:rPr lang="cs-CZ" sz="2000" dirty="0" smtClean="0">
                <a:latin typeface="Arial" panose="020B0604020202020204" pitchFamily="34" charset="0"/>
                <a:cs typeface="Arial" panose="020B0604020202020204" pitchFamily="34" charset="0"/>
              </a:rPr>
              <a:t> dojde k vyloučeni thoria. Přídavkem kyseliny šťavelové nebo šťavelanu amonného se lanthanoidy vysrážejí jako nerozpustné šťavelany. </a:t>
            </a:r>
          </a:p>
          <a:p>
            <a:pPr algn="just"/>
            <a:r>
              <a:rPr lang="cs-CZ" sz="2000" dirty="0" smtClean="0">
                <a:latin typeface="Arial" panose="020B0604020202020204" pitchFamily="34" charset="0"/>
                <a:cs typeface="Arial" panose="020B0604020202020204" pitchFamily="34" charset="0"/>
              </a:rPr>
              <a:t>   Ty se kalcinací převedou na oxidy, po rozpuštění oxidů v kyselině dusičné se jednotlivé kovy separují kapalinovou extrakcí, pomocí iontoměničů, frakční krystalizací nebo selektivním srážením nerozpustných komplexů. Čistý kovový lanthan se vyrábí redukcí fluoridu </a:t>
            </a:r>
            <a:r>
              <a:rPr lang="cs-CZ" sz="2000" dirty="0" err="1" smtClean="0">
                <a:latin typeface="Arial" panose="020B0604020202020204" pitchFamily="34" charset="0"/>
                <a:cs typeface="Arial" panose="020B0604020202020204" pitchFamily="34" charset="0"/>
              </a:rPr>
              <a:t>lanthanitého</a:t>
            </a:r>
            <a:r>
              <a:rPr lang="cs-CZ" sz="2000" dirty="0" smtClean="0">
                <a:latin typeface="Arial" panose="020B0604020202020204" pitchFamily="34" charset="0"/>
                <a:cs typeface="Arial" panose="020B0604020202020204" pitchFamily="34" charset="0"/>
              </a:rPr>
              <a:t> vápníkem nebo redukcí </a:t>
            </a:r>
            <a:r>
              <a:rPr lang="cs-CZ" sz="2000" dirty="0" err="1" smtClean="0">
                <a:latin typeface="Arial" panose="020B0604020202020204" pitchFamily="34" charset="0"/>
                <a:cs typeface="Arial" panose="020B0604020202020204" pitchFamily="34" charset="0"/>
              </a:rPr>
              <a:t>chlorudu</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lanthanitého</a:t>
            </a:r>
            <a:r>
              <a:rPr lang="cs-CZ" sz="2000" dirty="0" smtClean="0">
                <a:latin typeface="Arial" panose="020B0604020202020204" pitchFamily="34" charset="0"/>
                <a:cs typeface="Arial" panose="020B0604020202020204" pitchFamily="34" charset="0"/>
              </a:rPr>
              <a:t> lithiem. Redukce probíhá při teplotě okolo 1000°C v atmosféře argonu. Průběh redukce halogenidů lanthanu popisují rovnice:</a:t>
            </a:r>
          </a:p>
          <a:p>
            <a:pPr algn="ctr"/>
            <a:r>
              <a:rPr lang="cs-CZ" sz="2000" dirty="0" smtClean="0">
                <a:latin typeface="Arial" panose="020B0604020202020204" pitchFamily="34" charset="0"/>
                <a:cs typeface="Arial" panose="020B0604020202020204" pitchFamily="34" charset="0"/>
              </a:rPr>
              <a:t>2LaF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+ 3Ca → 2La + 3CaF</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r>
            <a:br>
              <a:rPr lang="cs-CZ" sz="2000" dirty="0" smtClean="0">
                <a:latin typeface="Arial" panose="020B0604020202020204" pitchFamily="34" charset="0"/>
                <a:cs typeface="Arial" panose="020B0604020202020204" pitchFamily="34" charset="0"/>
              </a:rPr>
            </a:br>
            <a:r>
              <a:rPr lang="cs-CZ" sz="2000" dirty="0" smtClean="0">
                <a:latin typeface="Arial" panose="020B0604020202020204" pitchFamily="34" charset="0"/>
                <a:cs typeface="Arial" panose="020B0604020202020204" pitchFamily="34" charset="0"/>
              </a:rPr>
              <a:t>LaCl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+ 3Li → La + 3LiCl</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Výroba lanthanu je také možná tavnou elektrolýzou směsi bezvodého chloridu </a:t>
            </a:r>
            <a:r>
              <a:rPr lang="cs-CZ" sz="2000" dirty="0" err="1" smtClean="0">
                <a:latin typeface="Arial" panose="020B0604020202020204" pitchFamily="34" charset="0"/>
                <a:cs typeface="Arial" panose="020B0604020202020204" pitchFamily="34" charset="0"/>
              </a:rPr>
              <a:t>lanthanitého</a:t>
            </a:r>
            <a:r>
              <a:rPr lang="cs-CZ" sz="2000" dirty="0" smtClean="0">
                <a:latin typeface="Arial" panose="020B0604020202020204" pitchFamily="34" charset="0"/>
                <a:cs typeface="Arial" panose="020B0604020202020204" pitchFamily="34" charset="0"/>
              </a:rPr>
              <a:t> a chloridu sodného.</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Významným zdrojem pro průmyslovou výrobu lanthanu a řady dalších lanthanoidů jsou odpadní produkty, které vznikají při výrobě kombinovaných NP a NPK hnojiv rozkladem některých druhů apatitu kyselinou dusičnou.</a:t>
            </a:r>
          </a:p>
        </p:txBody>
      </p:sp>
    </p:spTree>
    <p:extLst>
      <p:ext uri="{BB962C8B-B14F-4D97-AF65-F5344CB8AC3E}">
        <p14:creationId xmlns:p14="http://schemas.microsoft.com/office/powerpoint/2010/main" val="33270220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   Z reakční směsi při výrobě hnojiv se fosforečnany lanthanoidů nejprve oddělí frakční krystalizací, následuje vysrážení nerozpustných šťavelanů pomocí kyseliny šťavelové nebo šťavelanem draselným. Šťavelany lanthanoidů se působením hydroxidu draselného převedou na hydroxidy, ty se kalcinují za vzniku oxidů. Směs oxidů lanthanoidů se působením kyseliny dusičné převede na roztok dusičnanů. </a:t>
            </a:r>
          </a:p>
          <a:p>
            <a:pPr algn="just"/>
            <a:r>
              <a:rPr lang="cs-CZ" sz="2000" dirty="0" smtClean="0">
                <a:latin typeface="Arial" panose="020B0604020202020204" pitchFamily="34" charset="0"/>
                <a:cs typeface="Arial" panose="020B0604020202020204" pitchFamily="34" charset="0"/>
              </a:rPr>
              <a:t>   Jednotlivé lanthanoidy, s výjimkou europia oddělovaného elektrochemicky, se z roztoku dusičnanů separují pomocí vícestupňové kaskádové kapalinové extrakce působením roztoku dietylesteru kyseliny </a:t>
            </a:r>
            <a:r>
              <a:rPr lang="cs-CZ" sz="2000" dirty="0" err="1" smtClean="0">
                <a:latin typeface="Arial" panose="020B0604020202020204" pitchFamily="34" charset="0"/>
                <a:cs typeface="Arial" panose="020B0604020202020204" pitchFamily="34" charset="0"/>
              </a:rPr>
              <a:t>hydrogenfosforečné</a:t>
            </a:r>
            <a:r>
              <a:rPr lang="cs-CZ" sz="2000" dirty="0" smtClean="0">
                <a:latin typeface="Arial" panose="020B0604020202020204" pitchFamily="34" charset="0"/>
                <a:cs typeface="Arial" panose="020B0604020202020204" pitchFamily="34" charset="0"/>
              </a:rPr>
              <a:t> (DEHPA) nebo </a:t>
            </a:r>
            <a:r>
              <a:rPr lang="cs-CZ" sz="2000" dirty="0" err="1" smtClean="0">
                <a:latin typeface="Arial" panose="020B0604020202020204" pitchFamily="34" charset="0"/>
                <a:cs typeface="Arial" panose="020B0604020202020204" pitchFamily="34" charset="0"/>
              </a:rPr>
              <a:t>tributylesteru</a:t>
            </a:r>
            <a:r>
              <a:rPr lang="cs-CZ" sz="2000" dirty="0" smtClean="0">
                <a:latin typeface="Arial" panose="020B0604020202020204" pitchFamily="34" charset="0"/>
                <a:cs typeface="Arial" panose="020B0604020202020204" pitchFamily="34" charset="0"/>
              </a:rPr>
              <a:t> kyseliny fosforečné (TBP) v petroleji nebo v jiných nepolárních organických látkách. Následuje redukce jednotlivých dusičnanů vodíkem na kovy. Výsledným produktem je kovový lanthan a další příbuzné kovy o čistotě až 99,999%.</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Laboratorní </a:t>
            </a:r>
            <a:r>
              <a:rPr lang="cs-CZ" sz="2000" dirty="0">
                <a:latin typeface="Arial" panose="020B0604020202020204" pitchFamily="34" charset="0"/>
                <a:cs typeface="Arial" panose="020B0604020202020204" pitchFamily="34" charset="0"/>
              </a:rPr>
              <a:t>příprava čistého lanthanu se provádí elektrolýzou </a:t>
            </a:r>
            <a:r>
              <a:rPr lang="cs-CZ" sz="2000" dirty="0" err="1">
                <a:latin typeface="Arial" panose="020B0604020202020204" pitchFamily="34" charset="0"/>
                <a:cs typeface="Arial" panose="020B0604020202020204" pitchFamily="34" charset="0"/>
              </a:rPr>
              <a:t>ethanolového</a:t>
            </a:r>
            <a:r>
              <a:rPr lang="cs-CZ" sz="2000" dirty="0">
                <a:latin typeface="Arial" panose="020B0604020202020204" pitchFamily="34" charset="0"/>
                <a:cs typeface="Arial" panose="020B0604020202020204" pitchFamily="34" charset="0"/>
              </a:rPr>
              <a:t> roztoku chloridu </a:t>
            </a:r>
            <a:r>
              <a:rPr lang="cs-CZ" sz="2000" dirty="0" err="1">
                <a:latin typeface="Arial" panose="020B0604020202020204" pitchFamily="34" charset="0"/>
                <a:cs typeface="Arial" panose="020B0604020202020204" pitchFamily="34" charset="0"/>
              </a:rPr>
              <a:t>lanthanitého</a:t>
            </a:r>
            <a:r>
              <a:rPr lang="cs-CZ" sz="2000" dirty="0">
                <a:latin typeface="Arial" panose="020B0604020202020204" pitchFamily="34" charset="0"/>
                <a:cs typeface="Arial" panose="020B0604020202020204" pitchFamily="34" charset="0"/>
              </a:rPr>
              <a:t>. Na rtuťové katodě vznikne amalgam, který se podrobí tepelnému rozkladu za vzniku čistého lanthanu.</a:t>
            </a: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Lanthan </a:t>
            </a:r>
            <a:r>
              <a:rPr lang="cs-CZ" sz="2000" dirty="0">
                <a:latin typeface="Arial" panose="020B0604020202020204" pitchFamily="34" charset="0"/>
                <a:cs typeface="Arial" panose="020B0604020202020204" pitchFamily="34" charset="0"/>
              </a:rPr>
              <a:t>se využívá jako legující přísada zejména při výrobě </a:t>
            </a:r>
            <a:r>
              <a:rPr lang="cs-CZ" sz="2000" b="1" dirty="0">
                <a:latin typeface="Arial" panose="020B0604020202020204" pitchFamily="34" charset="0"/>
                <a:cs typeface="Arial" panose="020B0604020202020204" pitchFamily="34" charset="0"/>
              </a:rPr>
              <a:t>slitin</a:t>
            </a:r>
            <a:r>
              <a:rPr lang="cs-CZ" sz="2000" dirty="0">
                <a:latin typeface="Arial" panose="020B0604020202020204" pitchFamily="34" charset="0"/>
                <a:cs typeface="Arial" panose="020B0604020202020204" pitchFamily="34" charset="0"/>
              </a:rPr>
              <a:t> molybdenu, kde jeho přídavek zvyšuje jejich tepelnou odolnost. V metalurgii železa se lanthan s dalšími lanthanoidy využívá jako deoxidační přísada</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916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Molybden</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stříbrobílý, lesklý, značně tvrdý kov. Je znám i v šedé práškové formě.</a:t>
            </a:r>
          </a:p>
          <a:p>
            <a:pPr algn="just"/>
            <a:r>
              <a:rPr lang="cs-CZ" sz="2000" dirty="0">
                <a:latin typeface="Arial" panose="020B0604020202020204" pitchFamily="34" charset="0"/>
                <a:cs typeface="Arial" panose="020B0604020202020204" pitchFamily="34" charset="0"/>
              </a:rPr>
              <a:t>Molybden je chemicky značně odolný prvek. Za normální teploty reaguje kompaktní kovový molybden pouze s fluorem za vzniku fluoridu molybdenového MoF</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s ostatními prvky reaguje pouze za vysokých teplot. Práškový molybden je podstatně reaktivnější, s chlorem se slučuje na chlorid </a:t>
            </a:r>
            <a:r>
              <a:rPr lang="cs-CZ" sz="2000" dirty="0" err="1">
                <a:latin typeface="Arial" panose="020B0604020202020204" pitchFamily="34" charset="0"/>
                <a:cs typeface="Arial" panose="020B0604020202020204" pitchFamily="34" charset="0"/>
              </a:rPr>
              <a:t>molybdeničný</a:t>
            </a:r>
            <a:r>
              <a:rPr lang="cs-CZ" sz="2000" dirty="0">
                <a:latin typeface="Arial" panose="020B0604020202020204" pitchFamily="34" charset="0"/>
                <a:cs typeface="Arial" panose="020B0604020202020204" pitchFamily="34" charset="0"/>
              </a:rPr>
              <a:t> MoCl</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již za teploty 40°C, s bromem se slučuje za vzniku bromidu </a:t>
            </a:r>
            <a:r>
              <a:rPr lang="cs-CZ" sz="2000" dirty="0" err="1">
                <a:latin typeface="Arial" panose="020B0604020202020204" pitchFamily="34" charset="0"/>
                <a:cs typeface="Arial" panose="020B0604020202020204" pitchFamily="34" charset="0"/>
              </a:rPr>
              <a:t>molybdenitého</a:t>
            </a:r>
            <a:r>
              <a:rPr lang="cs-CZ" sz="2000" dirty="0">
                <a:latin typeface="Arial" panose="020B0604020202020204" pitchFamily="34" charset="0"/>
                <a:cs typeface="Arial" panose="020B0604020202020204" pitchFamily="34" charset="0"/>
              </a:rPr>
              <a:t> MoBr</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oxidem uhelnatým probíhá reakce při teplotě 200°C za vzniku </a:t>
            </a:r>
            <a:r>
              <a:rPr lang="cs-CZ" sz="2000" dirty="0" err="1">
                <a:latin typeface="Arial" panose="020B0604020202020204" pitchFamily="34" charset="0"/>
                <a:cs typeface="Arial" panose="020B0604020202020204" pitchFamily="34" charset="0"/>
              </a:rPr>
              <a:t>hexakarbonylu</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Mo</a:t>
            </a:r>
            <a:r>
              <a:rPr lang="cs-CZ" sz="2000" dirty="0">
                <a:latin typeface="Arial" panose="020B0604020202020204" pitchFamily="34" charset="0"/>
                <a:cs typeface="Arial" panose="020B0604020202020204" pitchFamily="34" charset="0"/>
              </a:rPr>
              <a:t>(CO)</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 S dusíkem se přímo neslučuje, s amoniakem tvoří nitridy Mo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N a </a:t>
            </a:r>
            <a:r>
              <a:rPr lang="cs-CZ" sz="2000" dirty="0" err="1">
                <a:latin typeface="Arial" panose="020B0604020202020204" pitchFamily="34" charset="0"/>
                <a:cs typeface="Arial" panose="020B0604020202020204" pitchFamily="34" charset="0"/>
              </a:rPr>
              <a:t>MoN</a:t>
            </a:r>
            <a:r>
              <a:rPr lang="cs-CZ" sz="2000" dirty="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V</a:t>
            </a:r>
            <a:r>
              <a:rPr lang="cs-CZ" sz="2000" dirty="0">
                <a:latin typeface="Arial" panose="020B0604020202020204" pitchFamily="34" charset="0"/>
                <a:cs typeface="Arial" panose="020B0604020202020204" pitchFamily="34" charset="0"/>
              </a:rPr>
              <a:t> hydroxidech ani běžných kyselinách se nerozpouští, reakce molybdenu s kyselinou dusičnou probíhá zvolna za vzniku oxidu molybdenového:</a:t>
            </a:r>
          </a:p>
          <a:p>
            <a:pPr algn="ctr"/>
            <a:r>
              <a:rPr lang="cs-CZ" sz="2000" dirty="0" err="1">
                <a:latin typeface="Arial" panose="020B0604020202020204" pitchFamily="34" charset="0"/>
                <a:cs typeface="Arial" panose="020B0604020202020204" pitchFamily="34" charset="0"/>
              </a:rPr>
              <a:t>Mo</a:t>
            </a:r>
            <a:r>
              <a:rPr lang="cs-CZ" sz="2000" dirty="0">
                <a:latin typeface="Arial" panose="020B0604020202020204" pitchFamily="34" charset="0"/>
                <a:cs typeface="Arial" panose="020B0604020202020204" pitchFamily="34" charset="0"/>
              </a:rPr>
              <a:t> + 2HNO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MoO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+ 2NO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Molybden se nejlépe rozpouští ve směsi koncentrované kyseliny fluorovodíkové a horké koncentrované kyseliny dusičné, reakce probíhá za vzniku komplexní kyseliny:</a:t>
            </a:r>
          </a:p>
          <a:p>
            <a:pPr algn="ctr"/>
            <a:r>
              <a:rPr lang="cs-CZ" sz="2000" dirty="0" err="1">
                <a:latin typeface="Arial" panose="020B0604020202020204" pitchFamily="34" charset="0"/>
                <a:cs typeface="Arial" panose="020B0604020202020204" pitchFamily="34" charset="0"/>
              </a:rPr>
              <a:t>Mo</a:t>
            </a:r>
            <a:r>
              <a:rPr lang="cs-CZ" sz="2000" dirty="0">
                <a:latin typeface="Arial" panose="020B0604020202020204" pitchFamily="34" charset="0"/>
                <a:cs typeface="Arial" panose="020B0604020202020204" pitchFamily="34" charset="0"/>
              </a:rPr>
              <a:t> + 4HF + 2HNO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[MoO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+ 2NO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Reakce molybdenu s vodní párou probíhá při teplotě nad 700°C:</a:t>
            </a:r>
          </a:p>
          <a:p>
            <a:pPr algn="ctr"/>
            <a:r>
              <a:rPr lang="cs-CZ" sz="2000" dirty="0" err="1">
                <a:latin typeface="Arial" panose="020B0604020202020204" pitchFamily="34" charset="0"/>
                <a:cs typeface="Arial" panose="020B0604020202020204" pitchFamily="34" charset="0"/>
              </a:rPr>
              <a:t>Mo</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MoO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2H</a:t>
            </a:r>
            <a:r>
              <a:rPr lang="cs-CZ" sz="2000" baseline="-25000" dirty="0" smtClean="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152400"/>
            <a:ext cx="8839200" cy="594008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Lanthan ve formě </a:t>
            </a:r>
            <a:r>
              <a:rPr lang="cs-CZ" sz="2000" b="1" dirty="0" smtClean="0">
                <a:latin typeface="Arial" panose="020B0604020202020204" pitchFamily="34" charset="0"/>
                <a:cs typeface="Arial" panose="020B0604020202020204" pitchFamily="34" charset="0"/>
              </a:rPr>
              <a:t>oxidu La</a:t>
            </a:r>
            <a:r>
              <a:rPr lang="cs-CZ" sz="2000" b="1" baseline="-25000" dirty="0" smtClean="0">
                <a:latin typeface="Arial" panose="020B0604020202020204" pitchFamily="34" charset="0"/>
                <a:cs typeface="Arial" panose="020B0604020202020204" pitchFamily="34" charset="0"/>
              </a:rPr>
              <a:t>2</a:t>
            </a:r>
            <a:r>
              <a:rPr lang="cs-CZ" sz="2000" b="1" dirty="0" smtClean="0">
                <a:latin typeface="Arial" panose="020B0604020202020204" pitchFamily="34" charset="0"/>
                <a:cs typeface="Arial" panose="020B0604020202020204" pitchFamily="34" charset="0"/>
              </a:rPr>
              <a:t>O</a:t>
            </a:r>
            <a:r>
              <a:rPr lang="cs-CZ" sz="2000" b="1" baseline="-25000" dirty="0" smtClean="0">
                <a:latin typeface="Arial" panose="020B0604020202020204" pitchFamily="34" charset="0"/>
                <a:cs typeface="Arial" panose="020B0604020202020204" pitchFamily="34" charset="0"/>
              </a:rPr>
              <a:t>3</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se používá jako přísada do speciálních druhů skel pro úpravu jejich optických vlastností (</a:t>
            </a:r>
            <a:r>
              <a:rPr lang="cs-CZ" sz="2000" i="1" dirty="0" smtClean="0">
                <a:latin typeface="Arial" panose="020B0604020202020204" pitchFamily="34" charset="0"/>
                <a:cs typeface="Arial" panose="020B0604020202020204" pitchFamily="34" charset="0"/>
              </a:rPr>
              <a:t>vysoký index lomu, nízký světelný rozptyl</a:t>
            </a:r>
            <a:r>
              <a:rPr lang="cs-CZ" sz="2000" dirty="0" smtClean="0">
                <a:latin typeface="Arial" panose="020B0604020202020204" pitchFamily="34" charset="0"/>
                <a:cs typeface="Arial" panose="020B0604020202020204" pitchFamily="34" charset="0"/>
              </a:rPr>
              <a:t>) a pro výrobu křišťálového skla, porcelánu a glazur. Ve sklářství nahrazuje toxické sloučeniny olova, při současném zlepšení chemické a tepelné odolnosti skla. Sklo s vyšší alkalickou odolností je vhodné do myček nádobí. Lanthanem legované wolframové elektrody se používají zejména při automatizovaném svařování. </a:t>
            </a:r>
          </a:p>
          <a:p>
            <a:pPr algn="just"/>
            <a:r>
              <a:rPr lang="cs-CZ" sz="2000" dirty="0" smtClean="0">
                <a:latin typeface="Arial" panose="020B0604020202020204" pitchFamily="34" charset="0"/>
                <a:cs typeface="Arial" panose="020B0604020202020204" pitchFamily="34" charset="0"/>
              </a:rPr>
              <a:t>  Nejvíce lanthanu se spotřebovává ve formě </a:t>
            </a:r>
            <a:r>
              <a:rPr lang="cs-CZ" sz="2000" b="1" dirty="0" smtClean="0">
                <a:latin typeface="Arial" panose="020B0604020202020204" pitchFamily="34" charset="0"/>
                <a:cs typeface="Arial" panose="020B0604020202020204" pitchFamily="34" charset="0"/>
              </a:rPr>
              <a:t>hydridu LaH</a:t>
            </a:r>
            <a:r>
              <a:rPr lang="cs-CZ" sz="2000" b="1" baseline="-25000" dirty="0" smtClean="0">
                <a:latin typeface="Arial" panose="020B0604020202020204" pitchFamily="34" charset="0"/>
                <a:cs typeface="Arial" panose="020B0604020202020204" pitchFamily="34" charset="0"/>
              </a:rPr>
              <a:t>3</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na výrobu </a:t>
            </a:r>
            <a:r>
              <a:rPr lang="cs-CZ" sz="2000" dirty="0" err="1" smtClean="0">
                <a:latin typeface="Arial" panose="020B0604020202020204" pitchFamily="34" charset="0"/>
                <a:cs typeface="Arial" panose="020B0604020202020204" pitchFamily="34" charset="0"/>
              </a:rPr>
              <a:t>NiMH</a:t>
            </a:r>
            <a:r>
              <a:rPr lang="cs-CZ" sz="2000" dirty="0" smtClean="0">
                <a:latin typeface="Arial" panose="020B0604020202020204" pitchFamily="34" charset="0"/>
                <a:cs typeface="Arial" panose="020B0604020202020204" pitchFamily="34" charset="0"/>
              </a:rPr>
              <a:t> akumulátorů. </a:t>
            </a:r>
            <a:endParaRPr lang="en-US" sz="2000" dirty="0" smtClean="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Lanthan </a:t>
            </a:r>
            <a:r>
              <a:rPr lang="cs-CZ" sz="2000" dirty="0" smtClean="0">
                <a:latin typeface="Arial" panose="020B0604020202020204" pitchFamily="34" charset="0"/>
                <a:cs typeface="Arial" panose="020B0604020202020204" pitchFamily="34" charset="0"/>
              </a:rPr>
              <a:t>a jeho soli se používají jako katalyzátor krakovacích reakcí. </a:t>
            </a:r>
            <a:endParaRPr lang="en-US"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Uhličitan </a:t>
            </a:r>
            <a:r>
              <a:rPr lang="cs-CZ" sz="2000" b="1" dirty="0" err="1" smtClean="0">
                <a:latin typeface="Arial" panose="020B0604020202020204" pitchFamily="34" charset="0"/>
                <a:cs typeface="Arial" panose="020B0604020202020204" pitchFamily="34" charset="0"/>
              </a:rPr>
              <a:t>lanthanitý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La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používá jako součást léčiv pro snížení obsahu fosforečnanů při onemocnění ledvin, jako součást </a:t>
            </a:r>
            <a:r>
              <a:rPr lang="cs-CZ" sz="2000" dirty="0" err="1" smtClean="0">
                <a:latin typeface="Arial" panose="020B0604020202020204" pitchFamily="34" charset="0"/>
                <a:cs typeface="Arial" panose="020B0604020202020204" pitchFamily="34" charset="0"/>
              </a:rPr>
              <a:t>bezchlorové</a:t>
            </a:r>
            <a:r>
              <a:rPr lang="cs-CZ" sz="2000" dirty="0" smtClean="0">
                <a:latin typeface="Arial" panose="020B0604020202020204" pitchFamily="34" charset="0"/>
                <a:cs typeface="Arial" panose="020B0604020202020204" pitchFamily="34" charset="0"/>
              </a:rPr>
              <a:t> bazénové chemie a ke konstrukci palivových článků typu SOFC </a:t>
            </a:r>
            <a:r>
              <a:rPr lang="cs-CZ" sz="2000" i="1" dirty="0" smtClean="0">
                <a:latin typeface="Arial" panose="020B0604020202020204" pitchFamily="34" charset="0"/>
                <a:cs typeface="Arial" panose="020B0604020202020204" pitchFamily="34" charset="0"/>
              </a:rPr>
              <a:t>(Solid Oxide </a:t>
            </a:r>
            <a:r>
              <a:rPr lang="cs-CZ" sz="2000" i="1" dirty="0" err="1" smtClean="0">
                <a:latin typeface="Arial" panose="020B0604020202020204" pitchFamily="34" charset="0"/>
                <a:cs typeface="Arial" panose="020B0604020202020204" pitchFamily="34" charset="0"/>
              </a:rPr>
              <a:t>Fuel</a:t>
            </a:r>
            <a:r>
              <a:rPr lang="cs-CZ" sz="2000" i="1" dirty="0" smtClean="0">
                <a:latin typeface="Arial" panose="020B0604020202020204" pitchFamily="34" charset="0"/>
                <a:cs typeface="Arial" panose="020B0604020202020204" pitchFamily="34" charset="0"/>
              </a:rPr>
              <a:t> </a:t>
            </a:r>
            <a:r>
              <a:rPr lang="cs-CZ" sz="2000" i="1" dirty="0" err="1" smtClean="0">
                <a:latin typeface="Arial" panose="020B0604020202020204" pitchFamily="34" charset="0"/>
                <a:cs typeface="Arial" panose="020B0604020202020204" pitchFamily="34" charset="0"/>
              </a:rPr>
              <a:t>Cells</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p>
          <a:p>
            <a:pPr algn="just"/>
            <a:r>
              <a:rPr lang="cs-CZ" sz="2000" b="1" dirty="0" smtClean="0">
                <a:latin typeface="Arial" panose="020B0604020202020204" pitchFamily="34" charset="0"/>
                <a:cs typeface="Arial" panose="020B0604020202020204" pitchFamily="34" charset="0"/>
              </a:rPr>
              <a:t>Dusičnan </a:t>
            </a:r>
            <a:r>
              <a:rPr lang="cs-CZ" sz="2000" b="1" dirty="0" err="1" smtClean="0">
                <a:latin typeface="Arial" panose="020B0604020202020204" pitchFamily="34" charset="0"/>
                <a:cs typeface="Arial" panose="020B0604020202020204" pitchFamily="34" charset="0"/>
              </a:rPr>
              <a:t>lanthanitý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La(NO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využívá jako analytické činidlo ke stanovení fluoridů. </a:t>
            </a:r>
          </a:p>
          <a:p>
            <a:pPr algn="just"/>
            <a:r>
              <a:rPr lang="cs-CZ" sz="2000" b="1" dirty="0" smtClean="0">
                <a:latin typeface="Arial" panose="020B0604020202020204" pitchFamily="34" charset="0"/>
                <a:cs typeface="Arial" panose="020B0604020202020204" pitchFamily="34" charset="0"/>
              </a:rPr>
              <a:t>Borid </a:t>
            </a:r>
            <a:r>
              <a:rPr lang="cs-CZ" sz="2000" b="1" dirty="0" err="1" smtClean="0">
                <a:latin typeface="Arial" panose="020B0604020202020204" pitchFamily="34" charset="0"/>
                <a:cs typeface="Arial" panose="020B0604020202020204" pitchFamily="34" charset="0"/>
              </a:rPr>
              <a:t>lanthanitý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LaB</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se používá ke konstrukci katod s vysokou emisí elektronů, např. v elektronových mikroskopech. </a:t>
            </a:r>
          </a:p>
          <a:p>
            <a:pPr algn="just"/>
            <a:r>
              <a:rPr lang="cs-CZ" sz="2000" dirty="0" smtClean="0">
                <a:latin typeface="Arial" panose="020B0604020202020204" pitchFamily="34" charset="0"/>
                <a:cs typeface="Arial" panose="020B0604020202020204" pitchFamily="34" charset="0"/>
              </a:rPr>
              <a:t>Sloučenina </a:t>
            </a:r>
            <a:r>
              <a:rPr lang="cs-CZ" sz="2000" b="1" dirty="0" smtClean="0">
                <a:latin typeface="Arial" panose="020B0604020202020204" pitchFamily="34" charset="0"/>
                <a:cs typeface="Arial" panose="020B0604020202020204" pitchFamily="34" charset="0"/>
              </a:rPr>
              <a:t>La</a:t>
            </a:r>
            <a:r>
              <a:rPr lang="cs-CZ" sz="2000" b="1" baseline="-25000" dirty="0" smtClean="0">
                <a:latin typeface="Arial" panose="020B0604020202020204" pitchFamily="34" charset="0"/>
                <a:cs typeface="Arial" panose="020B0604020202020204" pitchFamily="34" charset="0"/>
              </a:rPr>
              <a:t>2-x</a:t>
            </a:r>
            <a:r>
              <a:rPr lang="cs-CZ" sz="2000" b="1" dirty="0" smtClean="0">
                <a:latin typeface="Arial" panose="020B0604020202020204" pitchFamily="34" charset="0"/>
                <a:cs typeface="Arial" panose="020B0604020202020204" pitchFamily="34" charset="0"/>
              </a:rPr>
              <a:t>Sr</a:t>
            </a:r>
            <a:r>
              <a:rPr lang="cs-CZ" sz="2000" b="1" baseline="-25000" dirty="0" smtClean="0">
                <a:latin typeface="Arial" panose="020B0604020202020204" pitchFamily="34" charset="0"/>
                <a:cs typeface="Arial" panose="020B0604020202020204" pitchFamily="34" charset="0"/>
              </a:rPr>
              <a:t>x</a:t>
            </a:r>
            <a:r>
              <a:rPr lang="cs-CZ" sz="2000" b="1" dirty="0" smtClean="0">
                <a:latin typeface="Arial" panose="020B0604020202020204" pitchFamily="34" charset="0"/>
                <a:cs typeface="Arial" panose="020B0604020202020204" pitchFamily="34" charset="0"/>
              </a:rPr>
              <a:t>CuO</a:t>
            </a:r>
            <a:r>
              <a:rPr lang="cs-CZ" sz="2000" b="1"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se používá jako vysokoteplotní supravodič.</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51164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152400"/>
            <a:ext cx="8915400" cy="6586418"/>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Aktinium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radioaktivní, ve tmě světélkující prvek kovového charakteru.</a:t>
            </a:r>
          </a:p>
          <a:p>
            <a:pPr algn="just"/>
            <a:r>
              <a:rPr lang="cs-CZ" sz="2000" dirty="0">
                <a:latin typeface="Arial" panose="020B0604020202020204" pitchFamily="34" charset="0"/>
                <a:cs typeface="Arial" panose="020B0604020202020204" pitchFamily="34" charset="0"/>
              </a:rPr>
              <a:t>Aktinium se dobře rozpouští v minerálních kyselinách za vzniku </a:t>
            </a:r>
            <a:r>
              <a:rPr lang="cs-CZ" sz="2000" dirty="0" err="1">
                <a:latin typeface="Arial" panose="020B0604020202020204" pitchFamily="34" charset="0"/>
                <a:cs typeface="Arial" panose="020B0604020202020204" pitchFamily="34" charset="0"/>
              </a:rPr>
              <a:t>aktinité</a:t>
            </a:r>
            <a:r>
              <a:rPr lang="cs-CZ" sz="2000" dirty="0">
                <a:latin typeface="Arial" panose="020B0604020202020204" pitchFamily="34" charset="0"/>
                <a:cs typeface="Arial" panose="020B0604020202020204" pitchFamily="34" charset="0"/>
              </a:rPr>
              <a:t> soli a vývoje vodíku, výjimku tvoří reakce aktinia se zředěnou kyselinou dusičnou, při které se vodík neuvolňuje:</a:t>
            </a:r>
          </a:p>
          <a:p>
            <a:pPr algn="ctr"/>
            <a:r>
              <a:rPr lang="cs-CZ" sz="2000" dirty="0">
                <a:latin typeface="Arial" panose="020B0604020202020204" pitchFamily="34" charset="0"/>
                <a:cs typeface="Arial" panose="020B0604020202020204" pitchFamily="34" charset="0"/>
              </a:rPr>
              <a:t>2Ac + 6HCl → 2AcCl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8Ac + 30HNO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8Ac(NO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+ 15H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S vodou aktinium ochotně reaguje za vzniku hydroxidu:</a:t>
            </a:r>
          </a:p>
          <a:p>
            <a:pPr algn="ctr"/>
            <a:r>
              <a:rPr lang="cs-CZ" sz="2000" dirty="0">
                <a:latin typeface="Arial" panose="020B0604020202020204" pitchFamily="34" charset="0"/>
                <a:cs typeface="Arial" panose="020B0604020202020204" pitchFamily="34" charset="0"/>
              </a:rPr>
              <a:t>2Ac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2Ac(OH)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Zvláštností aktinia je jeho poměrně značná neochota k přímému slučování s fluorem, reakce za tvorby fluoridu </a:t>
            </a:r>
            <a:r>
              <a:rPr lang="cs-CZ" sz="2000" dirty="0" err="1">
                <a:latin typeface="Arial" panose="020B0604020202020204" pitchFamily="34" charset="0"/>
                <a:cs typeface="Arial" panose="020B0604020202020204" pitchFamily="34" charset="0"/>
              </a:rPr>
              <a:t>aktinitého</a:t>
            </a:r>
            <a:r>
              <a:rPr lang="cs-CZ" sz="2000" dirty="0">
                <a:latin typeface="Arial" panose="020B0604020202020204" pitchFamily="34" charset="0"/>
                <a:cs typeface="Arial" panose="020B0604020202020204" pitchFamily="34" charset="0"/>
              </a:rPr>
              <a:t> AcF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probíhá až za teploty okolo 1350°C. Ostatní chemické vlastnosti aktinia i jeho sloučenin se nejvíce podobají vlastnostem lanthanu a jeho sloučenin, pouze chování aktinia ve formě bezvodého fosforečnanu AcPO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se více podobá vlastnostem vápníku</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 </a:t>
            </a:r>
            <a:r>
              <a:rPr lang="cs-CZ" sz="2000" dirty="0">
                <a:latin typeface="Arial" panose="020B0604020202020204" pitchFamily="34" charset="0"/>
                <a:cs typeface="Arial" panose="020B0604020202020204" pitchFamily="34" charset="0"/>
              </a:rPr>
              <a:t>přírodě aktinium vzniká radioaktivním rozpadem protaktinia a thoria a vyskytuje se jako nepatrná příměs v uranových rudách</a:t>
            </a:r>
            <a:r>
              <a:rPr lang="cs-CZ" sz="2000" dirty="0" smtClean="0">
                <a:latin typeface="Arial" panose="020B0604020202020204" pitchFamily="34" charset="0"/>
                <a:cs typeface="Arial" panose="020B0604020202020204" pitchFamily="34" charset="0"/>
              </a:rPr>
              <a:t>. Známým </a:t>
            </a:r>
            <a:r>
              <a:rPr lang="cs-CZ" sz="2000" dirty="0">
                <a:latin typeface="Arial" panose="020B0604020202020204" pitchFamily="34" charset="0"/>
                <a:cs typeface="Arial" panose="020B0604020202020204" pitchFamily="34" charset="0"/>
              </a:rPr>
              <a:t>nerostem aktinia je </a:t>
            </a:r>
            <a:r>
              <a:rPr lang="cs-CZ" sz="2000" b="1" dirty="0" err="1">
                <a:latin typeface="Arial" panose="020B0604020202020204" pitchFamily="34" charset="0"/>
                <a:cs typeface="Arial" panose="020B0604020202020204" pitchFamily="34" charset="0"/>
              </a:rPr>
              <a:t>vicanit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Ca,Ce,La,Th</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15</a:t>
            </a:r>
            <a:r>
              <a:rPr lang="cs-CZ" sz="2000" dirty="0">
                <a:latin typeface="Arial" panose="020B0604020202020204" pitchFamily="34" charset="0"/>
                <a:cs typeface="Arial" panose="020B0604020202020204" pitchFamily="34" charset="0"/>
              </a:rPr>
              <a:t>As(</a:t>
            </a:r>
            <a:r>
              <a:rPr lang="cs-CZ" sz="2000" dirty="0" err="1">
                <a:latin typeface="Arial" panose="020B0604020202020204" pitchFamily="34" charset="0"/>
                <a:cs typeface="Arial" panose="020B0604020202020204" pitchFamily="34" charset="0"/>
              </a:rPr>
              <a:t>AsNa</a:t>
            </a:r>
            <a:r>
              <a:rPr lang="cs-CZ" sz="2000" dirty="0">
                <a:latin typeface="Arial" panose="020B0604020202020204" pitchFamily="34" charset="0"/>
                <a:cs typeface="Arial" panose="020B0604020202020204" pitchFamily="34" charset="0"/>
              </a:rPr>
              <a:t>)FeSi</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B</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40</a:t>
            </a:r>
            <a:r>
              <a:rPr lang="cs-CZ" sz="2000" dirty="0">
                <a:latin typeface="Arial" panose="020B0604020202020204" pitchFamily="34" charset="0"/>
                <a:cs typeface="Arial" panose="020B0604020202020204" pitchFamily="34" charset="0"/>
              </a:rPr>
              <a:t>F</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a:t>
            </a:r>
            <a:endParaRPr lang="cs-CZ" sz="2000" dirty="0" smtClean="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Nejstálejší </a:t>
            </a:r>
            <a:r>
              <a:rPr lang="cs-CZ" sz="2000" dirty="0">
                <a:latin typeface="Arial" panose="020B0604020202020204" pitchFamily="34" charset="0"/>
                <a:cs typeface="Arial" panose="020B0604020202020204" pitchFamily="34" charset="0"/>
              </a:rPr>
              <a:t>izotop </a:t>
            </a:r>
            <a:r>
              <a:rPr lang="cs-CZ" sz="2000" baseline="30000" dirty="0">
                <a:latin typeface="Arial" panose="020B0604020202020204" pitchFamily="34" charset="0"/>
                <a:cs typeface="Arial" panose="020B0604020202020204" pitchFamily="34" charset="0"/>
              </a:rPr>
              <a:t>227</a:t>
            </a:r>
            <a:r>
              <a:rPr lang="cs-CZ" sz="2000" dirty="0">
                <a:latin typeface="Arial" panose="020B0604020202020204" pitchFamily="34" charset="0"/>
                <a:cs typeface="Arial" panose="020B0604020202020204" pitchFamily="34" charset="0"/>
              </a:rPr>
              <a:t>Ac má poločas rozpadu 21,7 let. Celkem je známo 29 izotopů aktinia</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152400"/>
            <a:ext cx="8763000" cy="1323439"/>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Příprava aktinia se provádí z </a:t>
            </a:r>
            <a:r>
              <a:rPr lang="cs-CZ" sz="2000" baseline="30000" dirty="0" smtClean="0">
                <a:latin typeface="Arial" panose="020B0604020202020204" pitchFamily="34" charset="0"/>
                <a:cs typeface="Arial" panose="020B0604020202020204" pitchFamily="34" charset="0"/>
              </a:rPr>
              <a:t>226</a:t>
            </a:r>
            <a:r>
              <a:rPr lang="cs-CZ" sz="2000" dirty="0" smtClean="0">
                <a:latin typeface="Arial" panose="020B0604020202020204" pitchFamily="34" charset="0"/>
                <a:cs typeface="Arial" panose="020B0604020202020204" pitchFamily="34" charset="0"/>
              </a:rPr>
              <a:t>Ra bombardováním neutrony. Výroba kovového aktinia z přírodních zdrojů se provádí redukcí fluoridu </a:t>
            </a:r>
            <a:r>
              <a:rPr lang="cs-CZ" sz="2000" dirty="0" err="1" smtClean="0">
                <a:latin typeface="Arial" panose="020B0604020202020204" pitchFamily="34" charset="0"/>
                <a:cs typeface="Arial" panose="020B0604020202020204" pitchFamily="34" charset="0"/>
              </a:rPr>
              <a:t>aktinitého</a:t>
            </a:r>
            <a:r>
              <a:rPr lang="cs-CZ" sz="2000" dirty="0" smtClean="0">
                <a:latin typeface="Arial" panose="020B0604020202020204" pitchFamily="34" charset="0"/>
                <a:cs typeface="Arial" panose="020B0604020202020204" pitchFamily="34" charset="0"/>
              </a:rPr>
              <a:t> AcF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parami lithia při teplotě 1100-1300°C. Praktické využití nalézá aktinium jako silný zdroj neutronů pro výzkumné účely.</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82720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133600"/>
            <a:ext cx="8229600" cy="1143000"/>
          </a:xfrm>
        </p:spPr>
        <p:txBody>
          <a:bodyPr/>
          <a:lstStyle/>
          <a:p>
            <a:r>
              <a:rPr lang="cs-CZ" dirty="0" smtClean="0"/>
              <a:t>Lanthanoidy</a:t>
            </a:r>
            <a:endParaRPr lang="cs-CZ" dirty="0"/>
          </a:p>
        </p:txBody>
      </p:sp>
    </p:spTree>
    <p:extLst>
      <p:ext uri="{BB962C8B-B14F-4D97-AF65-F5344CB8AC3E}">
        <p14:creationId xmlns:p14="http://schemas.microsoft.com/office/powerpoint/2010/main" val="11966964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91600" cy="6709529"/>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Cer</a:t>
            </a:r>
            <a:r>
              <a:rPr lang="cs-CZ" sz="3200" dirty="0" smtClean="0">
                <a:latin typeface="Arial" panose="020B0604020202020204" pitchFamily="34" charset="0"/>
                <a:cs typeface="Arial" panose="020B0604020202020204" pitchFamily="34" charset="0"/>
              </a:rPr>
              <a:t> </a:t>
            </a:r>
          </a:p>
          <a:p>
            <a:endParaRPr lang="cs-CZ" dirty="0"/>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 </a:t>
            </a:r>
            <a:r>
              <a:rPr lang="cs-CZ" sz="2000" dirty="0">
                <a:latin typeface="Arial" panose="020B0604020202020204" pitchFamily="34" charset="0"/>
                <a:cs typeface="Arial" panose="020B0604020202020204" pitchFamily="34" charset="0"/>
              </a:rPr>
              <a:t>měkký kov šedé barvy. Vyskytuje se ve čtyřech alotropických modifikacích</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vyskytuje </a:t>
            </a:r>
            <a:r>
              <a:rPr lang="cs-CZ" sz="2000" dirty="0">
                <a:latin typeface="Arial" panose="020B0604020202020204" pitchFamily="34" charset="0"/>
                <a:cs typeface="Arial" panose="020B0604020202020204" pitchFamily="34" charset="0"/>
              </a:rPr>
              <a:t>se ve čtyřech alotropických modifikacích. Krychlový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Ce</a:t>
            </a:r>
            <a:r>
              <a:rPr lang="cs-CZ" sz="2000" dirty="0">
                <a:latin typeface="Arial" panose="020B0604020202020204" pitchFamily="34" charset="0"/>
                <a:cs typeface="Arial" panose="020B0604020202020204" pitchFamily="34" charset="0"/>
              </a:rPr>
              <a:t> je stabilní při teplotě pod -178°C, hexagonální modifikace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Ce</a:t>
            </a:r>
            <a:r>
              <a:rPr lang="cs-CZ" sz="2000" dirty="0">
                <a:latin typeface="Arial" panose="020B0604020202020204" pitchFamily="34" charset="0"/>
                <a:cs typeface="Arial" panose="020B0604020202020204" pitchFamily="34" charset="0"/>
              </a:rPr>
              <a:t> existuje v rozmezí -178 </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10°C, krychlová modifikace </a:t>
            </a:r>
            <a:r>
              <a:rPr lang="el-GR" sz="2000" dirty="0">
                <a:latin typeface="Arial" panose="020B0604020202020204" pitchFamily="34" charset="0"/>
                <a:cs typeface="Arial" panose="020B0604020202020204" pitchFamily="34" charset="0"/>
              </a:rPr>
              <a:t>γ-</a:t>
            </a:r>
            <a:r>
              <a:rPr lang="cs-CZ" sz="2000" dirty="0" err="1">
                <a:latin typeface="Arial" panose="020B0604020202020204" pitchFamily="34" charset="0"/>
                <a:cs typeface="Arial" panose="020B0604020202020204" pitchFamily="34" charset="0"/>
              </a:rPr>
              <a:t>Ce</a:t>
            </a:r>
            <a:r>
              <a:rPr lang="cs-CZ" sz="2000" dirty="0">
                <a:latin typeface="Arial" panose="020B0604020202020204" pitchFamily="34" charset="0"/>
                <a:cs typeface="Arial" panose="020B0604020202020204" pitchFamily="34" charset="0"/>
              </a:rPr>
              <a:t> je stabilní v rozmezí teplot -10 </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762°C, nad touto teplotou se vyskytuje krychlový </a:t>
            </a:r>
            <a:r>
              <a:rPr lang="el-GR" sz="2000" dirty="0">
                <a:latin typeface="Arial" panose="020B0604020202020204" pitchFamily="34" charset="0"/>
                <a:cs typeface="Arial" panose="020B0604020202020204" pitchFamily="34" charset="0"/>
              </a:rPr>
              <a:t>δ-</a:t>
            </a:r>
            <a:r>
              <a:rPr lang="cs-CZ" sz="2000" dirty="0" err="1">
                <a:latin typeface="Arial" panose="020B0604020202020204" pitchFamily="34" charset="0"/>
                <a:cs typeface="Arial" panose="020B0604020202020204" pitchFamily="34" charset="0"/>
              </a:rPr>
              <a:t>Ce</a:t>
            </a:r>
            <a:r>
              <a:rPr lang="cs-CZ" sz="2000" dirty="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Cer </a:t>
            </a:r>
            <a:r>
              <a:rPr lang="cs-CZ" sz="2000" dirty="0">
                <a:latin typeface="Arial" panose="020B0604020202020204" pitchFamily="34" charset="0"/>
                <a:cs typeface="Arial" panose="020B0604020202020204" pitchFamily="34" charset="0"/>
              </a:rPr>
              <a:t>reaguje s horkou vodou za vzniku hydroxidu ceritého a vývoje vodíku, snadno se rozpouští v minerálních kyselinách za vzniku cerité soli:</a:t>
            </a:r>
          </a:p>
          <a:p>
            <a:pPr algn="ctr"/>
            <a:r>
              <a:rPr lang="cs-CZ" sz="2000" dirty="0">
                <a:latin typeface="Arial" panose="020B0604020202020204" pitchFamily="34" charset="0"/>
                <a:cs typeface="Arial" panose="020B0604020202020204" pitchFamily="34" charset="0"/>
              </a:rPr>
              <a:t>2Ce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2Ce(OH)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2Ce + 6HCl → 2CeCl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Ce</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Ce</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Cer ochotně a energicky reaguje s celou řadou nekovů. Na vzduchu shoří na oxid ceričitý CeO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již při zahřátí na teplotu 160°C, s chlorem se slučuje na chlorid ceritý CeCl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již za teploty 200°C, se sírou reaguje při teplotě od 400°C, s dusíkem se slučuje na nitrid </a:t>
            </a:r>
            <a:r>
              <a:rPr lang="cs-CZ" sz="2000" dirty="0" err="1">
                <a:latin typeface="Arial" panose="020B0604020202020204" pitchFamily="34" charset="0"/>
                <a:cs typeface="Arial" panose="020B0604020202020204" pitchFamily="34" charset="0"/>
              </a:rPr>
              <a:t>CeN</a:t>
            </a:r>
            <a:r>
              <a:rPr lang="cs-CZ" sz="2000" dirty="0">
                <a:latin typeface="Arial" panose="020B0604020202020204" pitchFamily="34" charset="0"/>
                <a:cs typeface="Arial" panose="020B0604020202020204" pitchFamily="34" charset="0"/>
              </a:rPr>
              <a:t> za teploty 450°C, pouze s uhlíkem reaguje za vzniku karbidu CeC</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až při teplotách nad 1000°C. Tvoří velké množství podvojných a komplexních sloučenin</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Ve sloučeninách vystupuje cer nejčastěji v oxidačním čísle III, sloučeniny ceričité, s výjimkou oxidu ceričitého, jsou nestálé a snadno se redukují na sloučeniny cerité.</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9136"/>
            <a:ext cx="8915400" cy="6247864"/>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   V oxidačním stavu II se vyskytuje v CeH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CeI</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nebo </a:t>
            </a:r>
            <a:r>
              <a:rPr lang="cs-CZ" sz="2000" dirty="0" err="1" smtClean="0">
                <a:latin typeface="Arial" panose="020B0604020202020204" pitchFamily="34" charset="0"/>
                <a:cs typeface="Arial" panose="020B0604020202020204" pitchFamily="34" charset="0"/>
              </a:rPr>
              <a:t>CeS</a:t>
            </a:r>
            <a:r>
              <a:rPr lang="cs-CZ" sz="2000" dirty="0" smtClean="0">
                <a:latin typeface="Arial" panose="020B0604020202020204" pitchFamily="34" charset="0"/>
                <a:cs typeface="Arial" panose="020B0604020202020204" pitchFamily="34" charset="0"/>
              </a:rPr>
              <a:t>. Vodné roztoky ceritých solí bývají obvykle bezbarvé, roztoky ceričitých solí jsou většinou zbarveny intenzivně červeně nebo oranžově.</a:t>
            </a:r>
          </a:p>
          <a:p>
            <a:pPr algn="just"/>
            <a:r>
              <a:rPr lang="cs-CZ" sz="2000" dirty="0" smtClean="0">
                <a:latin typeface="Arial" panose="020B0604020202020204" pitchFamily="34" charset="0"/>
                <a:cs typeface="Arial" panose="020B0604020202020204" pitchFamily="34" charset="0"/>
              </a:rPr>
              <a:t>   Další chemické vlastnosti elementárního ceru se velmi podobají chemickým vlastnostem lanthanu. Chemické vlastnosti a chování trojmocných sloučenin ceru se podobají vlastnostem trojmocných sloučenin hliníku. Vlastnosti a chování některých sloučenin čtyřmocného ceru se velmi podobají vlastnostem obdobných sloučenin čtyřmocného titanu.</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 přírodě se cer vyskytuje vzácně pouze ve formě svých sloučenin, vždy v doprovodu lanthanu a dalších </a:t>
            </a:r>
            <a:r>
              <a:rPr lang="cs-CZ" sz="2000" dirty="0" err="1" smtClean="0">
                <a:latin typeface="Arial" panose="020B0604020202020204" pitchFamily="34" charset="0"/>
                <a:cs typeface="Arial" panose="020B0604020202020204" pitchFamily="34" charset="0"/>
              </a:rPr>
              <a:t>lantahoidů</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cer je nejrozšířenější lanthanoid celé periodické soustavy. Nejdůležitějším </a:t>
            </a:r>
            <a:r>
              <a:rPr lang="cs-CZ" sz="2000" dirty="0">
                <a:latin typeface="Arial" panose="020B0604020202020204" pitchFamily="34" charset="0"/>
                <a:cs typeface="Arial" panose="020B0604020202020204" pitchFamily="34" charset="0"/>
              </a:rPr>
              <a:t>zdrojem ceru jsou nerosty </a:t>
            </a:r>
            <a:r>
              <a:rPr lang="cs-CZ" sz="2000" b="1" dirty="0">
                <a:latin typeface="Arial" panose="020B0604020202020204" pitchFamily="34" charset="0"/>
                <a:cs typeface="Arial" panose="020B0604020202020204" pitchFamily="34" charset="0"/>
              </a:rPr>
              <a:t>monazit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Ce,La,Nd,Th</a:t>
            </a:r>
            <a:r>
              <a:rPr lang="cs-CZ" sz="2000" dirty="0">
                <a:latin typeface="Arial" panose="020B0604020202020204" pitchFamily="34" charset="0"/>
                <a:cs typeface="Arial" panose="020B0604020202020204" pitchFamily="34" charset="0"/>
              </a:rPr>
              <a:t>)PO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bastnäsit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Ce,La</a:t>
            </a:r>
            <a:r>
              <a:rPr lang="cs-CZ" sz="2000" dirty="0">
                <a:latin typeface="Arial" panose="020B0604020202020204" pitchFamily="34" charset="0"/>
                <a:cs typeface="Arial" panose="020B0604020202020204" pitchFamily="34" charset="0"/>
              </a:rPr>
              <a:t>)(CO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)F a </a:t>
            </a:r>
            <a:r>
              <a:rPr lang="cs-CZ" sz="2000" b="1" dirty="0" err="1">
                <a:latin typeface="Arial" panose="020B0604020202020204" pitchFamily="34" charset="0"/>
                <a:cs typeface="Arial" panose="020B0604020202020204" pitchFamily="34" charset="0"/>
              </a:rPr>
              <a:t>loparit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Ce,La,Na,Ca,Sr</a:t>
            </a:r>
            <a:r>
              <a:rPr lang="cs-CZ" sz="2000" dirty="0">
                <a:latin typeface="Arial" panose="020B0604020202020204" pitchFamily="34" charset="0"/>
                <a:cs typeface="Arial" panose="020B0604020202020204" pitchFamily="34" charset="0"/>
              </a:rPr>
              <a:t>)(</a:t>
            </a:r>
            <a:r>
              <a:rPr lang="cs-CZ" sz="2000" dirty="0" err="1">
                <a:latin typeface="Arial" panose="020B0604020202020204" pitchFamily="34" charset="0"/>
                <a:cs typeface="Arial" panose="020B0604020202020204" pitchFamily="34" charset="0"/>
              </a:rPr>
              <a:t>Ti,Nb</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Průmyslová </a:t>
            </a:r>
            <a:r>
              <a:rPr lang="cs-CZ" sz="2000" dirty="0">
                <a:latin typeface="Arial" panose="020B0604020202020204" pitchFamily="34" charset="0"/>
                <a:cs typeface="Arial" panose="020B0604020202020204" pitchFamily="34" charset="0"/>
              </a:rPr>
              <a:t>výroba ceru se provádí loužením rudného koncentrátu směsí minerálních kyselin s následnou oxidací pomocí manganistanu draselného nebo kyseliny chlorné. Cer se z roztoku vyloučí jako nerozpustný oxid ceričitý CeO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nebo jako velmi špatně rozpustný jodičnan ceričitý </a:t>
            </a:r>
            <a:r>
              <a:rPr lang="cs-CZ" sz="2000" dirty="0" err="1">
                <a:latin typeface="Arial" panose="020B0604020202020204" pitchFamily="34" charset="0"/>
                <a:cs typeface="Arial" panose="020B0604020202020204" pitchFamily="34" charset="0"/>
              </a:rPr>
              <a:t>Ce</a:t>
            </a:r>
            <a:r>
              <a:rPr lang="cs-CZ" sz="2000" dirty="0">
                <a:latin typeface="Arial" panose="020B0604020202020204" pitchFamily="34" charset="0"/>
                <a:cs typeface="Arial" panose="020B0604020202020204" pitchFamily="34" charset="0"/>
              </a:rPr>
              <a:t>(IO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Po separaci ceru se k roztoku přidává zinek nebo rtuť, dojde k redukci přítomného europia z oxidačního stavu III na oxidační stav II. </a:t>
            </a:r>
          </a:p>
        </p:txBody>
      </p:sp>
    </p:spTree>
    <p:extLst>
      <p:ext uri="{BB962C8B-B14F-4D97-AF65-F5344CB8AC3E}">
        <p14:creationId xmlns:p14="http://schemas.microsoft.com/office/powerpoint/2010/main" val="33270220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915400" cy="6709529"/>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Po okyselení kyselinou sírovou se europium vysráží jako nerozpustný síran </a:t>
            </a:r>
            <a:r>
              <a:rPr lang="cs-CZ" sz="2000" dirty="0" err="1" smtClean="0">
                <a:latin typeface="Arial" panose="020B0604020202020204" pitchFamily="34" charset="0"/>
                <a:cs typeface="Arial" panose="020B0604020202020204" pitchFamily="34" charset="0"/>
              </a:rPr>
              <a:t>europnatý</a:t>
            </a:r>
            <a:r>
              <a:rPr lang="cs-CZ" sz="2000" dirty="0" smtClean="0">
                <a:latin typeface="Arial" panose="020B0604020202020204" pitchFamily="34" charset="0"/>
                <a:cs typeface="Arial" panose="020B0604020202020204" pitchFamily="34" charset="0"/>
              </a:rPr>
              <a:t> EuSO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Ostatní </a:t>
            </a:r>
            <a:r>
              <a:rPr lang="cs-CZ" sz="2000" dirty="0" err="1" smtClean="0">
                <a:latin typeface="Arial" panose="020B0604020202020204" pitchFamily="34" charset="0"/>
                <a:cs typeface="Arial" panose="020B0604020202020204" pitchFamily="34" charset="0"/>
              </a:rPr>
              <a:t>lanthanidy</a:t>
            </a:r>
            <a:r>
              <a:rPr lang="cs-CZ" sz="2000" dirty="0" smtClean="0">
                <a:latin typeface="Arial" panose="020B0604020202020204" pitchFamily="34" charset="0"/>
                <a:cs typeface="Arial" panose="020B0604020202020204" pitchFamily="34" charset="0"/>
              </a:rPr>
              <a:t> se poté oddělují kapalinovou extrakcí, frakční krystalizací nebo pomocí iontoměničů. Kovový cer se vyrábí redukcí fluoridu ceritého CeF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a:t>
            </a:r>
            <a:r>
              <a:rPr lang="cs-CZ" sz="2000" u="sng" dirty="0" smtClean="0">
                <a:latin typeface="Arial" panose="020B0604020202020204" pitchFamily="34" charset="0"/>
                <a:cs typeface="Arial" panose="020B0604020202020204" pitchFamily="34" charset="0"/>
              </a:rPr>
              <a:t>vápníkem</a:t>
            </a:r>
            <a:r>
              <a:rPr lang="cs-CZ" sz="2000" dirty="0" smtClean="0">
                <a:latin typeface="Arial" panose="020B0604020202020204" pitchFamily="34" charset="0"/>
                <a:cs typeface="Arial" panose="020B0604020202020204" pitchFamily="34" charset="0"/>
              </a:rPr>
              <a:t> nebo lanthanem nebo tavnou elektrolýzou chloridu ceritého CeCl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Kovový cer se používá jako součást slitin pro výrobu křesacích kamínků do zapalovačů. Cerem legované </a:t>
            </a:r>
            <a:r>
              <a:rPr lang="cs-CZ" sz="2000" u="sng" dirty="0" smtClean="0">
                <a:latin typeface="Arial" panose="020B0604020202020204" pitchFamily="34" charset="0"/>
                <a:cs typeface="Arial" panose="020B0604020202020204" pitchFamily="34" charset="0"/>
              </a:rPr>
              <a:t>wolframové</a:t>
            </a:r>
            <a:r>
              <a:rPr lang="cs-CZ" sz="2000" dirty="0" smtClean="0">
                <a:latin typeface="Arial" panose="020B0604020202020204" pitchFamily="34" charset="0"/>
                <a:cs typeface="Arial" panose="020B0604020202020204" pitchFamily="34" charset="0"/>
              </a:rPr>
              <a:t> elektrody se používají ke svařování slitin </a:t>
            </a:r>
            <a:r>
              <a:rPr lang="cs-CZ" sz="2000" u="sng" dirty="0" smtClean="0">
                <a:latin typeface="Arial" panose="020B0604020202020204" pitchFamily="34" charset="0"/>
                <a:cs typeface="Arial" panose="020B0604020202020204" pitchFamily="34" charset="0"/>
              </a:rPr>
              <a:t>hořčíku</a:t>
            </a:r>
            <a:r>
              <a:rPr lang="cs-CZ" sz="2000" dirty="0" smtClean="0">
                <a:latin typeface="Arial" panose="020B0604020202020204" pitchFamily="34" charset="0"/>
                <a:cs typeface="Arial" panose="020B0604020202020204" pitchFamily="34" charset="0"/>
              </a:rPr>
              <a:t>, </a:t>
            </a:r>
            <a:r>
              <a:rPr lang="cs-CZ" sz="2000" u="sng" dirty="0" smtClean="0">
                <a:latin typeface="Arial" panose="020B0604020202020204" pitchFamily="34" charset="0"/>
                <a:cs typeface="Arial" panose="020B0604020202020204" pitchFamily="34" charset="0"/>
              </a:rPr>
              <a:t>hliníku</a:t>
            </a:r>
            <a:r>
              <a:rPr lang="cs-CZ" sz="2000" dirty="0" smtClean="0">
                <a:latin typeface="Arial" panose="020B0604020202020204" pitchFamily="34" charset="0"/>
                <a:cs typeface="Arial" panose="020B0604020202020204" pitchFamily="34" charset="0"/>
              </a:rPr>
              <a:t>, </a:t>
            </a:r>
            <a:r>
              <a:rPr lang="cs-CZ" sz="2000" u="sng" dirty="0" smtClean="0">
                <a:latin typeface="Arial" panose="020B0604020202020204" pitchFamily="34" charset="0"/>
                <a:cs typeface="Arial" panose="020B0604020202020204" pitchFamily="34" charset="0"/>
              </a:rPr>
              <a:t>titanu</a:t>
            </a:r>
            <a:r>
              <a:rPr lang="cs-CZ" sz="2000" dirty="0" smtClean="0">
                <a:latin typeface="Arial" panose="020B0604020202020204" pitchFamily="34" charset="0"/>
                <a:cs typeface="Arial" panose="020B0604020202020204" pitchFamily="34" charset="0"/>
              </a:rPr>
              <a:t>, </a:t>
            </a:r>
            <a:r>
              <a:rPr lang="cs-CZ" sz="2000" u="sng" dirty="0" smtClean="0">
                <a:latin typeface="Arial" panose="020B0604020202020204" pitchFamily="34" charset="0"/>
                <a:cs typeface="Arial" panose="020B0604020202020204" pitchFamily="34" charset="0"/>
              </a:rPr>
              <a:t>mědi</a:t>
            </a:r>
            <a:r>
              <a:rPr lang="cs-CZ" sz="2000" dirty="0" smtClean="0">
                <a:latin typeface="Arial" panose="020B0604020202020204" pitchFamily="34" charset="0"/>
                <a:cs typeface="Arial" panose="020B0604020202020204" pitchFamily="34" charset="0"/>
              </a:rPr>
              <a:t> a </a:t>
            </a:r>
            <a:r>
              <a:rPr lang="cs-CZ" sz="2000" u="sng" dirty="0" smtClean="0">
                <a:latin typeface="Arial" panose="020B0604020202020204" pitchFamily="34" charset="0"/>
                <a:cs typeface="Arial" panose="020B0604020202020204" pitchFamily="34" charset="0"/>
              </a:rPr>
              <a:t>niklu</a:t>
            </a:r>
            <a:r>
              <a:rPr lang="cs-CZ" sz="2000" dirty="0" smtClean="0">
                <a:latin typeface="Arial" panose="020B0604020202020204" pitchFamily="34" charset="0"/>
                <a:cs typeface="Arial" panose="020B0604020202020204" pitchFamily="34" charset="0"/>
              </a:rPr>
              <a:t> v ochranné atmosféře </a:t>
            </a:r>
            <a:r>
              <a:rPr lang="cs-CZ" sz="2000" u="sng" dirty="0" smtClean="0">
                <a:latin typeface="Arial" panose="020B0604020202020204" pitchFamily="34" charset="0"/>
                <a:cs typeface="Arial" panose="020B0604020202020204" pitchFamily="34" charset="0"/>
              </a:rPr>
              <a:t>argonu</a:t>
            </a:r>
            <a:r>
              <a:rPr lang="cs-CZ" sz="2000" dirty="0" smtClean="0">
                <a:latin typeface="Arial" panose="020B0604020202020204" pitchFamily="34" charset="0"/>
                <a:cs typeface="Arial" panose="020B0604020202020204" pitchFamily="34" charset="0"/>
              </a:rPr>
              <a:t>.</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Sloučeniny ceru, zejména </a:t>
            </a:r>
            <a:r>
              <a:rPr lang="cs-CZ" sz="2000" b="1" dirty="0" smtClean="0">
                <a:latin typeface="Arial" panose="020B0604020202020204" pitchFamily="34" charset="0"/>
                <a:cs typeface="Arial" panose="020B0604020202020204" pitchFamily="34" charset="0"/>
              </a:rPr>
              <a:t>sulfid ceritý </a:t>
            </a:r>
            <a:r>
              <a:rPr lang="cs-CZ" sz="2000" dirty="0" smtClean="0">
                <a:latin typeface="Arial" panose="020B0604020202020204" pitchFamily="34" charset="0"/>
                <a:cs typeface="Arial" panose="020B0604020202020204" pitchFamily="34" charset="0"/>
              </a:rPr>
              <a:t>Ce</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S</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slouží k obarvování skla, porcelánu, smaltů a polymerů na červenou nebo oranžovou barvu. </a:t>
            </a:r>
          </a:p>
          <a:p>
            <a:pPr algn="just"/>
            <a:r>
              <a:rPr lang="cs-CZ" sz="2000" b="1" dirty="0" smtClean="0">
                <a:latin typeface="Arial" panose="020B0604020202020204" pitchFamily="34" charset="0"/>
                <a:cs typeface="Arial" panose="020B0604020202020204" pitchFamily="34" charset="0"/>
              </a:rPr>
              <a:t>  Oxid ceritý </a:t>
            </a:r>
            <a:r>
              <a:rPr lang="cs-CZ" sz="2000" dirty="0" smtClean="0">
                <a:latin typeface="Arial" panose="020B0604020202020204" pitchFamily="34" charset="0"/>
                <a:cs typeface="Arial" panose="020B0604020202020204" pitchFamily="34" charset="0"/>
              </a:rPr>
              <a:t>Ce</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je součástí filtrů plynových masek a používá se jako katalyzátor některých organických reakcí. </a:t>
            </a: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Vysoce aktivní katalyzátory pro čištění výfukových plynů nebo do palivových článků se vyrábějí z </a:t>
            </a:r>
            <a:r>
              <a:rPr lang="cs-CZ" sz="2000" b="1" dirty="0" smtClean="0">
                <a:latin typeface="Arial" panose="020B0604020202020204" pitchFamily="34" charset="0"/>
                <a:cs typeface="Arial" panose="020B0604020202020204" pitchFamily="34" charset="0"/>
              </a:rPr>
              <a:t>oxidu ceričitého</a:t>
            </a:r>
            <a:r>
              <a:rPr lang="cs-CZ" sz="2000" dirty="0" smtClean="0">
                <a:latin typeface="Arial" panose="020B0604020202020204" pitchFamily="34" charset="0"/>
                <a:cs typeface="Arial" panose="020B0604020202020204" pitchFamily="34" charset="0"/>
              </a:rPr>
              <a:t> CeO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v kombinaci s niklem, rutheniem, palladiem, cínem, platinou nebo zlatem. </a:t>
            </a:r>
          </a:p>
          <a:p>
            <a:pPr algn="just"/>
            <a:r>
              <a:rPr lang="cs-CZ" sz="2000" b="1" dirty="0" smtClean="0">
                <a:latin typeface="Arial" panose="020B0604020202020204" pitchFamily="34" charset="0"/>
                <a:cs typeface="Arial" panose="020B0604020202020204" pitchFamily="34" charset="0"/>
              </a:rPr>
              <a:t>   Šťavelan ceritý </a:t>
            </a:r>
            <a:r>
              <a:rPr lang="cs-CZ" sz="2000" dirty="0" smtClean="0">
                <a:latin typeface="Arial" panose="020B0604020202020204" pitchFamily="34" charset="0"/>
                <a:cs typeface="Arial" panose="020B0604020202020204" pitchFamily="34" charset="0"/>
              </a:rPr>
              <a:t>Ce</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je součástí léků proti nevolnosti v dopravních prostředcích </a:t>
            </a:r>
            <a:r>
              <a:rPr lang="cs-CZ" sz="2000" i="1" dirty="0" smtClean="0">
                <a:latin typeface="Arial" panose="020B0604020202020204" pitchFamily="34" charset="0"/>
                <a:cs typeface="Arial" panose="020B0604020202020204" pitchFamily="34" charset="0"/>
              </a:rPr>
              <a:t>(kinetóza)</a:t>
            </a:r>
            <a:r>
              <a:rPr lang="cs-CZ" sz="2000" dirty="0" smtClean="0">
                <a:latin typeface="Arial" panose="020B0604020202020204" pitchFamily="34" charset="0"/>
                <a:cs typeface="Arial" panose="020B0604020202020204" pitchFamily="34" charset="0"/>
              </a:rPr>
              <a:t> a jako antiemetikum se podává při chemoterapii, octan ceritý </a:t>
            </a:r>
            <a:r>
              <a:rPr lang="cs-CZ" sz="2000" dirty="0" err="1" smtClean="0">
                <a:latin typeface="Arial" panose="020B0604020202020204" pitchFamily="34" charset="0"/>
                <a:cs typeface="Arial" panose="020B0604020202020204" pitchFamily="34" charset="0"/>
              </a:rPr>
              <a:t>Ce</a:t>
            </a:r>
            <a:r>
              <a:rPr lang="cs-CZ" sz="2000" dirty="0" smtClean="0">
                <a:latin typeface="Arial" panose="020B0604020202020204" pitchFamily="34" charset="0"/>
                <a:cs typeface="Arial" panose="020B0604020202020204" pitchFamily="34" charset="0"/>
              </a:rPr>
              <a:t>(CH</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COO)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přidává do pigmentů na bázi oxidu titaničitého pro vylepšení jejich optických vlastností a prodloužení životnosti.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152400"/>
            <a:ext cx="8839200" cy="2554545"/>
          </a:xfrm>
          <a:prstGeom prst="rect">
            <a:avLst/>
          </a:prstGeom>
        </p:spPr>
        <p:txBody>
          <a:bodyPr wrap="square">
            <a:spAutoFit/>
          </a:bodyPr>
          <a:lstStyle/>
          <a:p>
            <a:pPr algn="just"/>
            <a:r>
              <a:rPr lang="cs-CZ" sz="2000" b="1" dirty="0" smtClean="0">
                <a:latin typeface="Arial" panose="020B0604020202020204" pitchFamily="34" charset="0"/>
                <a:cs typeface="Arial" panose="020B0604020202020204" pitchFamily="34" charset="0"/>
              </a:rPr>
              <a:t>Uhličitan ceritý </a:t>
            </a:r>
            <a:r>
              <a:rPr lang="cs-CZ" sz="2000" dirty="0" smtClean="0">
                <a:latin typeface="Arial" panose="020B0604020202020204" pitchFamily="34" charset="0"/>
                <a:cs typeface="Arial" panose="020B0604020202020204" pitchFamily="34" charset="0"/>
              </a:rPr>
              <a:t>Ce</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využívá ke konstrukci palivových článků typu SOFC </a:t>
            </a:r>
            <a:r>
              <a:rPr lang="cs-CZ" sz="2000" i="1" dirty="0" smtClean="0">
                <a:latin typeface="Arial" panose="020B0604020202020204" pitchFamily="34" charset="0"/>
                <a:cs typeface="Arial" panose="020B0604020202020204" pitchFamily="34" charset="0"/>
              </a:rPr>
              <a:t>(Solid Oxide </a:t>
            </a:r>
            <a:r>
              <a:rPr lang="cs-CZ" sz="2000" i="1" dirty="0" err="1" smtClean="0">
                <a:latin typeface="Arial" panose="020B0604020202020204" pitchFamily="34" charset="0"/>
                <a:cs typeface="Arial" panose="020B0604020202020204" pitchFamily="34" charset="0"/>
              </a:rPr>
              <a:t>Fuel</a:t>
            </a:r>
            <a:r>
              <a:rPr lang="cs-CZ" sz="2000" i="1" dirty="0" smtClean="0">
                <a:latin typeface="Arial" panose="020B0604020202020204" pitchFamily="34" charset="0"/>
                <a:cs typeface="Arial" panose="020B0604020202020204" pitchFamily="34" charset="0"/>
              </a:rPr>
              <a:t> </a:t>
            </a:r>
            <a:r>
              <a:rPr lang="cs-CZ" sz="2000" i="1" dirty="0" err="1" smtClean="0">
                <a:latin typeface="Arial" panose="020B0604020202020204" pitchFamily="34" charset="0"/>
                <a:cs typeface="Arial" panose="020B0604020202020204" pitchFamily="34" charset="0"/>
              </a:rPr>
              <a:t>Cells</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p>
          <a:p>
            <a:pPr algn="just"/>
            <a:r>
              <a:rPr lang="cs-CZ" sz="2000" b="1" dirty="0" smtClean="0">
                <a:latin typeface="Arial" panose="020B0604020202020204" pitchFamily="34" charset="0"/>
                <a:cs typeface="Arial" panose="020B0604020202020204" pitchFamily="34" charset="0"/>
              </a:rPr>
              <a:t>Síran ceričitý </a:t>
            </a:r>
            <a:r>
              <a:rPr lang="cs-CZ" sz="2000" dirty="0" err="1" smtClean="0">
                <a:latin typeface="Arial" panose="020B0604020202020204" pitchFamily="34" charset="0"/>
                <a:cs typeface="Arial" panose="020B0604020202020204" pitchFamily="34" charset="0"/>
              </a:rPr>
              <a:t>Ce</a:t>
            </a:r>
            <a:r>
              <a:rPr lang="cs-CZ" sz="2000" dirty="0" smtClean="0">
                <a:latin typeface="Arial" panose="020B0604020202020204" pitchFamily="34" charset="0"/>
                <a:cs typeface="Arial" panose="020B0604020202020204" pitchFamily="34" charset="0"/>
              </a:rPr>
              <a:t>(SO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je důležité oxidační činidlo využívané v laboratorní praxi. </a:t>
            </a:r>
          </a:p>
          <a:p>
            <a:pPr algn="just"/>
            <a:r>
              <a:rPr lang="cs-CZ" sz="2000" b="1" dirty="0" smtClean="0">
                <a:latin typeface="Arial" panose="020B0604020202020204" pitchFamily="34" charset="0"/>
                <a:cs typeface="Arial" panose="020B0604020202020204" pitchFamily="34" charset="0"/>
              </a:rPr>
              <a:t>Chlorid ceritý </a:t>
            </a:r>
            <a:r>
              <a:rPr lang="cs-CZ" sz="2000" dirty="0" smtClean="0">
                <a:latin typeface="Arial" panose="020B0604020202020204" pitchFamily="34" charset="0"/>
                <a:cs typeface="Arial" panose="020B0604020202020204" pitchFamily="34" charset="0"/>
              </a:rPr>
              <a:t>CeCl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slouží jako katalyzátor alkylačních reakcí. </a:t>
            </a:r>
          </a:p>
          <a:p>
            <a:pPr algn="just"/>
            <a:r>
              <a:rPr lang="cs-CZ" sz="2000" b="1" dirty="0" smtClean="0">
                <a:latin typeface="Arial" panose="020B0604020202020204" pitchFamily="34" charset="0"/>
                <a:cs typeface="Arial" panose="020B0604020202020204" pitchFamily="34" charset="0"/>
              </a:rPr>
              <a:t>Bromid ceritý </a:t>
            </a:r>
            <a:r>
              <a:rPr lang="cs-CZ" sz="2000" dirty="0" smtClean="0">
                <a:latin typeface="Arial" panose="020B0604020202020204" pitchFamily="34" charset="0"/>
                <a:cs typeface="Arial" panose="020B0604020202020204" pitchFamily="34" charset="0"/>
              </a:rPr>
              <a:t>CeBr</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slouží k výrobě scintilátorů k detekci </a:t>
            </a:r>
            <a:r>
              <a:rPr lang="el-GR" sz="2000" dirty="0" smtClean="0">
                <a:latin typeface="Arial" panose="020B0604020202020204" pitchFamily="34" charset="0"/>
                <a:cs typeface="Arial" panose="020B0604020202020204" pitchFamily="34" charset="0"/>
              </a:rPr>
              <a:t>γ-</a:t>
            </a:r>
            <a:r>
              <a:rPr lang="cs-CZ" sz="2000" dirty="0" smtClean="0">
                <a:latin typeface="Arial" panose="020B0604020202020204" pitchFamily="34" charset="0"/>
                <a:cs typeface="Arial" panose="020B0604020202020204" pitchFamily="34" charset="0"/>
              </a:rPr>
              <a:t>záření. </a:t>
            </a:r>
          </a:p>
          <a:p>
            <a:pPr algn="just"/>
            <a:r>
              <a:rPr lang="cs-CZ" sz="2000" b="1" dirty="0" err="1" smtClean="0">
                <a:latin typeface="Arial" panose="020B0604020202020204" pitchFamily="34" charset="0"/>
                <a:cs typeface="Arial" panose="020B0604020202020204" pitchFamily="34" charset="0"/>
              </a:rPr>
              <a:t>Hexaborid</a:t>
            </a:r>
            <a:r>
              <a:rPr lang="cs-CZ" sz="2000" b="1" dirty="0" smtClean="0">
                <a:latin typeface="Arial" panose="020B0604020202020204" pitchFamily="34" charset="0"/>
                <a:cs typeface="Arial" panose="020B0604020202020204" pitchFamily="34" charset="0"/>
              </a:rPr>
              <a:t> ceritý </a:t>
            </a:r>
            <a:r>
              <a:rPr lang="cs-CZ" sz="2000" dirty="0" smtClean="0">
                <a:latin typeface="Arial" panose="020B0604020202020204" pitchFamily="34" charset="0"/>
                <a:cs typeface="Arial" panose="020B0604020202020204" pitchFamily="34" charset="0"/>
              </a:rPr>
              <a:t>CeB</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se používá k výrobě žáruvzdorných materiálů. </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07818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96870"/>
            <a:ext cx="8839200" cy="6432530"/>
          </a:xfrm>
          <a:prstGeom prst="rect">
            <a:avLst/>
          </a:prstGeom>
        </p:spPr>
        <p:txBody>
          <a:bodyPr wrap="square">
            <a:spAutoFit/>
          </a:bodyPr>
          <a:lstStyle/>
          <a:p>
            <a:pPr algn="ctr"/>
            <a:r>
              <a:rPr lang="cs-CZ" sz="3200" b="1" dirty="0" err="1" smtClean="0">
                <a:latin typeface="Arial" panose="020B0604020202020204" pitchFamily="34" charset="0"/>
                <a:cs typeface="Arial" panose="020B0604020202020204" pitchFamily="34" charset="0"/>
              </a:rPr>
              <a:t>Praseodym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 </a:t>
            </a:r>
            <a:r>
              <a:rPr lang="cs-CZ" sz="2000" dirty="0">
                <a:latin typeface="Arial" panose="020B0604020202020204" pitchFamily="34" charset="0"/>
                <a:cs typeface="Arial" panose="020B0604020202020204" pitchFamily="34" charset="0"/>
              </a:rPr>
              <a:t>stříbřitě bílý, měkký a tažný kov. Existují dvě alotropické modifikace, hexagonální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Pr</a:t>
            </a:r>
            <a:r>
              <a:rPr lang="cs-CZ" sz="2000" dirty="0">
                <a:latin typeface="Arial" panose="020B0604020202020204" pitchFamily="34" charset="0"/>
                <a:cs typeface="Arial" panose="020B0604020202020204" pitchFamily="34" charset="0"/>
              </a:rPr>
              <a:t> přechází při teplotě 792°C na kubický plošně centrovaný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Pr</a:t>
            </a:r>
            <a:r>
              <a:rPr lang="cs-CZ" sz="2000" dirty="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Na </a:t>
            </a:r>
            <a:r>
              <a:rPr lang="cs-CZ" sz="2000" dirty="0">
                <a:latin typeface="Arial" panose="020B0604020202020204" pitchFamily="34" charset="0"/>
                <a:cs typeface="Arial" panose="020B0604020202020204" pitchFamily="34" charset="0"/>
              </a:rPr>
              <a:t>vzduchu se rychle pokrývá vrstvou zeleně zbarveného oxidu Pr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při vyšších teplotách reaguje s vodou za vzniku vodíku a je dobře rozpustný ve zředěných anorganických kyselinách:</a:t>
            </a:r>
          </a:p>
          <a:p>
            <a:pPr algn="ctr"/>
            <a:r>
              <a:rPr lang="cs-CZ" sz="2000" dirty="0">
                <a:latin typeface="Arial" panose="020B0604020202020204" pitchFamily="34" charset="0"/>
                <a:cs typeface="Arial" panose="020B0604020202020204" pitchFamily="34" charset="0"/>
              </a:rPr>
              <a:t>2Pr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2Pr(OH)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2Pr + 6HCl → 2PrCl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Pr</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Pr</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Zahřát v atmosféře kyslíku shoří na tmavě hnědý oxid Pr</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11</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Ve </a:t>
            </a:r>
            <a:r>
              <a:rPr lang="cs-CZ" sz="2000" dirty="0">
                <a:latin typeface="Arial" panose="020B0604020202020204" pitchFamily="34" charset="0"/>
                <a:cs typeface="Arial" panose="020B0604020202020204" pitchFamily="34" charset="0"/>
              </a:rPr>
              <a:t>sloučeninách se </a:t>
            </a:r>
            <a:r>
              <a:rPr lang="cs-CZ" sz="2000" dirty="0" err="1">
                <a:latin typeface="Arial" panose="020B0604020202020204" pitchFamily="34" charset="0"/>
                <a:cs typeface="Arial" panose="020B0604020202020204" pitchFamily="34" charset="0"/>
              </a:rPr>
              <a:t>praseodym</a:t>
            </a:r>
            <a:r>
              <a:rPr lang="cs-CZ" sz="2000" dirty="0">
                <a:latin typeface="Arial" panose="020B0604020202020204" pitchFamily="34" charset="0"/>
                <a:cs typeface="Arial" panose="020B0604020202020204" pitchFamily="34" charset="0"/>
              </a:rPr>
              <a:t> vyskytuje nejčastěji v oxidačním čísle III, sloučeniny s oxidačními čísly II a IV jsou stabilní pouze jako tuhé látky, v roztoku rychle přecházejí na stabilní oxidační stav III. Vodné roztoky sloučenin trojmocného </a:t>
            </a:r>
            <a:r>
              <a:rPr lang="cs-CZ" sz="2000" dirty="0" err="1">
                <a:latin typeface="Arial" panose="020B0604020202020204" pitchFamily="34" charset="0"/>
                <a:cs typeface="Arial" panose="020B0604020202020204" pitchFamily="34" charset="0"/>
              </a:rPr>
              <a:t>praseodymu</a:t>
            </a:r>
            <a:r>
              <a:rPr lang="cs-CZ" sz="2000" dirty="0">
                <a:latin typeface="Arial" panose="020B0604020202020204" pitchFamily="34" charset="0"/>
                <a:cs typeface="Arial" panose="020B0604020202020204" pitchFamily="34" charset="0"/>
              </a:rPr>
              <a:t> mají charakteristické žluté nebo žlutozelené zbarvení, sloučeniny dvoumocného a čtyřmocného </a:t>
            </a:r>
            <a:r>
              <a:rPr lang="cs-CZ" sz="2000" dirty="0" err="1">
                <a:latin typeface="Arial" panose="020B0604020202020204" pitchFamily="34" charset="0"/>
                <a:cs typeface="Arial" panose="020B0604020202020204" pitchFamily="34" charset="0"/>
              </a:rPr>
              <a:t>praseodymu</a:t>
            </a:r>
            <a:r>
              <a:rPr lang="cs-CZ" sz="2000" dirty="0">
                <a:latin typeface="Arial" panose="020B0604020202020204" pitchFamily="34" charset="0"/>
                <a:cs typeface="Arial" panose="020B0604020202020204" pitchFamily="34" charset="0"/>
              </a:rPr>
              <a:t> jsou obvykle bezbarvé. Chemické vlastnosti </a:t>
            </a:r>
            <a:r>
              <a:rPr lang="cs-CZ" sz="2000" dirty="0" err="1">
                <a:latin typeface="Arial" panose="020B0604020202020204" pitchFamily="34" charset="0"/>
                <a:cs typeface="Arial" panose="020B0604020202020204" pitchFamily="34" charset="0"/>
              </a:rPr>
              <a:t>praseodymu</a:t>
            </a:r>
            <a:r>
              <a:rPr lang="cs-CZ" sz="2000" dirty="0">
                <a:latin typeface="Arial" panose="020B0604020202020204" pitchFamily="34" charset="0"/>
                <a:cs typeface="Arial" panose="020B0604020202020204" pitchFamily="34" charset="0"/>
              </a:rPr>
              <a:t> i jeho trojmocných sloučenin se nejvíce podobají chemickým vlastnostem hliníku a jeho sloučenin</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228600"/>
            <a:ext cx="8763000" cy="594008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   V přírodě se </a:t>
            </a:r>
            <a:r>
              <a:rPr lang="cs-CZ" sz="2000" dirty="0" err="1" smtClean="0">
                <a:latin typeface="Arial" panose="020B0604020202020204" pitchFamily="34" charset="0"/>
                <a:cs typeface="Arial" panose="020B0604020202020204" pitchFamily="34" charset="0"/>
              </a:rPr>
              <a:t>praseodym</a:t>
            </a:r>
            <a:r>
              <a:rPr lang="cs-CZ" sz="2000" dirty="0" smtClean="0">
                <a:latin typeface="Arial" panose="020B0604020202020204" pitchFamily="34" charset="0"/>
                <a:cs typeface="Arial" panose="020B0604020202020204" pitchFamily="34" charset="0"/>
              </a:rPr>
              <a:t> vyskytuje vzácně ve formě svých sloučenin vždy v doprovodu dalších </a:t>
            </a:r>
            <a:r>
              <a:rPr lang="cs-CZ" sz="2000" dirty="0" err="1" smtClean="0">
                <a:latin typeface="Arial" panose="020B0604020202020204" pitchFamily="34" charset="0"/>
                <a:cs typeface="Arial" panose="020B0604020202020204" pitchFamily="34" charset="0"/>
              </a:rPr>
              <a:t>lantahoidů</a:t>
            </a:r>
            <a:r>
              <a:rPr lang="cs-CZ" sz="2000" dirty="0" smtClean="0">
                <a:latin typeface="Arial" panose="020B0604020202020204" pitchFamily="34" charset="0"/>
                <a:cs typeface="Arial" panose="020B0604020202020204" pitchFamily="34" charset="0"/>
              </a:rPr>
              <a:t>. Největší množství </a:t>
            </a:r>
            <a:r>
              <a:rPr lang="cs-CZ" sz="2000" i="1" dirty="0" smtClean="0">
                <a:latin typeface="Arial" panose="020B0604020202020204" pitchFamily="34" charset="0"/>
                <a:cs typeface="Arial" panose="020B0604020202020204" pitchFamily="34" charset="0"/>
              </a:rPr>
              <a:t>(6,89 % </a:t>
            </a:r>
            <a:r>
              <a:rPr lang="cs-CZ" sz="2000" i="1" dirty="0" err="1" smtClean="0">
                <a:latin typeface="Arial" panose="020B0604020202020204" pitchFamily="34" charset="0"/>
                <a:cs typeface="Arial" panose="020B0604020202020204" pitchFamily="34" charset="0"/>
              </a:rPr>
              <a:t>Pr</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praseodymu</a:t>
            </a:r>
            <a:r>
              <a:rPr lang="cs-CZ" sz="2000" dirty="0" smtClean="0">
                <a:latin typeface="Arial" panose="020B0604020202020204" pitchFamily="34" charset="0"/>
                <a:cs typeface="Arial" panose="020B0604020202020204" pitchFamily="34" charset="0"/>
              </a:rPr>
              <a:t> obsahuje minerál </a:t>
            </a:r>
            <a:r>
              <a:rPr lang="cs-CZ" sz="2000" b="1" dirty="0" err="1" smtClean="0">
                <a:latin typeface="Arial" panose="020B0604020202020204" pitchFamily="34" charset="0"/>
                <a:cs typeface="Arial" panose="020B0604020202020204" pitchFamily="34" charset="0"/>
              </a:rPr>
              <a:t>paratoit</a:t>
            </a:r>
            <a:r>
              <a:rPr lang="cs-CZ" sz="2000" dirty="0" smtClean="0">
                <a:latin typeface="Arial" panose="020B0604020202020204" pitchFamily="34" charset="0"/>
                <a:cs typeface="Arial" panose="020B0604020202020204" pitchFamily="34" charset="0"/>
              </a:rPr>
              <a:t> REE</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dirty="0" err="1" smtClean="0">
                <a:latin typeface="Arial" panose="020B0604020202020204" pitchFamily="34" charset="0"/>
                <a:cs typeface="Arial" panose="020B0604020202020204" pitchFamily="34" charset="0"/>
              </a:rPr>
              <a:t>Ca,Sr</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NaCu(CO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8</a:t>
            </a:r>
            <a:r>
              <a:rPr lang="cs-CZ"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Výroba </a:t>
            </a:r>
            <a:r>
              <a:rPr lang="cs-CZ" sz="2000" dirty="0" err="1" smtClean="0">
                <a:latin typeface="Arial" panose="020B0604020202020204" pitchFamily="34" charset="0"/>
                <a:cs typeface="Arial" panose="020B0604020202020204" pitchFamily="34" charset="0"/>
              </a:rPr>
              <a:t>praseodymu</a:t>
            </a:r>
            <a:r>
              <a:rPr lang="cs-CZ" sz="2000" dirty="0" smtClean="0">
                <a:latin typeface="Arial" panose="020B0604020202020204" pitchFamily="34" charset="0"/>
                <a:cs typeface="Arial" panose="020B0604020202020204" pitchFamily="34" charset="0"/>
              </a:rPr>
              <a:t> se provádí obdobně jako u ostatních </a:t>
            </a:r>
            <a:r>
              <a:rPr lang="cs-CZ" sz="2000" dirty="0" err="1" smtClean="0">
                <a:latin typeface="Arial" panose="020B0604020202020204" pitchFamily="34" charset="0"/>
                <a:cs typeface="Arial" panose="020B0604020202020204" pitchFamily="34" charset="0"/>
              </a:rPr>
              <a:t>lantahanoidů</a:t>
            </a:r>
            <a:r>
              <a:rPr lang="cs-CZ" sz="2000" dirty="0" smtClean="0">
                <a:latin typeface="Arial" panose="020B0604020202020204" pitchFamily="34" charset="0"/>
                <a:cs typeface="Arial" panose="020B0604020202020204" pitchFamily="34" charset="0"/>
              </a:rPr>
              <a:t> loužením směsí minerálních kyselin s následnou redukcí chloridu </a:t>
            </a:r>
            <a:r>
              <a:rPr lang="cs-CZ" sz="2000" dirty="0" err="1" smtClean="0">
                <a:latin typeface="Arial" panose="020B0604020202020204" pitchFamily="34" charset="0"/>
                <a:cs typeface="Arial" panose="020B0604020202020204" pitchFamily="34" charset="0"/>
              </a:rPr>
              <a:t>preseodymitého</a:t>
            </a:r>
            <a:r>
              <a:rPr lang="cs-CZ" sz="2000" dirty="0" smtClean="0">
                <a:latin typeface="Arial" panose="020B0604020202020204" pitchFamily="34" charset="0"/>
                <a:cs typeface="Arial" panose="020B0604020202020204" pitchFamily="34" charset="0"/>
              </a:rPr>
              <a:t> PrCl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kovovým vápníkem:</a:t>
            </a:r>
          </a:p>
          <a:p>
            <a:pPr algn="ctr"/>
            <a:r>
              <a:rPr lang="cs-CZ" sz="2000" dirty="0" smtClean="0">
                <a:latin typeface="Arial" panose="020B0604020202020204" pitchFamily="34" charset="0"/>
                <a:cs typeface="Arial" panose="020B0604020202020204" pitchFamily="34" charset="0"/>
              </a:rPr>
              <a:t>2PrCl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+ 3Ca → 2Pr + 3CaCl</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Pro technické účely se </a:t>
            </a:r>
            <a:r>
              <a:rPr lang="cs-CZ" sz="2000" dirty="0" err="1" smtClean="0">
                <a:latin typeface="Arial" panose="020B0604020202020204" pitchFamily="34" charset="0"/>
                <a:cs typeface="Arial" panose="020B0604020202020204" pitchFamily="34" charset="0"/>
              </a:rPr>
              <a:t>praseodym</a:t>
            </a:r>
            <a:r>
              <a:rPr lang="cs-CZ" sz="2000" dirty="0" smtClean="0">
                <a:latin typeface="Arial" panose="020B0604020202020204" pitchFamily="34" charset="0"/>
                <a:cs typeface="Arial" panose="020B0604020202020204" pitchFamily="34" charset="0"/>
              </a:rPr>
              <a:t> nejčastěji připravuje jako slitina s neodymem pod názvem </a:t>
            </a:r>
            <a:r>
              <a:rPr lang="cs-CZ" sz="2000" b="1" dirty="0" smtClean="0">
                <a:latin typeface="Arial" panose="020B0604020202020204" pitchFamily="34" charset="0"/>
                <a:cs typeface="Arial" panose="020B0604020202020204" pitchFamily="34" charset="0"/>
              </a:rPr>
              <a:t>didym</a:t>
            </a:r>
            <a:r>
              <a:rPr lang="cs-CZ" sz="2000" dirty="0" smtClean="0">
                <a:latin typeface="Arial" panose="020B0604020202020204" pitchFamily="34" charset="0"/>
                <a:cs typeface="Arial" panose="020B0604020202020204" pitchFamily="34" charset="0"/>
              </a:rPr>
              <a:t>.</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Praktické využití nalézá </a:t>
            </a:r>
            <a:r>
              <a:rPr lang="cs-CZ" sz="2000" dirty="0" err="1" smtClean="0">
                <a:latin typeface="Arial" panose="020B0604020202020204" pitchFamily="34" charset="0"/>
                <a:cs typeface="Arial" panose="020B0604020202020204" pitchFamily="34" charset="0"/>
              </a:rPr>
              <a:t>praseodym</a:t>
            </a:r>
            <a:r>
              <a:rPr lang="cs-CZ" sz="2000" dirty="0" smtClean="0">
                <a:latin typeface="Arial" panose="020B0604020202020204" pitchFamily="34" charset="0"/>
                <a:cs typeface="Arial" panose="020B0604020202020204" pitchFamily="34" charset="0"/>
              </a:rPr>
              <a:t> v metalurgii jako součást lehkých </a:t>
            </a:r>
            <a:r>
              <a:rPr lang="cs-CZ" sz="2000" b="1" dirty="0" smtClean="0">
                <a:latin typeface="Arial" panose="020B0604020202020204" pitchFamily="34" charset="0"/>
                <a:cs typeface="Arial" panose="020B0604020202020204" pitchFamily="34" charset="0"/>
              </a:rPr>
              <a:t>slitin</a:t>
            </a:r>
            <a:r>
              <a:rPr lang="cs-CZ" sz="2000" dirty="0" smtClean="0">
                <a:latin typeface="Arial" panose="020B0604020202020204" pitchFamily="34" charset="0"/>
                <a:cs typeface="Arial" panose="020B0604020202020204" pitchFamily="34" charset="0"/>
              </a:rPr>
              <a:t>.    </a:t>
            </a: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Oxidy Pr</a:t>
            </a:r>
            <a:r>
              <a:rPr lang="cs-CZ" sz="2000" b="1" baseline="-25000" dirty="0" smtClean="0">
                <a:latin typeface="Arial" panose="020B0604020202020204" pitchFamily="34" charset="0"/>
                <a:cs typeface="Arial" panose="020B0604020202020204" pitchFamily="34" charset="0"/>
              </a:rPr>
              <a:t>2</a:t>
            </a:r>
            <a:r>
              <a:rPr lang="cs-CZ" sz="2000" b="1" dirty="0" smtClean="0">
                <a:latin typeface="Arial" panose="020B0604020202020204" pitchFamily="34" charset="0"/>
                <a:cs typeface="Arial" panose="020B0604020202020204" pitchFamily="34" charset="0"/>
              </a:rPr>
              <a:t>O</a:t>
            </a:r>
            <a:r>
              <a:rPr lang="cs-CZ" sz="2000" b="1" baseline="-25000" dirty="0" smtClean="0">
                <a:latin typeface="Arial" panose="020B0604020202020204" pitchFamily="34" charset="0"/>
                <a:cs typeface="Arial" panose="020B0604020202020204" pitchFamily="34" charset="0"/>
              </a:rPr>
              <a:t>3</a:t>
            </a:r>
            <a:r>
              <a:rPr lang="cs-CZ" sz="2000" b="1" dirty="0" smtClean="0">
                <a:latin typeface="Arial" panose="020B0604020202020204" pitchFamily="34" charset="0"/>
                <a:cs typeface="Arial" panose="020B0604020202020204" pitchFamily="34" charset="0"/>
              </a:rPr>
              <a:t> a Pr</a:t>
            </a:r>
            <a:r>
              <a:rPr lang="cs-CZ" sz="2000" b="1" baseline="-25000" dirty="0" smtClean="0">
                <a:latin typeface="Arial" panose="020B0604020202020204" pitchFamily="34" charset="0"/>
                <a:cs typeface="Arial" panose="020B0604020202020204" pitchFamily="34" charset="0"/>
              </a:rPr>
              <a:t>6</a:t>
            </a:r>
            <a:r>
              <a:rPr lang="cs-CZ" sz="2000" b="1" dirty="0" smtClean="0">
                <a:latin typeface="Arial" panose="020B0604020202020204" pitchFamily="34" charset="0"/>
                <a:cs typeface="Arial" panose="020B0604020202020204" pitchFamily="34" charset="0"/>
              </a:rPr>
              <a:t>O</a:t>
            </a:r>
            <a:r>
              <a:rPr lang="cs-CZ" sz="2000" b="1" baseline="-25000" dirty="0" smtClean="0">
                <a:latin typeface="Arial" panose="020B0604020202020204" pitchFamily="34" charset="0"/>
                <a:cs typeface="Arial" panose="020B0604020202020204" pitchFamily="34" charset="0"/>
              </a:rPr>
              <a:t>11</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se používají ve sklářství a v keramickém průmyslu pro barvení glazur a skloviny na žlutou nebo zelenou barvu a pro výrobu antireflexních vrstev čoček objektivů nebo brýlí. </a:t>
            </a:r>
          </a:p>
          <a:p>
            <a:pPr algn="just"/>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Uhličitan </a:t>
            </a:r>
            <a:r>
              <a:rPr lang="cs-CZ" sz="2000" b="1" dirty="0" err="1" smtClean="0">
                <a:latin typeface="Arial" panose="020B0604020202020204" pitchFamily="34" charset="0"/>
                <a:cs typeface="Arial" panose="020B0604020202020204" pitchFamily="34" charset="0"/>
              </a:rPr>
              <a:t>praseodymitý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Pr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využívá ke konstrukci palivových článků typu SOFC </a:t>
            </a:r>
            <a:r>
              <a:rPr lang="cs-CZ" sz="2000" i="1" dirty="0" smtClean="0">
                <a:latin typeface="Arial" panose="020B0604020202020204" pitchFamily="34" charset="0"/>
                <a:cs typeface="Arial" panose="020B0604020202020204" pitchFamily="34" charset="0"/>
              </a:rPr>
              <a:t>(Solid Oxide </a:t>
            </a:r>
            <a:r>
              <a:rPr lang="cs-CZ" sz="2000" i="1" dirty="0" err="1" smtClean="0">
                <a:latin typeface="Arial" panose="020B0604020202020204" pitchFamily="34" charset="0"/>
                <a:cs typeface="Arial" panose="020B0604020202020204" pitchFamily="34" charset="0"/>
              </a:rPr>
              <a:t>Fuel</a:t>
            </a:r>
            <a:r>
              <a:rPr lang="cs-CZ" sz="2000" i="1" dirty="0" smtClean="0">
                <a:latin typeface="Arial" panose="020B0604020202020204" pitchFamily="34" charset="0"/>
                <a:cs typeface="Arial" panose="020B0604020202020204" pitchFamily="34" charset="0"/>
              </a:rPr>
              <a:t> </a:t>
            </a:r>
            <a:r>
              <a:rPr lang="cs-CZ" sz="2000" i="1" dirty="0" err="1" smtClean="0">
                <a:latin typeface="Arial" panose="020B0604020202020204" pitchFamily="34" charset="0"/>
                <a:cs typeface="Arial" panose="020B0604020202020204" pitchFamily="34" charset="0"/>
              </a:rPr>
              <a:t>Cells</a:t>
            </a:r>
            <a:r>
              <a:rPr lang="cs-CZ" sz="2000" i="1" dirty="0" smtClean="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Oxid </a:t>
            </a:r>
            <a:r>
              <a:rPr lang="cs-CZ" sz="2000" b="1" dirty="0" err="1" smtClean="0">
                <a:latin typeface="Arial" panose="020B0604020202020204" pitchFamily="34" charset="0"/>
                <a:cs typeface="Arial" panose="020B0604020202020204" pitchFamily="34" charset="0"/>
              </a:rPr>
              <a:t>praseodymičitý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PrO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se používá v laboratorní praxi jako extrémně silné oxidační činidlo.</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76200"/>
            <a:ext cx="8839200" cy="6863417"/>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Molybden velmi snadno reaguje s taveninami dusičnanů, chlorečnanů nebo peroxidů alkalických kovů, produktem reakce jsou alkalické molybdenany:</a:t>
            </a:r>
          </a:p>
          <a:p>
            <a:pPr algn="ctr"/>
            <a:r>
              <a:rPr lang="cs-CZ" sz="2000" dirty="0" err="1" smtClean="0">
                <a:latin typeface="Arial" panose="020B0604020202020204" pitchFamily="34" charset="0"/>
                <a:cs typeface="Arial" panose="020B0604020202020204" pitchFamily="34" charset="0"/>
              </a:rPr>
              <a:t>Mo</a:t>
            </a:r>
            <a:r>
              <a:rPr lang="cs-CZ" sz="2000" dirty="0" smtClean="0">
                <a:latin typeface="Arial" panose="020B0604020202020204" pitchFamily="34" charset="0"/>
                <a:cs typeface="Arial" panose="020B0604020202020204" pitchFamily="34" charset="0"/>
              </a:rPr>
              <a:t> + 3NaNO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Na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CO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Na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MoO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+ 3NaNO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 CO</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r>
            <a:br>
              <a:rPr lang="cs-CZ" sz="2000" dirty="0" smtClean="0">
                <a:latin typeface="Arial" panose="020B0604020202020204" pitchFamily="34" charset="0"/>
                <a:cs typeface="Arial" panose="020B0604020202020204" pitchFamily="34" charset="0"/>
              </a:rPr>
            </a:br>
            <a:r>
              <a:rPr lang="cs-CZ" sz="2000" dirty="0" err="1" smtClean="0">
                <a:latin typeface="Arial" panose="020B0604020202020204" pitchFamily="34" charset="0"/>
                <a:cs typeface="Arial" panose="020B0604020202020204" pitchFamily="34" charset="0"/>
              </a:rPr>
              <a:t>Mo</a:t>
            </a:r>
            <a:r>
              <a:rPr lang="cs-CZ" sz="2000" dirty="0" smtClean="0">
                <a:latin typeface="Arial" panose="020B0604020202020204" pitchFamily="34" charset="0"/>
                <a:cs typeface="Arial" panose="020B0604020202020204" pitchFamily="34" charset="0"/>
              </a:rPr>
              <a:t> + 2KOH + KClO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K</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MoO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a:t>
            </a:r>
            <a:r>
              <a:rPr lang="cs-CZ" sz="2000" dirty="0" err="1" smtClean="0">
                <a:latin typeface="Arial" panose="020B0604020202020204" pitchFamily="34" charset="0"/>
                <a:cs typeface="Arial" panose="020B0604020202020204" pitchFamily="34" charset="0"/>
              </a:rPr>
              <a:t>KCl</a:t>
            </a:r>
            <a:r>
              <a:rPr lang="cs-CZ" sz="2000" dirty="0" smtClean="0">
                <a:latin typeface="Arial" panose="020B0604020202020204" pitchFamily="34" charset="0"/>
                <a:cs typeface="Arial" panose="020B0604020202020204" pitchFamily="34" charset="0"/>
              </a:rPr>
              <a:t> + 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r>
              <a:rPr lang="cs-CZ" sz="2000" dirty="0" smtClean="0">
                <a:latin typeface="Arial" panose="020B0604020202020204" pitchFamily="34" charset="0"/>
                <a:cs typeface="Arial" panose="020B0604020202020204" pitchFamily="34" charset="0"/>
              </a:rPr>
              <a:t>Ve </a:t>
            </a:r>
            <a:r>
              <a:rPr lang="cs-CZ" sz="2000" dirty="0">
                <a:latin typeface="Arial" panose="020B0604020202020204" pitchFamily="34" charset="0"/>
                <a:cs typeface="Arial" panose="020B0604020202020204" pitchFamily="34" charset="0"/>
              </a:rPr>
              <a:t>sloučeninách vystupuje molybden v oxidačních stavech II až VI. Vyznačuje se silnou afinitou ke kyslíku, kromě oxidů běžného složení tvoří i přechodné oxidy se zajímavou strukturou - Mo</a:t>
            </a:r>
            <a:r>
              <a:rPr lang="cs-CZ" sz="2000" baseline="-25000" dirty="0">
                <a:latin typeface="Arial" panose="020B0604020202020204" pitchFamily="34" charset="0"/>
                <a:cs typeface="Arial" panose="020B0604020202020204" pitchFamily="34" charset="0"/>
              </a:rPr>
              <a:t>9</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26</a:t>
            </a:r>
            <a:r>
              <a:rPr lang="cs-CZ" sz="2000" dirty="0">
                <a:latin typeface="Arial" panose="020B0604020202020204" pitchFamily="34" charset="0"/>
                <a:cs typeface="Arial" panose="020B0604020202020204" pitchFamily="34" charset="0"/>
              </a:rPr>
              <a:t>, Mo</a:t>
            </a:r>
            <a:r>
              <a:rPr lang="cs-CZ" sz="2000" baseline="-25000" dirty="0">
                <a:latin typeface="Arial" panose="020B0604020202020204" pitchFamily="34" charset="0"/>
                <a:cs typeface="Arial" panose="020B0604020202020204" pitchFamily="34" charset="0"/>
              </a:rPr>
              <a:t>8</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23</a:t>
            </a:r>
            <a:r>
              <a:rPr lang="cs-CZ" sz="2000" dirty="0">
                <a:latin typeface="Arial" panose="020B0604020202020204" pitchFamily="34" charset="0"/>
                <a:cs typeface="Arial" panose="020B0604020202020204" pitchFamily="34" charset="0"/>
              </a:rPr>
              <a:t> nebo Mo</a:t>
            </a:r>
            <a:r>
              <a:rPr lang="cs-CZ" sz="2000" baseline="-25000" dirty="0">
                <a:latin typeface="Arial" panose="020B0604020202020204" pitchFamily="34" charset="0"/>
                <a:cs typeface="Arial" panose="020B0604020202020204" pitchFamily="34" charset="0"/>
              </a:rPr>
              <a:t>17</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47</a:t>
            </a:r>
            <a:r>
              <a:rPr lang="cs-CZ" sz="2000" dirty="0">
                <a:latin typeface="Arial" panose="020B0604020202020204" pitchFamily="34" charset="0"/>
                <a:cs typeface="Arial" panose="020B0604020202020204" pitchFamily="34" charset="0"/>
              </a:rPr>
              <a:t> a řadu dalších. </a:t>
            </a:r>
            <a:endParaRPr lang="cs-CZ" sz="2000" dirty="0" smtClean="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Od </a:t>
            </a:r>
            <a:r>
              <a:rPr lang="cs-CZ" sz="2000" dirty="0">
                <a:latin typeface="Arial" panose="020B0604020202020204" pitchFamily="34" charset="0"/>
                <a:cs typeface="Arial" panose="020B0604020202020204" pitchFamily="34" charset="0"/>
              </a:rPr>
              <a:t>oxidu molybdenového MoO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odvozují molybdenany [MoO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30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Molybdenany </a:t>
            </a:r>
            <a:r>
              <a:rPr lang="cs-CZ" sz="2000" dirty="0">
                <a:latin typeface="Arial" panose="020B0604020202020204" pitchFamily="34" charset="0"/>
                <a:cs typeface="Arial" panose="020B0604020202020204" pitchFamily="34" charset="0"/>
              </a:rPr>
              <a:t>v kyselém prostředí snadno přecházejí na složité molybdenany, např. molybdenan sodný Na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MoO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působením kyseliny sírové postupně přechází na </a:t>
            </a:r>
            <a:r>
              <a:rPr lang="cs-CZ" sz="2000" dirty="0" err="1">
                <a:latin typeface="Arial" panose="020B0604020202020204" pitchFamily="34" charset="0"/>
                <a:cs typeface="Arial" panose="020B0604020202020204" pitchFamily="34" charset="0"/>
              </a:rPr>
              <a:t>heptamolybdenan</a:t>
            </a:r>
            <a:r>
              <a:rPr lang="cs-CZ" sz="2000" dirty="0">
                <a:latin typeface="Arial" panose="020B0604020202020204" pitchFamily="34" charset="0"/>
                <a:cs typeface="Arial" panose="020B0604020202020204" pitchFamily="34" charset="0"/>
              </a:rPr>
              <a:t> Na</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Mo</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24</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oktamolybdenan</a:t>
            </a:r>
            <a:r>
              <a:rPr lang="cs-CZ" sz="2000" dirty="0">
                <a:latin typeface="Arial" panose="020B0604020202020204" pitchFamily="34" charset="0"/>
                <a:cs typeface="Arial" panose="020B0604020202020204" pitchFamily="34" charset="0"/>
              </a:rPr>
              <a:t> Na</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Mo</a:t>
            </a:r>
            <a:r>
              <a:rPr lang="cs-CZ" sz="2000" baseline="-25000" dirty="0">
                <a:latin typeface="Arial" panose="020B0604020202020204" pitchFamily="34" charset="0"/>
                <a:cs typeface="Arial" panose="020B0604020202020204" pitchFamily="34" charset="0"/>
              </a:rPr>
              <a:t>8</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26</a:t>
            </a:r>
            <a:r>
              <a:rPr lang="cs-CZ" sz="2000" dirty="0">
                <a:latin typeface="Arial" panose="020B0604020202020204" pitchFamily="34" charset="0"/>
                <a:cs typeface="Arial" panose="020B0604020202020204" pitchFamily="34" charset="0"/>
              </a:rPr>
              <a:t> a dokonce i na </a:t>
            </a:r>
            <a:r>
              <a:rPr lang="cs-CZ" sz="2000" dirty="0" err="1">
                <a:latin typeface="Arial" panose="020B0604020202020204" pitchFamily="34" charset="0"/>
                <a:cs typeface="Arial" panose="020B0604020202020204" pitchFamily="34" charset="0"/>
              </a:rPr>
              <a:t>hexatriakontamolybdenan</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oktasodný</a:t>
            </a:r>
            <a:r>
              <a:rPr lang="cs-CZ" sz="2000" dirty="0">
                <a:latin typeface="Arial" panose="020B0604020202020204" pitchFamily="34" charset="0"/>
                <a:cs typeface="Arial" panose="020B0604020202020204" pitchFamily="34" charset="0"/>
              </a:rPr>
              <a:t> Na</a:t>
            </a:r>
            <a:r>
              <a:rPr lang="cs-CZ" sz="2000" baseline="-25000" dirty="0">
                <a:latin typeface="Arial" panose="020B0604020202020204" pitchFamily="34" charset="0"/>
                <a:cs typeface="Arial" panose="020B0604020202020204" pitchFamily="34" charset="0"/>
              </a:rPr>
              <a:t>8</a:t>
            </a:r>
            <a:r>
              <a:rPr lang="cs-CZ" sz="2000" dirty="0">
                <a:latin typeface="Arial" panose="020B0604020202020204" pitchFamily="34" charset="0"/>
                <a:cs typeface="Arial" panose="020B0604020202020204" pitchFamily="34" charset="0"/>
              </a:rPr>
              <a:t>Mo</a:t>
            </a:r>
            <a:r>
              <a:rPr lang="cs-CZ" sz="2000" baseline="-25000" dirty="0">
                <a:latin typeface="Arial" panose="020B0604020202020204" pitchFamily="34" charset="0"/>
                <a:cs typeface="Arial" panose="020B0604020202020204" pitchFamily="34" charset="0"/>
              </a:rPr>
              <a:t>36</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112</a:t>
            </a:r>
            <a:r>
              <a:rPr lang="cs-CZ" sz="2000" dirty="0">
                <a:latin typeface="Arial" panose="020B0604020202020204" pitchFamily="34" charset="0"/>
                <a:cs typeface="Arial" panose="020B0604020202020204" pitchFamily="34" charset="0"/>
              </a:rPr>
              <a:t>. </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Existují </a:t>
            </a:r>
            <a:r>
              <a:rPr lang="cs-CZ" sz="2000" dirty="0">
                <a:latin typeface="Arial" panose="020B0604020202020204" pitchFamily="34" charset="0"/>
                <a:cs typeface="Arial" panose="020B0604020202020204" pitchFamily="34" charset="0"/>
              </a:rPr>
              <a:t>však mnohem exotičtější sloučeniny molybdenu, např. působením hydroxylaminu NH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OH na okyselený roztok molybdenanu amonného za vysokých teplot je možné získat sloučeninu (NH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25</a:t>
            </a:r>
            <a:r>
              <a:rPr lang="cs-CZ" sz="2000" dirty="0">
                <a:latin typeface="Arial" panose="020B0604020202020204" pitchFamily="34" charset="0"/>
                <a:cs typeface="Arial" panose="020B0604020202020204" pitchFamily="34" charset="0"/>
              </a:rPr>
              <a:t>[Mo</a:t>
            </a:r>
            <a:r>
              <a:rPr lang="cs-CZ" sz="2000" baseline="-25000" dirty="0">
                <a:latin typeface="Arial" panose="020B0604020202020204" pitchFamily="34" charset="0"/>
                <a:cs typeface="Arial" panose="020B0604020202020204" pitchFamily="34" charset="0"/>
              </a:rPr>
              <a:t>154</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420</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14</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70</a:t>
            </a:r>
            <a:r>
              <a:rPr lang="cs-CZ" sz="2000" dirty="0">
                <a:latin typeface="Arial" panose="020B0604020202020204" pitchFamily="34" charset="0"/>
                <a:cs typeface="Arial" panose="020B0604020202020204" pitchFamily="34" charset="0"/>
              </a:rPr>
              <a:t>]. Působením hydroxylaminu a některých solí </a:t>
            </a:r>
            <a:r>
              <a:rPr lang="cs-CZ" sz="2000" dirty="0" err="1">
                <a:latin typeface="Arial" panose="020B0604020202020204" pitchFamily="34" charset="0"/>
                <a:cs typeface="Arial" panose="020B0604020202020204" pitchFamily="34" charset="0"/>
              </a:rPr>
              <a:t>vanadylu</a:t>
            </a:r>
            <a:r>
              <a:rPr lang="cs-CZ" sz="2000" dirty="0">
                <a:latin typeface="Arial" panose="020B0604020202020204" pitchFamily="34" charset="0"/>
                <a:cs typeface="Arial" panose="020B0604020202020204" pitchFamily="34" charset="0"/>
              </a:rPr>
              <a:t> je možné získat (NH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[Mo</a:t>
            </a:r>
            <a:r>
              <a:rPr lang="cs-CZ" sz="2000" baseline="-25000" dirty="0">
                <a:latin typeface="Arial" panose="020B0604020202020204" pitchFamily="34" charset="0"/>
                <a:cs typeface="Arial" panose="020B0604020202020204" pitchFamily="34" charset="0"/>
              </a:rPr>
              <a:t>57</a:t>
            </a:r>
            <a:r>
              <a:rPr lang="cs-CZ" sz="2000" dirty="0">
                <a:latin typeface="Arial" panose="020B0604020202020204" pitchFamily="34" charset="0"/>
                <a:cs typeface="Arial" panose="020B0604020202020204" pitchFamily="34" charset="0"/>
              </a:rPr>
              <a:t>V</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183</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6</a:t>
            </a:r>
            <a:r>
              <a:rPr lang="cs-CZ" sz="2000" dirty="0">
                <a:latin typeface="Arial" panose="020B0604020202020204" pitchFamily="34" charset="0"/>
                <a:cs typeface="Arial" panose="020B0604020202020204" pitchFamily="34" charset="0"/>
              </a:rPr>
              <a: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18</a:t>
            </a:r>
            <a:r>
              <a:rPr lang="cs-CZ" sz="2000" dirty="0" smtClean="0">
                <a:latin typeface="Arial" panose="020B0604020202020204" pitchFamily="34" charset="0"/>
                <a:cs typeface="Arial" panose="020B0604020202020204" pitchFamily="34" charset="0"/>
              </a:rPr>
              <a:t>].</a:t>
            </a:r>
          </a:p>
          <a:p>
            <a:pPr algn="just"/>
            <a:endParaRPr lang="en-US" sz="1000" dirty="0" smtClean="0">
              <a:latin typeface="Arial" panose="020B0604020202020204" pitchFamily="34" charset="0"/>
              <a:cs typeface="Arial" panose="020B0604020202020204" pitchFamily="34" charset="0"/>
            </a:endParaRPr>
          </a:p>
          <a:p>
            <a:r>
              <a:rPr lang="cs-CZ" sz="2000" dirty="0" smtClean="0">
                <a:latin typeface="Arial" panose="020B0604020202020204" pitchFamily="34" charset="0"/>
                <a:cs typeface="Arial" panose="020B0604020202020204" pitchFamily="34" charset="0"/>
              </a:rPr>
              <a:t>V přírodě se molybden nejčastěji vyskytuje v minerálech </a:t>
            </a:r>
            <a:r>
              <a:rPr lang="cs-CZ" sz="2000" b="1" dirty="0" smtClean="0">
                <a:latin typeface="Arial" panose="020B0604020202020204" pitchFamily="34" charset="0"/>
                <a:cs typeface="Arial" panose="020B0604020202020204" pitchFamily="34" charset="0"/>
              </a:rPr>
              <a:t>molybdenit</a:t>
            </a:r>
            <a:r>
              <a:rPr lang="cs-CZ" sz="2000" dirty="0" smtClean="0">
                <a:latin typeface="Arial" panose="020B0604020202020204" pitchFamily="34" charset="0"/>
                <a:cs typeface="Arial" panose="020B0604020202020204" pitchFamily="34" charset="0"/>
              </a:rPr>
              <a:t> MoS</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wulfenit</a:t>
            </a:r>
            <a:r>
              <a:rPr lang="cs-CZ" sz="2000" dirty="0" smtClean="0">
                <a:latin typeface="Arial" panose="020B0604020202020204" pitchFamily="34" charset="0"/>
                <a:cs typeface="Arial" panose="020B0604020202020204" pitchFamily="34" charset="0"/>
              </a:rPr>
              <a:t> PbMoO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nebo </a:t>
            </a:r>
            <a:r>
              <a:rPr lang="cs-CZ" sz="2000" b="1" dirty="0" err="1" smtClean="0">
                <a:latin typeface="Arial" panose="020B0604020202020204" pitchFamily="34" charset="0"/>
                <a:cs typeface="Arial" panose="020B0604020202020204" pitchFamily="34" charset="0"/>
              </a:rPr>
              <a:t>powellit</a:t>
            </a:r>
            <a:r>
              <a:rPr lang="cs-CZ" sz="2000" dirty="0" smtClean="0">
                <a:latin typeface="Arial" panose="020B0604020202020204" pitchFamily="34" charset="0"/>
                <a:cs typeface="Arial" panose="020B0604020202020204" pitchFamily="34" charset="0"/>
              </a:rPr>
              <a:t> CaMoO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t>
            </a:r>
            <a:endParaRPr lang="cs-CZ" sz="2000" dirty="0" smtClean="0"/>
          </a:p>
        </p:txBody>
      </p:sp>
    </p:spTree>
    <p:extLst>
      <p:ext uri="{BB962C8B-B14F-4D97-AF65-F5344CB8AC3E}">
        <p14:creationId xmlns:p14="http://schemas.microsoft.com/office/powerpoint/2010/main" val="17758802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91600" cy="6740307"/>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Neodym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 </a:t>
            </a:r>
            <a:r>
              <a:rPr lang="cs-CZ" sz="2000" dirty="0">
                <a:latin typeface="Arial" panose="020B0604020202020204" pitchFamily="34" charset="0"/>
                <a:cs typeface="Arial" panose="020B0604020202020204" pitchFamily="34" charset="0"/>
              </a:rPr>
              <a:t>měkký, stříbřitě bílý kov. Existují dvě alotropické modifikace neodymu, hexagonální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Nd</a:t>
            </a:r>
            <a:r>
              <a:rPr lang="cs-CZ" sz="2000" dirty="0">
                <a:latin typeface="Arial" panose="020B0604020202020204" pitchFamily="34" charset="0"/>
                <a:cs typeface="Arial" panose="020B0604020202020204" pitchFamily="34" charset="0"/>
              </a:rPr>
              <a:t> přechází při teplotě 862°C na kubický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Nd</a:t>
            </a:r>
            <a:r>
              <a:rPr lang="cs-CZ" sz="2000" dirty="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Neodym </a:t>
            </a:r>
            <a:r>
              <a:rPr lang="cs-CZ" sz="2000" dirty="0">
                <a:latin typeface="Arial" panose="020B0604020202020204" pitchFamily="34" charset="0"/>
                <a:cs typeface="Arial" panose="020B0604020202020204" pitchFamily="34" charset="0"/>
              </a:rPr>
              <a:t>je chemicky poměrně reaktivní prvek. Při styku se vzdušným kyslíkem se okamžitě pokrývá modrou vrstvou oxidu </a:t>
            </a:r>
            <a:r>
              <a:rPr lang="cs-CZ" sz="2000" dirty="0" err="1">
                <a:latin typeface="Arial" panose="020B0604020202020204" pitchFamily="34" charset="0"/>
                <a:cs typeface="Arial" panose="020B0604020202020204" pitchFamily="34" charset="0"/>
              </a:rPr>
              <a:t>neodymitého</a:t>
            </a:r>
            <a:r>
              <a:rPr lang="cs-CZ" sz="2000" dirty="0">
                <a:latin typeface="Arial" panose="020B0604020202020204" pitchFamily="34" charset="0"/>
                <a:cs typeface="Arial" panose="020B0604020202020204" pitchFamily="34" charset="0"/>
              </a:rPr>
              <a:t> Nd</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chlorem reaguje od teploty 300°C za vzniku chloridu </a:t>
            </a:r>
            <a:r>
              <a:rPr lang="cs-CZ" sz="2000" dirty="0" err="1">
                <a:latin typeface="Arial" panose="020B0604020202020204" pitchFamily="34" charset="0"/>
                <a:cs typeface="Arial" panose="020B0604020202020204" pitchFamily="34" charset="0"/>
              </a:rPr>
              <a:t>neodymitého</a:t>
            </a:r>
            <a:r>
              <a:rPr lang="cs-CZ" sz="2000" dirty="0">
                <a:latin typeface="Arial" panose="020B0604020202020204" pitchFamily="34" charset="0"/>
                <a:cs typeface="Arial" panose="020B0604020202020204" pitchFamily="34" charset="0"/>
              </a:rPr>
              <a:t> NdCl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sírou se slučuje až při teplotě nad 500°C na tmavě zelený sulfid </a:t>
            </a:r>
            <a:r>
              <a:rPr lang="cs-CZ" sz="2000" dirty="0" err="1">
                <a:latin typeface="Arial" panose="020B0604020202020204" pitchFamily="34" charset="0"/>
                <a:cs typeface="Arial" panose="020B0604020202020204" pitchFamily="34" charset="0"/>
              </a:rPr>
              <a:t>neodymitý</a:t>
            </a:r>
            <a:r>
              <a:rPr lang="cs-CZ" sz="2000" dirty="0">
                <a:latin typeface="Arial" panose="020B0604020202020204" pitchFamily="34" charset="0"/>
                <a:cs typeface="Arial" panose="020B0604020202020204" pitchFamily="34" charset="0"/>
              </a:rPr>
              <a:t> Nd</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S </a:t>
            </a:r>
            <a:r>
              <a:rPr lang="cs-CZ" sz="2000" dirty="0">
                <a:latin typeface="Arial" panose="020B0604020202020204" pitchFamily="34" charset="0"/>
                <a:cs typeface="Arial" panose="020B0604020202020204" pitchFamily="34" charset="0"/>
              </a:rPr>
              <a:t>horkou vodou reaguje neodym za vzniku nerozpustného hydroxidu </a:t>
            </a:r>
            <a:r>
              <a:rPr lang="cs-CZ" sz="2000" dirty="0" err="1">
                <a:latin typeface="Arial" panose="020B0604020202020204" pitchFamily="34" charset="0"/>
                <a:cs typeface="Arial" panose="020B0604020202020204" pitchFamily="34" charset="0"/>
              </a:rPr>
              <a:t>neodymitého</a:t>
            </a:r>
            <a:r>
              <a:rPr lang="cs-CZ" sz="2000" dirty="0">
                <a:latin typeface="Arial" panose="020B0604020202020204" pitchFamily="34" charset="0"/>
                <a:cs typeface="Arial" panose="020B0604020202020204" pitchFamily="34" charset="0"/>
              </a:rPr>
              <a:t> a za vývoje vodíku, snadno se rozpouští v běžných minerálních kyselinách za vzniku </a:t>
            </a:r>
            <a:r>
              <a:rPr lang="cs-CZ" sz="2000" dirty="0" err="1">
                <a:latin typeface="Arial" panose="020B0604020202020204" pitchFamily="34" charset="0"/>
                <a:cs typeface="Arial" panose="020B0604020202020204" pitchFamily="34" charset="0"/>
              </a:rPr>
              <a:t>neodymité</a:t>
            </a:r>
            <a:r>
              <a:rPr lang="cs-CZ" sz="2000" dirty="0">
                <a:latin typeface="Arial" panose="020B0604020202020204" pitchFamily="34" charset="0"/>
                <a:cs typeface="Arial" panose="020B0604020202020204" pitchFamily="34" charset="0"/>
              </a:rPr>
              <a:t> soli příslušné kyseliny:</a:t>
            </a:r>
          </a:p>
          <a:p>
            <a:pPr algn="ctr"/>
            <a:r>
              <a:rPr lang="cs-CZ" sz="2000" dirty="0">
                <a:latin typeface="Arial" panose="020B0604020202020204" pitchFamily="34" charset="0"/>
                <a:cs typeface="Arial" panose="020B0604020202020204" pitchFamily="34" charset="0"/>
              </a:rPr>
              <a:t>2Nd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2Nd(OH)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2Nd + 6HCl → 2NdCl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Nd</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Nd</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3H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Ve </a:t>
            </a:r>
            <a:r>
              <a:rPr lang="cs-CZ" sz="2000" dirty="0">
                <a:latin typeface="Arial" panose="020B0604020202020204" pitchFamily="34" charset="0"/>
                <a:cs typeface="Arial" panose="020B0604020202020204" pitchFamily="34" charset="0"/>
              </a:rPr>
              <a:t>sloučeninách vystupuje neodym obvykle v oxidačním stavu III. Chemické vlastnosti a chování sloučenin trojmocného neodymu jsou značně podobné sloučeninám hliníku. Sloučeniny dvoumocného neodymu jsou nestabilní a samovolně se oxidují. Vodné roztoky solí neodymu v obou oxidačních stavech mají typické červené nebo červenofialové zbarvení, pouze jodid </a:t>
            </a:r>
            <a:r>
              <a:rPr lang="cs-CZ" sz="2000" dirty="0" err="1">
                <a:latin typeface="Arial" panose="020B0604020202020204" pitchFamily="34" charset="0"/>
                <a:cs typeface="Arial" panose="020B0604020202020204" pitchFamily="34" charset="0"/>
              </a:rPr>
              <a:t>neodymitý</a:t>
            </a:r>
            <a:r>
              <a:rPr lang="cs-CZ" sz="2000" dirty="0">
                <a:latin typeface="Arial" panose="020B0604020202020204" pitchFamily="34" charset="0"/>
                <a:cs typeface="Arial" panose="020B0604020202020204" pitchFamily="34" charset="0"/>
              </a:rPr>
              <a:t> NdI</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je zelený</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4424"/>
            <a:ext cx="8839200" cy="6093976"/>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V </a:t>
            </a:r>
            <a:r>
              <a:rPr lang="cs-CZ" sz="2000" dirty="0" smtClean="0">
                <a:latin typeface="Arial" panose="020B0604020202020204" pitchFamily="34" charset="0"/>
                <a:cs typeface="Arial" panose="020B0604020202020204" pitchFamily="34" charset="0"/>
              </a:rPr>
              <a:t>přírodě se neodym vzácně nalézá společně s ostatními lanthanoidy v monazitu a některých fosfátech. Neodym jako jeden z mála lanthanoidů vytváří samostatné minerály, např. </a:t>
            </a:r>
            <a:r>
              <a:rPr lang="cs-CZ" sz="2000" b="1" dirty="0" err="1" smtClean="0">
                <a:latin typeface="Arial" panose="020B0604020202020204" pitchFamily="34" charset="0"/>
                <a:cs typeface="Arial" panose="020B0604020202020204" pitchFamily="34" charset="0"/>
              </a:rPr>
              <a:t>wakefieldit</a:t>
            </a:r>
            <a:r>
              <a:rPr lang="cs-CZ" sz="2000" dirty="0" smtClean="0">
                <a:latin typeface="Arial" panose="020B0604020202020204" pitchFamily="34" charset="0"/>
                <a:cs typeface="Arial" panose="020B0604020202020204" pitchFamily="34" charset="0"/>
              </a:rPr>
              <a:t> NdVO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churchit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Nd</a:t>
            </a:r>
            <a:r>
              <a:rPr lang="cs-CZ" sz="2000" dirty="0" smtClean="0">
                <a:latin typeface="Arial" panose="020B0604020202020204" pitchFamily="34" charset="0"/>
                <a:cs typeface="Arial" panose="020B0604020202020204" pitchFamily="34" charset="0"/>
              </a:rPr>
              <a:t>(PO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)·2H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a:t>
            </a:r>
            <a:r>
              <a:rPr lang="cs-CZ" sz="2000" b="1" dirty="0" err="1" smtClean="0">
                <a:latin typeface="Arial" panose="020B0604020202020204" pitchFamily="34" charset="0"/>
                <a:cs typeface="Arial" panose="020B0604020202020204" pitchFamily="34" charset="0"/>
              </a:rPr>
              <a:t>synchysit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CaNd</a:t>
            </a:r>
            <a:r>
              <a:rPr lang="cs-CZ" sz="2000" dirty="0" smtClean="0">
                <a:latin typeface="Arial" panose="020B0604020202020204" pitchFamily="34" charset="0"/>
                <a:cs typeface="Arial" panose="020B0604020202020204" pitchFamily="34" charset="0"/>
              </a:rPr>
              <a:t>(CO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F nebo </a:t>
            </a:r>
            <a:r>
              <a:rPr lang="cs-CZ" sz="2000" b="1" dirty="0" err="1" smtClean="0">
                <a:latin typeface="Arial" panose="020B0604020202020204" pitchFamily="34" charset="0"/>
                <a:cs typeface="Arial" panose="020B0604020202020204" pitchFamily="34" charset="0"/>
              </a:rPr>
              <a:t>kalcioancylit</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CaNd</a:t>
            </a:r>
            <a:r>
              <a:rPr lang="cs-CZ" sz="2000" dirty="0" smtClean="0">
                <a:latin typeface="Arial" panose="020B0604020202020204" pitchFamily="34" charset="0"/>
                <a:cs typeface="Arial" panose="020B0604020202020204" pitchFamily="34" charset="0"/>
              </a:rPr>
              <a:t>(CO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(OH)·H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Výroba </a:t>
            </a:r>
            <a:r>
              <a:rPr lang="cs-CZ" sz="2000" dirty="0">
                <a:latin typeface="Arial" panose="020B0604020202020204" pitchFamily="34" charset="0"/>
                <a:cs typeface="Arial" panose="020B0604020202020204" pitchFamily="34" charset="0"/>
              </a:rPr>
              <a:t>neodymu se provádí obdobně jako výroba ostatních </a:t>
            </a:r>
            <a:r>
              <a:rPr lang="cs-CZ" sz="2000" dirty="0" err="1">
                <a:latin typeface="Arial" panose="020B0604020202020204" pitchFamily="34" charset="0"/>
                <a:cs typeface="Arial" panose="020B0604020202020204" pitchFamily="34" charset="0"/>
              </a:rPr>
              <a:t>lantahanoidů</a:t>
            </a:r>
            <a:r>
              <a:rPr lang="cs-CZ" sz="2000" dirty="0">
                <a:latin typeface="Arial" panose="020B0604020202020204" pitchFamily="34" charset="0"/>
                <a:cs typeface="Arial" panose="020B0604020202020204" pitchFamily="34" charset="0"/>
              </a:rPr>
              <a:t> loužením </a:t>
            </a:r>
            <a:r>
              <a:rPr lang="cs-CZ" sz="2000" dirty="0" err="1">
                <a:latin typeface="Arial" panose="020B0604020202020204" pitchFamily="34" charset="0"/>
                <a:cs typeface="Arial" panose="020B0604020202020204" pitchFamily="34" charset="0"/>
              </a:rPr>
              <a:t>lanthanoidových</a:t>
            </a:r>
            <a:r>
              <a:rPr lang="cs-CZ" sz="2000" dirty="0">
                <a:latin typeface="Arial" panose="020B0604020202020204" pitchFamily="34" charset="0"/>
                <a:cs typeface="Arial" panose="020B0604020202020204" pitchFamily="34" charset="0"/>
              </a:rPr>
              <a:t> rud směsí minerálních kyselin. Z výluhu se kovy vysrážejí přídavkem alkalických hydroxidů. Separace neodymu od ostatních kovů dnes provádí nejčastěji pomocí iontoměničů, po separaci se neodym převede na chlorid </a:t>
            </a:r>
            <a:r>
              <a:rPr lang="cs-CZ" sz="2000" dirty="0" err="1">
                <a:latin typeface="Arial" panose="020B0604020202020204" pitchFamily="34" charset="0"/>
                <a:cs typeface="Arial" panose="020B0604020202020204" pitchFamily="34" charset="0"/>
              </a:rPr>
              <a:t>neodymitý</a:t>
            </a:r>
            <a:r>
              <a:rPr lang="cs-CZ" sz="2000" dirty="0">
                <a:latin typeface="Arial" panose="020B0604020202020204" pitchFamily="34" charset="0"/>
                <a:cs typeface="Arial" panose="020B0604020202020204" pitchFamily="34" charset="0"/>
              </a:rPr>
              <a:t> NdCl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následuje jeho redukce vápníkem:</a:t>
            </a:r>
          </a:p>
          <a:p>
            <a:pPr algn="ctr"/>
            <a:r>
              <a:rPr lang="cs-CZ" sz="2000" dirty="0">
                <a:latin typeface="Arial" panose="020B0604020202020204" pitchFamily="34" charset="0"/>
                <a:cs typeface="Arial" panose="020B0604020202020204" pitchFamily="34" charset="0"/>
              </a:rPr>
              <a:t>2NdCl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+ 3Ca → 2Nd + 3CaCl</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Pro </a:t>
            </a:r>
            <a:r>
              <a:rPr lang="cs-CZ" sz="2000" dirty="0">
                <a:latin typeface="Arial" panose="020B0604020202020204" pitchFamily="34" charset="0"/>
                <a:cs typeface="Arial" panose="020B0604020202020204" pitchFamily="34" charset="0"/>
              </a:rPr>
              <a:t>technické účely se neodym obvykle připravuje jako slitina s </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praseodymem</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pod názvem </a:t>
            </a:r>
            <a:r>
              <a:rPr lang="cs-CZ" sz="2000" b="1" dirty="0">
                <a:latin typeface="Arial" panose="020B0604020202020204" pitchFamily="34" charset="0"/>
                <a:cs typeface="Arial" panose="020B0604020202020204" pitchFamily="34" charset="0"/>
              </a:rPr>
              <a:t>didym</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Neodym se využívá k výrobě velmi silných </a:t>
            </a:r>
            <a:r>
              <a:rPr lang="cs-CZ" sz="2000" b="1" dirty="0">
                <a:latin typeface="Arial" panose="020B0604020202020204" pitchFamily="34" charset="0"/>
                <a:cs typeface="Arial" panose="020B0604020202020204" pitchFamily="34" charset="0"/>
              </a:rPr>
              <a:t>permanentních magnetů</a:t>
            </a:r>
            <a:r>
              <a:rPr lang="cs-CZ" sz="2000" dirty="0">
                <a:latin typeface="Arial" panose="020B0604020202020204" pitchFamily="34" charset="0"/>
                <a:cs typeface="Arial" panose="020B0604020202020204" pitchFamily="34" charset="0"/>
              </a:rPr>
              <a:t>, </a:t>
            </a:r>
            <a:r>
              <a:rPr lang="cs-CZ" sz="2000" b="1" dirty="0">
                <a:latin typeface="Arial" panose="020B0604020202020204" pitchFamily="34" charset="0"/>
                <a:cs typeface="Arial" panose="020B0604020202020204" pitchFamily="34" charset="0"/>
              </a:rPr>
              <a:t>krystalů pro infračervené lasery </a:t>
            </a:r>
            <a:r>
              <a:rPr lang="cs-CZ" sz="2000" dirty="0">
                <a:latin typeface="Arial" panose="020B0604020202020204" pitchFamily="34" charset="0"/>
                <a:cs typeface="Arial" panose="020B0604020202020204" pitchFamily="34" charset="0"/>
              </a:rPr>
              <a:t>a k </a:t>
            </a:r>
            <a:r>
              <a:rPr lang="cs-CZ" sz="2000" b="1" dirty="0">
                <a:latin typeface="Arial" panose="020B0604020202020204" pitchFamily="34" charset="0"/>
                <a:cs typeface="Arial" panose="020B0604020202020204" pitchFamily="34" charset="0"/>
              </a:rPr>
              <a:t>obarvování skla a glazur </a:t>
            </a:r>
            <a:r>
              <a:rPr lang="cs-CZ" sz="2000" dirty="0">
                <a:latin typeface="Arial" panose="020B0604020202020204" pitchFamily="34" charset="0"/>
                <a:cs typeface="Arial" panose="020B0604020202020204" pitchFamily="34" charset="0"/>
              </a:rPr>
              <a:t>na fialovou nebo temně červenou barvu. </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Neodym </a:t>
            </a:r>
            <a:r>
              <a:rPr lang="cs-CZ" sz="2000" dirty="0">
                <a:latin typeface="Arial" panose="020B0604020202020204" pitchFamily="34" charset="0"/>
                <a:cs typeface="Arial" panose="020B0604020202020204" pitchFamily="34" charset="0"/>
              </a:rPr>
              <a:t>je také důležitou složkou moderních lehkých </a:t>
            </a:r>
            <a:r>
              <a:rPr lang="cs-CZ" sz="2000" b="1" dirty="0">
                <a:latin typeface="Arial" panose="020B0604020202020204" pitchFamily="34" charset="0"/>
                <a:cs typeface="Arial" panose="020B0604020202020204" pitchFamily="34" charset="0"/>
              </a:rPr>
              <a:t>slitin</a:t>
            </a:r>
            <a:r>
              <a:rPr lang="cs-CZ" sz="2000" dirty="0">
                <a:latin typeface="Arial" panose="020B0604020202020204" pitchFamily="34" charset="0"/>
                <a:cs typeface="Arial" panose="020B0604020202020204" pitchFamily="34" charset="0"/>
              </a:rPr>
              <a:t> na bázi hořčíku</a:t>
            </a:r>
            <a:r>
              <a:rPr lang="cs-CZ" sz="2000" dirty="0" smtClean="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152400"/>
            <a:ext cx="8686800" cy="1323439"/>
          </a:xfrm>
          <a:prstGeom prst="rect">
            <a:avLst/>
          </a:prstGeom>
        </p:spPr>
        <p:txBody>
          <a:bodyPr wrap="square">
            <a:spAutoFit/>
          </a:bodyPr>
          <a:lstStyle/>
          <a:p>
            <a:pPr algn="just"/>
            <a:r>
              <a:rPr lang="cs-CZ" sz="2000" b="1" dirty="0" smtClean="0">
                <a:latin typeface="Arial" panose="020B0604020202020204" pitchFamily="34" charset="0"/>
                <a:cs typeface="Arial" panose="020B0604020202020204" pitchFamily="34" charset="0"/>
              </a:rPr>
              <a:t>Oxid </a:t>
            </a:r>
            <a:r>
              <a:rPr lang="cs-CZ" sz="2000" b="1" dirty="0" err="1" smtClean="0">
                <a:latin typeface="Arial" panose="020B0604020202020204" pitchFamily="34" charset="0"/>
                <a:cs typeface="Arial" panose="020B0604020202020204" pitchFamily="34" charset="0"/>
              </a:rPr>
              <a:t>neodymitý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Nd</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používá k barvení skel slunečních a svářečských brýlí. </a:t>
            </a:r>
          </a:p>
          <a:p>
            <a:pPr algn="just"/>
            <a:r>
              <a:rPr lang="cs-CZ" sz="2000" b="1" dirty="0" smtClean="0">
                <a:latin typeface="Arial" panose="020B0604020202020204" pitchFamily="34" charset="0"/>
                <a:cs typeface="Arial" panose="020B0604020202020204" pitchFamily="34" charset="0"/>
              </a:rPr>
              <a:t>Chlorid </a:t>
            </a:r>
            <a:r>
              <a:rPr lang="cs-CZ" sz="2000" b="1" dirty="0" err="1" smtClean="0">
                <a:latin typeface="Arial" panose="020B0604020202020204" pitchFamily="34" charset="0"/>
                <a:cs typeface="Arial" panose="020B0604020202020204" pitchFamily="34" charset="0"/>
              </a:rPr>
              <a:t>neodymitý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NdCl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jako katalyzátor polymerace dienů používá při výrobě syntetického kaučuku.</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90661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915400" cy="6432530"/>
          </a:xfrm>
          <a:prstGeom prst="rect">
            <a:avLst/>
          </a:prstGeom>
        </p:spPr>
        <p:txBody>
          <a:bodyPr wrap="square">
            <a:spAutoFit/>
          </a:bodyPr>
          <a:lstStyle/>
          <a:p>
            <a:pPr algn="ctr"/>
            <a:r>
              <a:rPr lang="cs-CZ" sz="3200" b="1" dirty="0">
                <a:latin typeface="Arial" panose="020B0604020202020204" pitchFamily="34" charset="0"/>
                <a:cs typeface="Arial" panose="020B0604020202020204" pitchFamily="34" charset="0"/>
              </a:rPr>
              <a:t>Promethium</a:t>
            </a:r>
            <a:r>
              <a:rPr lang="cs-CZ" sz="3200" dirty="0">
                <a:latin typeface="Arial" panose="020B0604020202020204" pitchFamily="34" charset="0"/>
                <a:cs typeface="Arial" panose="020B0604020202020204" pitchFamily="34" charset="0"/>
              </a:rPr>
              <a:t> </a:t>
            </a:r>
            <a:endParaRPr lang="cs-CZ" sz="32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radioaktivní, uměle připravený chemický prvek. Chemické vlastnosti promethia nejsou doposud prozkoumány. Na vzduchu se rychle pokrývá růžovou vrstvou Pm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Vodné roztoky sloučenin promethia, kterých bylo připraveno pouze 30, mají nejčastěji růžové zbarvení, ale ve tmě světélkují modře nebo modrozeleně</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V </a:t>
            </a:r>
            <a:r>
              <a:rPr lang="cs-CZ" sz="2000" dirty="0">
                <a:latin typeface="Arial" panose="020B0604020202020204" pitchFamily="34" charset="0"/>
                <a:cs typeface="Arial" panose="020B0604020202020204" pitchFamily="34" charset="0"/>
              </a:rPr>
              <a:t>přírodě se promethium vyskytuje v téměř neměřitelném množství jako produkt radioaktivního rozpadu</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Nejstabilnější izotop </a:t>
            </a:r>
            <a:r>
              <a:rPr lang="cs-CZ" sz="2000" baseline="30000" dirty="0">
                <a:latin typeface="Arial" panose="020B0604020202020204" pitchFamily="34" charset="0"/>
                <a:cs typeface="Arial" panose="020B0604020202020204" pitchFamily="34" charset="0"/>
              </a:rPr>
              <a:t>145</a:t>
            </a:r>
            <a:r>
              <a:rPr lang="cs-CZ" sz="2000" dirty="0">
                <a:latin typeface="Arial" panose="020B0604020202020204" pitchFamily="34" charset="0"/>
                <a:cs typeface="Arial" panose="020B0604020202020204" pitchFamily="34" charset="0"/>
              </a:rPr>
              <a:t>Pm má poločas rozpadu 17,7 let. Ve vesmíru bylo největší množství promethia zjištěno ve spektru hvězdy HR-465 v souhvězdí Andromedy</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Příprava promethia se provádí bombardováním izotopu </a:t>
            </a:r>
            <a:r>
              <a:rPr lang="cs-CZ" sz="2000" baseline="30000" dirty="0">
                <a:latin typeface="Arial" panose="020B0604020202020204" pitchFamily="34" charset="0"/>
                <a:cs typeface="Arial" panose="020B0604020202020204" pitchFamily="34" charset="0"/>
              </a:rPr>
              <a:t>146</a:t>
            </a:r>
            <a:r>
              <a:rPr lang="cs-CZ" sz="2000" dirty="0">
                <a:latin typeface="Arial" panose="020B0604020202020204" pitchFamily="34" charset="0"/>
                <a:cs typeface="Arial" panose="020B0604020202020204" pitchFamily="34" charset="0"/>
              </a:rPr>
              <a:t>Nd neutrony za vzniku </a:t>
            </a:r>
            <a:r>
              <a:rPr lang="cs-CZ" sz="2000" baseline="30000" dirty="0">
                <a:latin typeface="Arial" panose="020B0604020202020204" pitchFamily="34" charset="0"/>
                <a:cs typeface="Arial" panose="020B0604020202020204" pitchFamily="34" charset="0"/>
              </a:rPr>
              <a:t>147</a:t>
            </a:r>
            <a:r>
              <a:rPr lang="cs-CZ" sz="2000" dirty="0">
                <a:latin typeface="Arial" panose="020B0604020202020204" pitchFamily="34" charset="0"/>
                <a:cs typeface="Arial" panose="020B0604020202020204" pitchFamily="34" charset="0"/>
              </a:rPr>
              <a:t>Nd, který se beta rozpadem mění na </a:t>
            </a:r>
            <a:r>
              <a:rPr lang="cs-CZ" sz="2000" baseline="30000" dirty="0">
                <a:latin typeface="Arial" panose="020B0604020202020204" pitchFamily="34" charset="0"/>
                <a:cs typeface="Arial" panose="020B0604020202020204" pitchFamily="34" charset="0"/>
              </a:rPr>
              <a:t>147</a:t>
            </a:r>
            <a:r>
              <a:rPr lang="cs-CZ" sz="2000" dirty="0">
                <a:latin typeface="Arial" panose="020B0604020202020204" pitchFamily="34" charset="0"/>
                <a:cs typeface="Arial" panose="020B0604020202020204" pitchFamily="34" charset="0"/>
              </a:rPr>
              <a:t>Pm. Kovové promethium se připravuje redukcí fluoridu </a:t>
            </a:r>
            <a:r>
              <a:rPr lang="cs-CZ" sz="2000" dirty="0" err="1">
                <a:latin typeface="Arial" panose="020B0604020202020204" pitchFamily="34" charset="0"/>
                <a:cs typeface="Arial" panose="020B0604020202020204" pitchFamily="34" charset="0"/>
              </a:rPr>
              <a:t>promethitého</a:t>
            </a:r>
            <a:r>
              <a:rPr lang="cs-CZ" sz="2000" dirty="0">
                <a:latin typeface="Arial" panose="020B0604020202020204" pitchFamily="34" charset="0"/>
                <a:cs typeface="Arial" panose="020B0604020202020204" pitchFamily="34" charset="0"/>
              </a:rPr>
              <a:t> PmF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kovovým lithiem:</a:t>
            </a:r>
          </a:p>
          <a:p>
            <a:pPr algn="ctr"/>
            <a:r>
              <a:rPr lang="cs-CZ" sz="2000" dirty="0">
                <a:latin typeface="Arial" panose="020B0604020202020204" pitchFamily="34" charset="0"/>
                <a:cs typeface="Arial" panose="020B0604020202020204" pitchFamily="34" charset="0"/>
              </a:rPr>
              <a:t>PmF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+ 3Li → </a:t>
            </a:r>
            <a:r>
              <a:rPr lang="cs-CZ" sz="2000" dirty="0" err="1">
                <a:latin typeface="Arial" panose="020B0604020202020204" pitchFamily="34" charset="0"/>
                <a:cs typeface="Arial" panose="020B0604020202020204" pitchFamily="34" charset="0"/>
              </a:rPr>
              <a:t>Pm</a:t>
            </a:r>
            <a:r>
              <a:rPr lang="cs-CZ" sz="2000" dirty="0">
                <a:latin typeface="Arial" panose="020B0604020202020204" pitchFamily="34" charset="0"/>
                <a:cs typeface="Arial" panose="020B0604020202020204" pitchFamily="34" charset="0"/>
              </a:rPr>
              <a:t> + 3LiF</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Izotopy </a:t>
            </a:r>
            <a:r>
              <a:rPr lang="cs-CZ" sz="2000" dirty="0">
                <a:latin typeface="Arial" panose="020B0604020202020204" pitchFamily="34" charset="0"/>
                <a:cs typeface="Arial" panose="020B0604020202020204" pitchFamily="34" charset="0"/>
              </a:rPr>
              <a:t>promethia jako beta zářiče jsou využívány jako energetické zdroje v kosmickém výzkumu</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Samarium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lesklý a měkký kov, který se vyskytuje ve dvou alotropických modifikacích. Trigonální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Sm</a:t>
            </a:r>
            <a:r>
              <a:rPr lang="cs-CZ" sz="2000" dirty="0">
                <a:latin typeface="Arial" panose="020B0604020202020204" pitchFamily="34" charset="0"/>
                <a:cs typeface="Arial" panose="020B0604020202020204" pitchFamily="34" charset="0"/>
              </a:rPr>
              <a:t> při 924°C přechází na kubické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Sm</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Na vzduchu je samarium poměrně stále, při zahřátí na teplotu 150°C se vznítí za vzniku nažloutlého oxidu </a:t>
            </a:r>
            <a:r>
              <a:rPr lang="cs-CZ" sz="2000" dirty="0" err="1">
                <a:latin typeface="Arial" panose="020B0604020202020204" pitchFamily="34" charset="0"/>
                <a:cs typeface="Arial" panose="020B0604020202020204" pitchFamily="34" charset="0"/>
              </a:rPr>
              <a:t>samaritého</a:t>
            </a:r>
            <a:r>
              <a:rPr lang="cs-CZ" sz="2000" dirty="0">
                <a:latin typeface="Arial" panose="020B0604020202020204" pitchFamily="34" charset="0"/>
                <a:cs typeface="Arial" panose="020B0604020202020204" pitchFamily="34" charset="0"/>
              </a:rPr>
              <a:t> Sm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vodou ochotně reaguje již za laboratorní teploty:</a:t>
            </a:r>
          </a:p>
          <a:p>
            <a:pPr algn="ctr"/>
            <a:r>
              <a:rPr lang="cs-CZ" sz="2000" dirty="0">
                <a:latin typeface="Arial" panose="020B0604020202020204" pitchFamily="34" charset="0"/>
                <a:cs typeface="Arial" panose="020B0604020202020204" pitchFamily="34" charset="0"/>
              </a:rPr>
              <a:t>2Sm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2Sm(OH)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Je dobře rozpustné v neoxidujících i oxidujících kyselinách:</a:t>
            </a:r>
          </a:p>
          <a:p>
            <a:pPr algn="ctr"/>
            <a:r>
              <a:rPr lang="cs-CZ" sz="2000" dirty="0">
                <a:latin typeface="Arial" panose="020B0604020202020204" pitchFamily="34" charset="0"/>
                <a:cs typeface="Arial" panose="020B0604020202020204" pitchFamily="34" charset="0"/>
              </a:rPr>
              <a:t>2Sm + 6HCl → 2SmCl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Sm</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Sm</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S halogeny přímo reaguje až při teplotách nad 300°C za vzniku halogenidů typu SmX</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sírou se slučuje při teplotě okolo 600°C na žlutohnědý sulfid </a:t>
            </a:r>
            <a:r>
              <a:rPr lang="cs-CZ" sz="2000" dirty="0" err="1">
                <a:latin typeface="Arial" panose="020B0604020202020204" pitchFamily="34" charset="0"/>
                <a:cs typeface="Arial" panose="020B0604020202020204" pitchFamily="34" charset="0"/>
              </a:rPr>
              <a:t>samaritý</a:t>
            </a:r>
            <a:r>
              <a:rPr lang="cs-CZ" sz="2000" dirty="0">
                <a:latin typeface="Arial" panose="020B0604020202020204" pitchFamily="34" charset="0"/>
                <a:cs typeface="Arial" panose="020B0604020202020204" pitchFamily="34" charset="0"/>
              </a:rPr>
              <a:t> Sm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a:t>
            </a:r>
            <a:r>
              <a:rPr lang="cs-CZ" sz="2000" baseline="-25000" dirty="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Stabilní </a:t>
            </a:r>
            <a:r>
              <a:rPr lang="cs-CZ" sz="2000" dirty="0">
                <a:latin typeface="Arial" panose="020B0604020202020204" pitchFamily="34" charset="0"/>
                <a:cs typeface="Arial" panose="020B0604020202020204" pitchFamily="34" charset="0"/>
              </a:rPr>
              <a:t>sloučeniny tvoří samarium pouze v oxidačním stupni +III, sloučeniny dvoumocného samaria existují pouze v tuhém stavu, s vodou ihned reagují za vzniku vodíku a oxidují se</a:t>
            </a:r>
            <a:r>
              <a:rPr lang="cs-CZ" sz="2000" dirty="0" smtClean="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Chemické vlastnosti sloučenin trojmocného samaria jsou značně podobné sloučeninám hliníku, vlastnosti dvoumocných sloučenin se podobají vlastnostem sloučenin vápníku</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154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Vodné roztoky solí trojmocného samaria mají obvykle žluté nebo oranžové zbarvení, pro sloučeniny dvoumocného samaria je charakteristické krvavě červené nebo hnědé zbarvení, barevnou výjimkou je sytě zelený jodid </a:t>
            </a:r>
            <a:r>
              <a:rPr lang="cs-CZ" sz="2000" dirty="0" err="1" smtClean="0">
                <a:latin typeface="Arial" panose="020B0604020202020204" pitchFamily="34" charset="0"/>
                <a:cs typeface="Arial" panose="020B0604020202020204" pitchFamily="34" charset="0"/>
              </a:rPr>
              <a:t>samarnatý</a:t>
            </a:r>
            <a:r>
              <a:rPr lang="cs-CZ" sz="2000" dirty="0" smtClean="0">
                <a:latin typeface="Arial" panose="020B0604020202020204" pitchFamily="34" charset="0"/>
                <a:cs typeface="Arial" panose="020B0604020202020204" pitchFamily="34" charset="0"/>
              </a:rPr>
              <a:t> SmI</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 přírodě se samarium vzácně nalézá pouze ve formě sloučenin společně s ostatními lanthanoidy v různých druzích monazitu a dalších fosfátech. Samostatné minerály samaria nejsou známy, jedinou výjimku tvoří </a:t>
            </a:r>
            <a:r>
              <a:rPr lang="cs-CZ" sz="2000" b="1" dirty="0" smtClean="0">
                <a:latin typeface="Arial" panose="020B0604020202020204" pitchFamily="34" charset="0"/>
                <a:cs typeface="Arial" panose="020B0604020202020204" pitchFamily="34" charset="0"/>
              </a:rPr>
              <a:t>monazit</a:t>
            </a:r>
            <a:r>
              <a:rPr lang="cs-CZ" sz="2000" dirty="0" smtClean="0">
                <a:latin typeface="Arial" panose="020B0604020202020204" pitchFamily="34" charset="0"/>
                <a:cs typeface="Arial" panose="020B0604020202020204" pitchFamily="34" charset="0"/>
              </a:rPr>
              <a:t> SmPO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Výroba </a:t>
            </a:r>
            <a:r>
              <a:rPr lang="cs-CZ" sz="2000" dirty="0">
                <a:latin typeface="Arial" panose="020B0604020202020204" pitchFamily="34" charset="0"/>
                <a:cs typeface="Arial" panose="020B0604020202020204" pitchFamily="34" charset="0"/>
              </a:rPr>
              <a:t>samaria pro technické účely se provádí obdobně jako výroba ostatních </a:t>
            </a:r>
            <a:r>
              <a:rPr lang="cs-CZ" sz="2000" dirty="0" err="1">
                <a:latin typeface="Arial" panose="020B0604020202020204" pitchFamily="34" charset="0"/>
                <a:cs typeface="Arial" panose="020B0604020202020204" pitchFamily="34" charset="0"/>
              </a:rPr>
              <a:t>lantahanoidů</a:t>
            </a:r>
            <a:r>
              <a:rPr lang="cs-CZ" sz="2000" dirty="0">
                <a:latin typeface="Arial" panose="020B0604020202020204" pitchFamily="34" charset="0"/>
                <a:cs typeface="Arial" panose="020B0604020202020204" pitchFamily="34" charset="0"/>
              </a:rPr>
              <a:t> loužením </a:t>
            </a:r>
            <a:r>
              <a:rPr lang="cs-CZ" sz="2000" dirty="0" err="1">
                <a:latin typeface="Arial" panose="020B0604020202020204" pitchFamily="34" charset="0"/>
                <a:cs typeface="Arial" panose="020B0604020202020204" pitchFamily="34" charset="0"/>
              </a:rPr>
              <a:t>lanthanoidových</a:t>
            </a:r>
            <a:r>
              <a:rPr lang="cs-CZ" sz="2000" dirty="0">
                <a:latin typeface="Arial" panose="020B0604020202020204" pitchFamily="34" charset="0"/>
                <a:cs typeface="Arial" panose="020B0604020202020204" pitchFamily="34" charset="0"/>
              </a:rPr>
              <a:t> rud směsí minerálních kyselin s následnou redukcí oxidu Sm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vápníkem nebo lanthanem. Redukce probíhá v atmosféře argonu při teplotě 1100-1200°C:</a:t>
            </a:r>
          </a:p>
          <a:p>
            <a:pPr algn="ctr"/>
            <a:r>
              <a:rPr lang="cs-CZ" sz="2000" dirty="0">
                <a:latin typeface="Arial" panose="020B0604020202020204" pitchFamily="34" charset="0"/>
                <a:cs typeface="Arial" panose="020B0604020202020204" pitchFamily="34" charset="0"/>
              </a:rPr>
              <a:t>Sm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+ 2La → 2Sm + La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Čisté samarium se připravuje elektrolýzou taveniny SmCl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Samarium </a:t>
            </a:r>
            <a:r>
              <a:rPr lang="cs-CZ" sz="2000" dirty="0">
                <a:latin typeface="Arial" panose="020B0604020202020204" pitchFamily="34" charset="0"/>
                <a:cs typeface="Arial" panose="020B0604020202020204" pitchFamily="34" charset="0"/>
              </a:rPr>
              <a:t>se používá k úpravě fyzikálních vlastností skla a k výrobě krystalů pro optické lasery. Intermetalické sloučeniny SmCo</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a Sm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Co</a:t>
            </a:r>
            <a:r>
              <a:rPr lang="cs-CZ" sz="2000" baseline="-25000" dirty="0">
                <a:latin typeface="Arial" panose="020B0604020202020204" pitchFamily="34" charset="0"/>
                <a:cs typeface="Arial" panose="020B0604020202020204" pitchFamily="34" charset="0"/>
              </a:rPr>
              <a:t>17</a:t>
            </a:r>
            <a:r>
              <a:rPr lang="cs-CZ" sz="2000" dirty="0">
                <a:latin typeface="Arial" panose="020B0604020202020204" pitchFamily="34" charset="0"/>
                <a:cs typeface="Arial" panose="020B0604020202020204" pitchFamily="34" charset="0"/>
              </a:rPr>
              <a:t> se používají k výrobě silných permanentních magnetů, které slouží ke konstrukci sluchátek, kytarových snímačů, miniaturních elektromotorů a nalézají široké uplatnění v pokročilých zbrojních systémech</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228600"/>
            <a:ext cx="8839200" cy="4093428"/>
          </a:xfrm>
          <a:prstGeom prst="rect">
            <a:avLst/>
          </a:prstGeom>
        </p:spPr>
        <p:txBody>
          <a:bodyPr wrap="square">
            <a:spAutoFit/>
          </a:bodyPr>
          <a:lstStyle/>
          <a:p>
            <a:pPr algn="just"/>
            <a:r>
              <a:rPr lang="cs-CZ" sz="2000" b="1" dirty="0" smtClean="0">
                <a:latin typeface="Arial" panose="020B0604020202020204" pitchFamily="34" charset="0"/>
                <a:cs typeface="Arial" panose="020B0604020202020204" pitchFamily="34" charset="0"/>
              </a:rPr>
              <a:t>Oxid </a:t>
            </a:r>
            <a:r>
              <a:rPr lang="cs-CZ" sz="2000" b="1" dirty="0" err="1" smtClean="0">
                <a:latin typeface="Arial" panose="020B0604020202020204" pitchFamily="34" charset="0"/>
                <a:cs typeface="Arial" panose="020B0604020202020204" pitchFamily="34" charset="0"/>
              </a:rPr>
              <a:t>samaritý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Sm</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je používán k výrobě katalyzátorů pro některé organické dehydrogenační a dehydratační reakce a k výrobě skla pohlcujícího infračervené záření. </a:t>
            </a:r>
          </a:p>
          <a:p>
            <a:pPr algn="just"/>
            <a:r>
              <a:rPr lang="cs-CZ" sz="2000" b="1" dirty="0" smtClean="0">
                <a:latin typeface="Arial" panose="020B0604020202020204" pitchFamily="34" charset="0"/>
                <a:cs typeface="Arial" panose="020B0604020202020204" pitchFamily="34" charset="0"/>
              </a:rPr>
              <a:t>Chlorid </a:t>
            </a:r>
            <a:r>
              <a:rPr lang="cs-CZ" sz="2000" b="1" dirty="0" err="1" smtClean="0">
                <a:latin typeface="Arial" panose="020B0604020202020204" pitchFamily="34" charset="0"/>
                <a:cs typeface="Arial" panose="020B0604020202020204" pitchFamily="34" charset="0"/>
              </a:rPr>
              <a:t>samarnatý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SmCl</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a chlorid </a:t>
            </a:r>
            <a:r>
              <a:rPr lang="cs-CZ" sz="2000" dirty="0" err="1" smtClean="0">
                <a:latin typeface="Arial" panose="020B0604020202020204" pitchFamily="34" charset="0"/>
                <a:cs typeface="Arial" panose="020B0604020202020204" pitchFamily="34" charset="0"/>
              </a:rPr>
              <a:t>samaritý</a:t>
            </a:r>
            <a:r>
              <a:rPr lang="cs-CZ" sz="2000" dirty="0" smtClean="0">
                <a:latin typeface="Arial" panose="020B0604020202020204" pitchFamily="34" charset="0"/>
                <a:cs typeface="Arial" panose="020B0604020202020204" pitchFamily="34" charset="0"/>
              </a:rPr>
              <a:t> SmCl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využívají jako laboratorní činidla v organické chemii. </a:t>
            </a:r>
          </a:p>
          <a:p>
            <a:pPr algn="just"/>
            <a:r>
              <a:rPr lang="cs-CZ" sz="2000" b="1" dirty="0" smtClean="0">
                <a:latin typeface="Arial" panose="020B0604020202020204" pitchFamily="34" charset="0"/>
                <a:cs typeface="Arial" panose="020B0604020202020204" pitchFamily="34" charset="0"/>
              </a:rPr>
              <a:t>Jodid </a:t>
            </a:r>
            <a:r>
              <a:rPr lang="cs-CZ" sz="2000" b="1" dirty="0" err="1" smtClean="0">
                <a:latin typeface="Arial" panose="020B0604020202020204" pitchFamily="34" charset="0"/>
                <a:cs typeface="Arial" panose="020B0604020202020204" pitchFamily="34" charset="0"/>
              </a:rPr>
              <a:t>samarnatý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SmI</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 slouží jako katalyzátor při přípravě řady organických aminů.</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Slitiny s obsahem samaria se uplatňují v jaderné technice pro zachycování neutronů.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Radioaktivní izotop </a:t>
            </a:r>
            <a:r>
              <a:rPr lang="cs-CZ" sz="2000" baseline="30000" dirty="0" smtClean="0">
                <a:latin typeface="Arial" panose="020B0604020202020204" pitchFamily="34" charset="0"/>
                <a:cs typeface="Arial" panose="020B0604020202020204" pitchFamily="34" charset="0"/>
              </a:rPr>
              <a:t>153</a:t>
            </a:r>
            <a:r>
              <a:rPr lang="cs-CZ" sz="2000" dirty="0" smtClean="0">
                <a:latin typeface="Arial" panose="020B0604020202020204" pitchFamily="34" charset="0"/>
                <a:cs typeface="Arial" panose="020B0604020202020204" pitchFamily="34" charset="0"/>
              </a:rPr>
              <a:t>Sm se využívá v medicíně, izotop </a:t>
            </a:r>
            <a:r>
              <a:rPr lang="cs-CZ" sz="2000" baseline="30000" dirty="0" smtClean="0">
                <a:latin typeface="Arial" panose="020B0604020202020204" pitchFamily="34" charset="0"/>
                <a:cs typeface="Arial" panose="020B0604020202020204" pitchFamily="34" charset="0"/>
              </a:rPr>
              <a:t>146</a:t>
            </a:r>
            <a:r>
              <a:rPr lang="cs-CZ" sz="2000" dirty="0" smtClean="0">
                <a:latin typeface="Arial" panose="020B0604020202020204" pitchFamily="34" charset="0"/>
                <a:cs typeface="Arial" panose="020B0604020202020204" pitchFamily="34" charset="0"/>
              </a:rPr>
              <a:t>Sm se používá k radioizotopovému určování stáří objektů v geologii. </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2051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15400" cy="6124754"/>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Europium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měkký kov. Europium je chemicky méně reaktivní než předchozí prvky ze skupiny lanthanoidů. Na vzduchu je europium za normální teploty relativně stálé. S horkou vodou reaguje za </a:t>
            </a:r>
            <a:r>
              <a:rPr lang="cs-CZ" sz="2000" u="sng" dirty="0">
                <a:latin typeface="Arial" panose="020B0604020202020204" pitchFamily="34" charset="0"/>
                <a:cs typeface="Arial" panose="020B0604020202020204" pitchFamily="34" charset="0"/>
              </a:rPr>
              <a:t>vzniku vodíku a snadno </a:t>
            </a:r>
            <a:r>
              <a:rPr lang="cs-CZ" sz="2000" dirty="0">
                <a:latin typeface="Arial" panose="020B0604020202020204" pitchFamily="34" charset="0"/>
                <a:cs typeface="Arial" panose="020B0604020202020204" pitchFamily="34" charset="0"/>
              </a:rPr>
              <a:t>se rozpouští v běžných minerálních kyselinách:</a:t>
            </a:r>
          </a:p>
          <a:p>
            <a:pPr algn="ctr"/>
            <a:r>
              <a:rPr lang="cs-CZ" sz="2000" dirty="0">
                <a:latin typeface="Arial" panose="020B0604020202020204" pitchFamily="34" charset="0"/>
                <a:cs typeface="Arial" panose="020B0604020202020204" pitchFamily="34" charset="0"/>
              </a:rPr>
              <a:t>2Eu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2Eu(OH)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2Eu + 6HCl → 2EuCl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Eu</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Eu</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Od ostatních lanthanoidů se europium odlišuje tím, že se kromě stabilních trojmocných sloučenin vyskytují i stabilní sloučeniny dvoumocné.</a:t>
            </a:r>
          </a:p>
          <a:p>
            <a:pPr algn="just"/>
            <a:r>
              <a:rPr lang="cs-CZ" sz="2000" dirty="0" smtClean="0">
                <a:latin typeface="Arial" panose="020B0604020202020204" pitchFamily="34" charset="0"/>
                <a:cs typeface="Arial" panose="020B0604020202020204" pitchFamily="34" charset="0"/>
              </a:rPr>
              <a:t>   Chemické </a:t>
            </a:r>
            <a:r>
              <a:rPr lang="cs-CZ" sz="2000" dirty="0">
                <a:latin typeface="Arial" panose="020B0604020202020204" pitchFamily="34" charset="0"/>
                <a:cs typeface="Arial" panose="020B0604020202020204" pitchFamily="34" charset="0"/>
              </a:rPr>
              <a:t>vlastnosti i chování dvoumocných sloučenin europia se nejvíce podobají sloučeninám stroncia. Vlastnosti trojmocných sloučenin europia se nejvíce podobají vlastnostem sloučenin hlinitých. Vodné roztoky solí dvoumocného i trojmocného europia bývají obvykle bezbarvé</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přírodě se europium vyskytuje pouze ve formě sloučenin společně s ostatními lanthanoidy</a:t>
            </a:r>
            <a:r>
              <a:rPr lang="cs-CZ"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Samostatné minerály europia nejsou známy</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3785652"/>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Výroba europia pro technické účely se provádí loužením </a:t>
            </a:r>
            <a:r>
              <a:rPr lang="cs-CZ" sz="2000" dirty="0" err="1" smtClean="0">
                <a:latin typeface="Arial" panose="020B0604020202020204" pitchFamily="34" charset="0"/>
                <a:cs typeface="Arial" panose="020B0604020202020204" pitchFamily="34" charset="0"/>
              </a:rPr>
              <a:t>lanthanoidových</a:t>
            </a:r>
            <a:r>
              <a:rPr lang="cs-CZ" sz="2000" dirty="0" smtClean="0">
                <a:latin typeface="Arial" panose="020B0604020202020204" pitchFamily="34" charset="0"/>
                <a:cs typeface="Arial" panose="020B0604020202020204" pitchFamily="34" charset="0"/>
              </a:rPr>
              <a:t> rud směsí minerálních kyselin. Roztok, ve kterém je europium přítomno ve formě rozpustných trojmocných solí, se redukuje pomocí zinku nebo rtuti, dvoumocné europium se poté separuje ve formě nerozpustného síranu </a:t>
            </a:r>
            <a:r>
              <a:rPr lang="cs-CZ" sz="2000" dirty="0" err="1" smtClean="0">
                <a:latin typeface="Arial" panose="020B0604020202020204" pitchFamily="34" charset="0"/>
                <a:cs typeface="Arial" panose="020B0604020202020204" pitchFamily="34" charset="0"/>
              </a:rPr>
              <a:t>europnatého</a:t>
            </a:r>
            <a:r>
              <a:rPr lang="cs-CZ" sz="2000" dirty="0" smtClean="0">
                <a:latin typeface="Arial" panose="020B0604020202020204" pitchFamily="34" charset="0"/>
                <a:cs typeface="Arial" panose="020B0604020202020204" pitchFamily="34" charset="0"/>
              </a:rPr>
              <a:t> EuSO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Po vyloučení europia se z roztoku oddělují další </a:t>
            </a:r>
            <a:r>
              <a:rPr lang="cs-CZ" sz="2000" dirty="0" err="1" smtClean="0">
                <a:latin typeface="Arial" panose="020B0604020202020204" pitchFamily="34" charset="0"/>
                <a:cs typeface="Arial" panose="020B0604020202020204" pitchFamily="34" charset="0"/>
              </a:rPr>
              <a:t>lanthanidy</a:t>
            </a:r>
            <a:r>
              <a:rPr lang="cs-CZ" sz="2000" dirty="0" smtClean="0">
                <a:latin typeface="Arial" panose="020B0604020202020204" pitchFamily="34" charset="0"/>
                <a:cs typeface="Arial" panose="020B0604020202020204" pitchFamily="34" charset="0"/>
              </a:rPr>
              <a:t> pomocí iontoměničů nebo kapalinovou extrakcí. Surové kovové europium se vyrábí redukcí oxidu Eu</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vápníkem nebo lanthanem. </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Čisté europium se připravuje elektrolýzou taveniny EuCl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Europium se společně s terbiem a yttriem používá k výrobě červených luminoforů do CRT obrazovek a k výrobě luminiscenčních barviv.</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Gadolinium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měkký kov s ferromagnetickými vlastnostmi. Existují dvě alotropické modifikace gadolinia, hexagonální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Gd</a:t>
            </a:r>
            <a:r>
              <a:rPr lang="cs-CZ" sz="2000" dirty="0">
                <a:latin typeface="Arial" panose="020B0604020202020204" pitchFamily="34" charset="0"/>
                <a:cs typeface="Arial" panose="020B0604020202020204" pitchFamily="34" charset="0"/>
              </a:rPr>
              <a:t> při teplotě 1235°C přechází na kubické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Gd</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Gadolinium je méně reaktivní než předchozí prvky ze skupiny lanthanoidů. Na suchém vzduchu je prakticky stálé, zapáleno shoří na bílý oxid </a:t>
            </a:r>
            <a:r>
              <a:rPr lang="cs-CZ" sz="2000" dirty="0" err="1">
                <a:latin typeface="Arial" panose="020B0604020202020204" pitchFamily="34" charset="0"/>
                <a:cs typeface="Arial" panose="020B0604020202020204" pitchFamily="34" charset="0"/>
              </a:rPr>
              <a:t>gadolinitý</a:t>
            </a:r>
            <a:r>
              <a:rPr lang="cs-CZ" sz="2000" dirty="0">
                <a:latin typeface="Arial" panose="020B0604020202020204" pitchFamily="34" charset="0"/>
                <a:cs typeface="Arial" panose="020B0604020202020204" pitchFamily="34" charset="0"/>
              </a:rPr>
              <a:t> Gd</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studenou vodou prakticky nereaguje, s horkou vodou reaguje gadolinium jen pozvolna za vzniku vodíku a snadno se rozpouští v běžných minerálních kyselinách:</a:t>
            </a:r>
          </a:p>
          <a:p>
            <a:pPr algn="ctr"/>
            <a:r>
              <a:rPr lang="cs-CZ" sz="2000" dirty="0">
                <a:latin typeface="Arial" panose="020B0604020202020204" pitchFamily="34" charset="0"/>
                <a:cs typeface="Arial" panose="020B0604020202020204" pitchFamily="34" charset="0"/>
              </a:rPr>
              <a:t>2Gd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2Gd(OH)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2Gd + 6HCl → 2GdCl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Gd</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Gd</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Ve sloučeninách se gadolinium vyskytuje pouze v oxidačním stupni III. Sloučeniny gadolinia se svými vlastnostmi podobají sloučeninám hliníku. Vodné roztoky solí gadolinia jsou bezbarvé a silně toxické. Práškový kov je </a:t>
            </a:r>
            <a:r>
              <a:rPr lang="cs-CZ" sz="2000" dirty="0" err="1">
                <a:latin typeface="Arial" panose="020B0604020202020204" pitchFamily="34" charset="0"/>
                <a:cs typeface="Arial" panose="020B0604020202020204" pitchFamily="34" charset="0"/>
              </a:rPr>
              <a:t>pyroforní</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přírodě se gadolinium vyskytuje pouze ve formě sloučenin společně s ostatními lanthanoidy. Samostatné minerály gadolinia nejsou známy</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304800"/>
            <a:ext cx="8839200" cy="6247864"/>
          </a:xfrm>
          <a:prstGeom prst="rect">
            <a:avLst/>
          </a:prstGeom>
        </p:spPr>
        <p:txBody>
          <a:bodyPr wrap="square">
            <a:spAutoFit/>
          </a:bodyPr>
          <a:lstStyle/>
          <a:p>
            <a:pPr algn="just"/>
            <a:r>
              <a:rPr lang="cs-CZ" sz="2000" dirty="0">
                <a:latin typeface="Arial" panose="020B0604020202020204" pitchFamily="34" charset="0"/>
                <a:cs typeface="Arial" panose="020B0604020202020204" pitchFamily="34" charset="0"/>
              </a:rPr>
              <a:t>Výroba molybdenu se provádí redukcí oxidu molybdenového vodíkem ve fluidní peci. Redukce oxidu molybdenového probíhá postupně v jednotlivých teplotních pásmech pece ve třech krocích při teplotách 400 až 1100°C. Postupný průběh redukce znázorňují rovnice:</a:t>
            </a:r>
          </a:p>
          <a:p>
            <a:pPr algn="ctr"/>
            <a:r>
              <a:rPr lang="cs-CZ" sz="2000" dirty="0">
                <a:latin typeface="Arial" panose="020B0604020202020204" pitchFamily="34" charset="0"/>
                <a:cs typeface="Arial" panose="020B0604020202020204" pitchFamily="34" charset="0"/>
              </a:rPr>
              <a:t>2MoO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Mo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Mo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2MoO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MoO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Mo</a:t>
            </a:r>
            <a:r>
              <a:rPr lang="cs-CZ" sz="2000" dirty="0">
                <a:latin typeface="Arial" panose="020B0604020202020204" pitchFamily="34" charset="0"/>
                <a:cs typeface="Arial" panose="020B0604020202020204" pitchFamily="34" charset="0"/>
              </a:rPr>
              <a:t> + 2H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Produktem redukce je práškový molybden, který se slinováním při teplotě 2400°C převádí do kovové podoby. Oxid molybdenový potřebný k redukci se připravuje oxidačním pražením molybdenitu při teplotě okolo 700°C:</a:t>
            </a:r>
          </a:p>
          <a:p>
            <a:pPr algn="ctr"/>
            <a:r>
              <a:rPr lang="cs-CZ" sz="2000" dirty="0">
                <a:latin typeface="Arial" panose="020B0604020202020204" pitchFamily="34" charset="0"/>
                <a:cs typeface="Arial" panose="020B0604020202020204" pitchFamily="34" charset="0"/>
              </a:rPr>
              <a:t>2MoS</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+ 7O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2MoO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+ 4SO</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Z výpražku se těkavý oxid molybdenový odděluje destilací při teplotě 1000°C, nebo </a:t>
            </a:r>
            <a:r>
              <a:rPr lang="cs-CZ" sz="2000" dirty="0" err="1">
                <a:latin typeface="Arial" panose="020B0604020202020204" pitchFamily="34" charset="0"/>
                <a:cs typeface="Arial" panose="020B0604020202020204" pitchFamily="34" charset="0"/>
              </a:rPr>
              <a:t>vyluhovaním</a:t>
            </a:r>
            <a:r>
              <a:rPr lang="cs-CZ" sz="2000" dirty="0">
                <a:latin typeface="Arial" panose="020B0604020202020204" pitchFamily="34" charset="0"/>
                <a:cs typeface="Arial" panose="020B0604020202020204" pitchFamily="34" charset="0"/>
              </a:rPr>
              <a:t> ve vodném roztoku amoniaku, v tomto případě nejprve vznikne rozpustný molybdenan amonný, ze kterého hydrolýzou vznikne kyselina molybdenová. Kyselina molybdenová se termickým rozkladem převede na oxid o vysoké čistotě.</a:t>
            </a:r>
          </a:p>
          <a:p>
            <a:pPr algn="just"/>
            <a:r>
              <a:rPr lang="cs-CZ" sz="2000" dirty="0" smtClean="0">
                <a:latin typeface="Arial" panose="020B0604020202020204" pitchFamily="34" charset="0"/>
                <a:cs typeface="Arial" panose="020B0604020202020204" pitchFamily="34" charset="0"/>
              </a:rPr>
              <a:t>     Dalším </a:t>
            </a:r>
            <a:r>
              <a:rPr lang="cs-CZ" sz="2000" dirty="0">
                <a:latin typeface="Arial" panose="020B0604020202020204" pitchFamily="34" charset="0"/>
                <a:cs typeface="Arial" panose="020B0604020202020204" pitchFamily="34" charset="0"/>
              </a:rPr>
              <a:t>způsobem přípravy oxidu molybdenového je alkalické tavení molybdenitu v plamenné peci za přítomnosti uhličitanu sodného. Reakcí vzniká molybdenan sodný, který se rozkládá koncentrovanou kyselinou chlorovodíkovou za vzniku oxidu molybdenového</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58802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Výroba gadolinia pro technické účely se provádí obdobně jako výroba ostatních </a:t>
            </a:r>
            <a:r>
              <a:rPr lang="cs-CZ" sz="2000" dirty="0" err="1" smtClean="0">
                <a:latin typeface="Arial" panose="020B0604020202020204" pitchFamily="34" charset="0"/>
                <a:cs typeface="Arial" panose="020B0604020202020204" pitchFamily="34" charset="0"/>
              </a:rPr>
              <a:t>lantahanoidů</a:t>
            </a:r>
            <a:r>
              <a:rPr lang="cs-CZ" sz="2000" dirty="0" smtClean="0">
                <a:latin typeface="Arial" panose="020B0604020202020204" pitchFamily="34" charset="0"/>
                <a:cs typeface="Arial" panose="020B0604020202020204" pitchFamily="34" charset="0"/>
              </a:rPr>
              <a:t> loužením </a:t>
            </a:r>
            <a:r>
              <a:rPr lang="cs-CZ" sz="2000" dirty="0" err="1" smtClean="0">
                <a:latin typeface="Arial" panose="020B0604020202020204" pitchFamily="34" charset="0"/>
                <a:cs typeface="Arial" panose="020B0604020202020204" pitchFamily="34" charset="0"/>
              </a:rPr>
              <a:t>lanthanoidových</a:t>
            </a:r>
            <a:r>
              <a:rPr lang="cs-CZ" sz="2000" dirty="0" smtClean="0">
                <a:latin typeface="Arial" panose="020B0604020202020204" pitchFamily="34" charset="0"/>
                <a:cs typeface="Arial" panose="020B0604020202020204" pitchFamily="34" charset="0"/>
              </a:rPr>
              <a:t> rud směsí minerálních kyselin s následnou redukcí chloridu </a:t>
            </a:r>
            <a:r>
              <a:rPr lang="cs-CZ" sz="2000" dirty="0" err="1" smtClean="0">
                <a:latin typeface="Arial" panose="020B0604020202020204" pitchFamily="34" charset="0"/>
                <a:cs typeface="Arial" panose="020B0604020202020204" pitchFamily="34" charset="0"/>
              </a:rPr>
              <a:t>gadolinitého</a:t>
            </a:r>
            <a:r>
              <a:rPr lang="cs-CZ" sz="2000" dirty="0" smtClean="0">
                <a:latin typeface="Arial" panose="020B0604020202020204" pitchFamily="34" charset="0"/>
                <a:cs typeface="Arial" panose="020B0604020202020204" pitchFamily="34" charset="0"/>
              </a:rPr>
              <a:t> GdCl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kovovým vápníkem. </a:t>
            </a:r>
            <a:r>
              <a:rPr lang="cs-CZ" sz="2000" dirty="0" err="1" smtClean="0">
                <a:latin typeface="Arial" panose="020B0604020202020204" pitchFamily="34" charset="0"/>
                <a:cs typeface="Arial" panose="020B0604020202020204" pitchFamily="34" charset="0"/>
              </a:rPr>
              <a:t>Metalotermická</a:t>
            </a:r>
            <a:r>
              <a:rPr lang="cs-CZ" sz="2000" dirty="0" smtClean="0">
                <a:latin typeface="Arial" panose="020B0604020202020204" pitchFamily="34" charset="0"/>
                <a:cs typeface="Arial" panose="020B0604020202020204" pitchFamily="34" charset="0"/>
              </a:rPr>
              <a:t> redukce chloridu vápníkem probíhá při teplotě přes 1000°C v argonové atmosféře:</a:t>
            </a:r>
          </a:p>
          <a:p>
            <a:pPr algn="ctr"/>
            <a:r>
              <a:rPr lang="cs-CZ" sz="2000" dirty="0" smtClean="0">
                <a:latin typeface="Arial" panose="020B0604020202020204" pitchFamily="34" charset="0"/>
                <a:cs typeface="Arial" panose="020B0604020202020204" pitchFamily="34" charset="0"/>
              </a:rPr>
              <a:t>2GdCl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+ 3Ca → 2Gd + 3CaCl</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Gadolinium </a:t>
            </a:r>
            <a:r>
              <a:rPr lang="cs-CZ" sz="2000" dirty="0">
                <a:latin typeface="Arial" panose="020B0604020202020204" pitchFamily="34" charset="0"/>
                <a:cs typeface="Arial" panose="020B0604020202020204" pitchFamily="34" charset="0"/>
              </a:rPr>
              <a:t>se společně s terbiem používá k výrobě počítačových harddisků a dalších paměťových médií. Dále nalézá společně s dysprosiem uplatnění jako moderátor v jaderné technice, jako legující přísada ocelí, při výrobě zelených luminoforů pro obrazovky radarů. </a:t>
            </a:r>
          </a:p>
          <a:p>
            <a:pPr algn="just"/>
            <a:r>
              <a:rPr lang="cs-CZ" sz="2000" dirty="0" smtClean="0">
                <a:latin typeface="Arial" panose="020B0604020202020204" pitchFamily="34" charset="0"/>
                <a:cs typeface="Arial" panose="020B0604020202020204" pitchFamily="34" charset="0"/>
              </a:rPr>
              <a:t>    Díky </a:t>
            </a:r>
            <a:r>
              <a:rPr lang="cs-CZ" sz="2000" dirty="0">
                <a:latin typeface="Arial" panose="020B0604020202020204" pitchFamily="34" charset="0"/>
                <a:cs typeface="Arial" panose="020B0604020202020204" pitchFamily="34" charset="0"/>
              </a:rPr>
              <a:t>Curieově teplotě ležící v blízkosti pokojové teploty má gadolinium zajímavou perspektivu při vývoji chladících zařízení pracujících na principu adiabatické magnetizace.</a:t>
            </a:r>
          </a:p>
          <a:p>
            <a:pPr algn="just"/>
            <a:r>
              <a:rPr lang="cs-CZ" sz="2000" dirty="0" smtClean="0">
                <a:latin typeface="Arial" panose="020B0604020202020204" pitchFamily="34" charset="0"/>
                <a:cs typeface="Arial" panose="020B0604020202020204" pitchFamily="34" charset="0"/>
              </a:rPr>
              <a:t>     Ve </a:t>
            </a:r>
            <a:r>
              <a:rPr lang="cs-CZ" sz="2000" dirty="0">
                <a:latin typeface="Arial" panose="020B0604020202020204" pitchFamily="34" charset="0"/>
                <a:cs typeface="Arial" panose="020B0604020202020204" pitchFamily="34" charset="0"/>
              </a:rPr>
              <a:t>formě </a:t>
            </a:r>
            <a:r>
              <a:rPr lang="cs-CZ" sz="2000" b="1" dirty="0">
                <a:latin typeface="Arial" panose="020B0604020202020204" pitchFamily="34" charset="0"/>
                <a:cs typeface="Arial" panose="020B0604020202020204" pitchFamily="34" charset="0"/>
              </a:rPr>
              <a:t>chelátu</a:t>
            </a:r>
            <a:r>
              <a:rPr lang="cs-CZ" sz="2000" dirty="0">
                <a:latin typeface="Arial" panose="020B0604020202020204" pitchFamily="34" charset="0"/>
                <a:cs typeface="Arial" panose="020B0604020202020204" pitchFamily="34" charset="0"/>
              </a:rPr>
              <a:t> se používá jako kontrastní látka při magnetické rezonanci v medicíně. Neodymem dopované krystaly </a:t>
            </a:r>
            <a:r>
              <a:rPr lang="cs-CZ" sz="2000" b="1" dirty="0">
                <a:latin typeface="Arial" panose="020B0604020202020204" pitchFamily="34" charset="0"/>
                <a:cs typeface="Arial" panose="020B0604020202020204" pitchFamily="34" charset="0"/>
              </a:rPr>
              <a:t>wolframanu </a:t>
            </a:r>
            <a:r>
              <a:rPr lang="cs-CZ" sz="2000" b="1" dirty="0" err="1">
                <a:latin typeface="Arial" panose="020B0604020202020204" pitchFamily="34" charset="0"/>
                <a:cs typeface="Arial" panose="020B0604020202020204" pitchFamily="34" charset="0"/>
              </a:rPr>
              <a:t>draselno-gadolinitého</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KGd</a:t>
            </a:r>
            <a:r>
              <a:rPr lang="cs-CZ" sz="2000" dirty="0">
                <a:latin typeface="Arial" panose="020B0604020202020204" pitchFamily="34" charset="0"/>
                <a:cs typeface="Arial" panose="020B0604020202020204" pitchFamily="34" charset="0"/>
              </a:rPr>
              <a:t>(WO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se používají ke konstrukci laserů.</a:t>
            </a:r>
          </a:p>
          <a:p>
            <a:pPr algn="just"/>
            <a:r>
              <a:rPr lang="cs-CZ" sz="2000" dirty="0" smtClean="0">
                <a:latin typeface="Arial" panose="020B0604020202020204" pitchFamily="34" charset="0"/>
                <a:cs typeface="Arial" panose="020B0604020202020204" pitchFamily="34" charset="0"/>
              </a:rPr>
              <a:t>    Slitina </a:t>
            </a:r>
            <a:r>
              <a:rPr lang="cs-CZ" sz="2000" dirty="0">
                <a:latin typeface="Arial" panose="020B0604020202020204" pitchFamily="34" charset="0"/>
                <a:cs typeface="Arial" panose="020B0604020202020204" pitchFamily="34" charset="0"/>
              </a:rPr>
              <a:t>gadolinia s niklem se používá k výrobě kontejnerů na radioaktivní odpad. </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Borid gadolinia </a:t>
            </a:r>
            <a:r>
              <a:rPr lang="cs-CZ" sz="2000" dirty="0" smtClean="0">
                <a:latin typeface="Arial" panose="020B0604020202020204" pitchFamily="34" charset="0"/>
                <a:cs typeface="Arial" panose="020B0604020202020204" pitchFamily="34" charset="0"/>
              </a:rPr>
              <a:t>Gd</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B</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se používá ke konstrukci katod pro výkonné RTG přístroje.</a:t>
            </a:r>
          </a:p>
        </p:txBody>
      </p:sp>
    </p:spTree>
    <p:extLst>
      <p:ext uri="{BB962C8B-B14F-4D97-AF65-F5344CB8AC3E}">
        <p14:creationId xmlns:p14="http://schemas.microsoft.com/office/powerpoint/2010/main" val="33270220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228600"/>
            <a:ext cx="8839200" cy="1323439"/>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Ze sloučenin gadolinia je nejdůležitější </a:t>
            </a:r>
            <a:r>
              <a:rPr lang="cs-CZ" sz="2000" b="1" dirty="0" smtClean="0">
                <a:latin typeface="Arial" panose="020B0604020202020204" pitchFamily="34" charset="0"/>
                <a:cs typeface="Arial" panose="020B0604020202020204" pitchFamily="34" charset="0"/>
              </a:rPr>
              <a:t>dusičnan </a:t>
            </a:r>
            <a:r>
              <a:rPr lang="cs-CZ" sz="2000" b="1" dirty="0" err="1" smtClean="0">
                <a:latin typeface="Arial" panose="020B0604020202020204" pitchFamily="34" charset="0"/>
                <a:cs typeface="Arial" panose="020B0604020202020204" pitchFamily="34" charset="0"/>
              </a:rPr>
              <a:t>gadolinitý</a:t>
            </a:r>
            <a:r>
              <a:rPr lang="cs-CZ" sz="2000" b="1"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Gd</a:t>
            </a:r>
            <a:r>
              <a:rPr lang="cs-CZ" sz="2000" dirty="0" smtClean="0">
                <a:latin typeface="Arial" panose="020B0604020202020204" pitchFamily="34" charset="0"/>
                <a:cs typeface="Arial" panose="020B0604020202020204" pitchFamily="34" charset="0"/>
              </a:rPr>
              <a:t>(NO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který se používá k výrobě </a:t>
            </a:r>
            <a:r>
              <a:rPr lang="cs-CZ" sz="2000" dirty="0" err="1" smtClean="0">
                <a:latin typeface="Arial" panose="020B0604020202020204" pitchFamily="34" charset="0"/>
                <a:cs typeface="Arial" panose="020B0604020202020204" pitchFamily="34" charset="0"/>
              </a:rPr>
              <a:t>spoeciálních</a:t>
            </a:r>
            <a:r>
              <a:rPr lang="cs-CZ" sz="2000" dirty="0" smtClean="0">
                <a:latin typeface="Arial" panose="020B0604020202020204" pitchFamily="34" charset="0"/>
                <a:cs typeface="Arial" panose="020B0604020202020204" pitchFamily="34" charset="0"/>
              </a:rPr>
              <a:t> skel a keramiky. Jeho nasycený vodný roztok se využívá ke stínění některých jaderných zařízení, zejména skladů </a:t>
            </a:r>
            <a:r>
              <a:rPr lang="cs-CZ" sz="2000" dirty="0" err="1" smtClean="0">
                <a:latin typeface="Arial" panose="020B0604020202020204" pitchFamily="34" charset="0"/>
                <a:cs typeface="Arial" panose="020B0604020202020204" pitchFamily="34" charset="0"/>
              </a:rPr>
              <a:t>težké</a:t>
            </a:r>
            <a:r>
              <a:rPr lang="cs-CZ" sz="2000" dirty="0" smtClean="0">
                <a:latin typeface="Arial" panose="020B0604020202020204" pitchFamily="34" charset="0"/>
                <a:cs typeface="Arial" panose="020B0604020202020204" pitchFamily="34" charset="0"/>
              </a:rPr>
              <a:t> vody.</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33982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99672"/>
            <a:ext cx="88392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Terbium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 stříbřitě </a:t>
            </a:r>
            <a:r>
              <a:rPr lang="cs-CZ" sz="2000" dirty="0">
                <a:latin typeface="Arial" panose="020B0604020202020204" pitchFamily="34" charset="0"/>
                <a:cs typeface="Arial" panose="020B0604020202020204" pitchFamily="34" charset="0"/>
              </a:rPr>
              <a:t>bílý, měkký, kujný a tažný kov. Existují dvě alotropické modifikace terbia, hexagonální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Tb</a:t>
            </a:r>
            <a:r>
              <a:rPr lang="cs-CZ" sz="2000" dirty="0">
                <a:latin typeface="Arial" panose="020B0604020202020204" pitchFamily="34" charset="0"/>
                <a:cs typeface="Arial" panose="020B0604020202020204" pitchFamily="34" charset="0"/>
              </a:rPr>
              <a:t> přechází při teplotě 1289°C na kubické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Tb</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Chemická reaktivita terbia je nižší než u předchozích prvků ze skupiny lanthanoidů.</a:t>
            </a:r>
          </a:p>
          <a:p>
            <a:pPr algn="just"/>
            <a:r>
              <a:rPr lang="cs-CZ" sz="2000" dirty="0" smtClean="0">
                <a:latin typeface="Arial" panose="020B0604020202020204" pitchFamily="34" charset="0"/>
                <a:cs typeface="Arial" panose="020B0604020202020204" pitchFamily="34" charset="0"/>
              </a:rPr>
              <a:t>   Na </a:t>
            </a:r>
            <a:r>
              <a:rPr lang="cs-CZ" sz="2000" dirty="0">
                <a:latin typeface="Arial" panose="020B0604020202020204" pitchFamily="34" charset="0"/>
                <a:cs typeface="Arial" panose="020B0604020202020204" pitchFamily="34" charset="0"/>
              </a:rPr>
              <a:t>suchém vzduchu je terbium prakticky stálé, ve vlhkém prostředí se pomalu pokrývá vrstvičkou tmavě hnědého oxidu </a:t>
            </a:r>
            <a:r>
              <a:rPr lang="cs-CZ" sz="2000" dirty="0" err="1">
                <a:latin typeface="Arial" panose="020B0604020202020204" pitchFamily="34" charset="0"/>
                <a:cs typeface="Arial" panose="020B0604020202020204" pitchFamily="34" charset="0"/>
              </a:rPr>
              <a:t>terbitého</a:t>
            </a:r>
            <a:r>
              <a:rPr lang="cs-CZ" sz="2000" dirty="0">
                <a:latin typeface="Arial" panose="020B0604020202020204" pitchFamily="34" charset="0"/>
                <a:cs typeface="Arial" panose="020B0604020202020204" pitchFamily="34" charset="0"/>
              </a:rPr>
              <a:t> Tb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Zahříváním v atmosféře kyslíku shoří na hnědý oxid </a:t>
            </a:r>
            <a:r>
              <a:rPr lang="cs-CZ" sz="2000" dirty="0" err="1">
                <a:latin typeface="Arial" panose="020B0604020202020204" pitchFamily="34" charset="0"/>
                <a:cs typeface="Arial" panose="020B0604020202020204" pitchFamily="34" charset="0"/>
              </a:rPr>
              <a:t>terbito-terbičitý</a:t>
            </a:r>
            <a:r>
              <a:rPr lang="cs-CZ" sz="2000" dirty="0">
                <a:latin typeface="Arial" panose="020B0604020202020204" pitchFamily="34" charset="0"/>
                <a:cs typeface="Arial" panose="020B0604020202020204" pitchFamily="34" charset="0"/>
              </a:rPr>
              <a:t> Tb</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S horkou vodou reaguje terbium velice pozvolna za vzniku vodíku, ale snadno se rozpouští v běžných minerálních kyselinách za vzniku </a:t>
            </a:r>
            <a:r>
              <a:rPr lang="cs-CZ" sz="2000" dirty="0" err="1">
                <a:latin typeface="Arial" panose="020B0604020202020204" pitchFamily="34" charset="0"/>
                <a:cs typeface="Arial" panose="020B0604020202020204" pitchFamily="34" charset="0"/>
              </a:rPr>
              <a:t>terbité</a:t>
            </a:r>
            <a:r>
              <a:rPr lang="cs-CZ" sz="2000" dirty="0">
                <a:latin typeface="Arial" panose="020B0604020202020204" pitchFamily="34" charset="0"/>
                <a:cs typeface="Arial" panose="020B0604020202020204" pitchFamily="34" charset="0"/>
              </a:rPr>
              <a:t> soli:</a:t>
            </a:r>
          </a:p>
          <a:p>
            <a:pPr algn="ctr"/>
            <a:r>
              <a:rPr lang="cs-CZ" sz="2000" dirty="0">
                <a:latin typeface="Arial" panose="020B0604020202020204" pitchFamily="34" charset="0"/>
                <a:cs typeface="Arial" panose="020B0604020202020204" pitchFamily="34" charset="0"/>
              </a:rPr>
              <a:t>2Tb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2Tb(OH)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2Tb + 6HCl → 2TbCl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Tb</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Tb</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Ve sloučeninách se terbium vyskytuje běžně v oxidačním čísle III, sloučeniny čtyřmocného terbia jsou značně nestabilní a samovolně se redukují. Vodné roztoky solí trojmocného i čtyřmocného terbia bývají obvykle bezbarvé. Práškové terbium je </a:t>
            </a:r>
            <a:r>
              <a:rPr lang="cs-CZ" sz="2000" dirty="0" err="1">
                <a:latin typeface="Arial" panose="020B0604020202020204" pitchFamily="34" charset="0"/>
                <a:cs typeface="Arial" panose="020B0604020202020204" pitchFamily="34" charset="0"/>
              </a:rPr>
              <a:t>pyroforní</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401753"/>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 přírodě se terbium vyskytuje pouze ve formě trojmocných sloučenin společně s ostatními lanthanoidy. Samostatné minerály terbia nebyly popsány. </a:t>
            </a:r>
            <a:endParaRPr lang="en-US" sz="2000" dirty="0" smtClean="0">
              <a:latin typeface="Arial" panose="020B0604020202020204" pitchFamily="34" charset="0"/>
              <a:cs typeface="Arial" panose="020B0604020202020204" pitchFamily="34" charset="0"/>
            </a:endParaRPr>
          </a:p>
          <a:p>
            <a:pPr algn="just"/>
            <a:endParaRPr lang="en-US"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Výroba terbia pro technické účely se provádí obdobně jako výroba ostatních </a:t>
            </a:r>
            <a:r>
              <a:rPr lang="cs-CZ" sz="2000" dirty="0" err="1" smtClean="0">
                <a:latin typeface="Arial" panose="020B0604020202020204" pitchFamily="34" charset="0"/>
                <a:cs typeface="Arial" panose="020B0604020202020204" pitchFamily="34" charset="0"/>
              </a:rPr>
              <a:t>lantahanoidů</a:t>
            </a:r>
            <a:r>
              <a:rPr lang="cs-CZ" sz="2000" dirty="0" smtClean="0">
                <a:latin typeface="Arial" panose="020B0604020202020204" pitchFamily="34" charset="0"/>
                <a:cs typeface="Arial" panose="020B0604020202020204" pitchFamily="34" charset="0"/>
              </a:rPr>
              <a:t> loužením </a:t>
            </a:r>
            <a:r>
              <a:rPr lang="cs-CZ" sz="2000" dirty="0" err="1" smtClean="0">
                <a:latin typeface="Arial" panose="020B0604020202020204" pitchFamily="34" charset="0"/>
                <a:cs typeface="Arial" panose="020B0604020202020204" pitchFamily="34" charset="0"/>
              </a:rPr>
              <a:t>lanthanoidových</a:t>
            </a:r>
            <a:r>
              <a:rPr lang="cs-CZ" sz="2000" dirty="0" smtClean="0">
                <a:latin typeface="Arial" panose="020B0604020202020204" pitchFamily="34" charset="0"/>
                <a:cs typeface="Arial" panose="020B0604020202020204" pitchFamily="34" charset="0"/>
              </a:rPr>
              <a:t> rud směsí minerálních kyselin s následnou separací pomocí extrakce nebo na iontoměničích.</a:t>
            </a:r>
          </a:p>
          <a:p>
            <a:pPr algn="just"/>
            <a:r>
              <a:rPr lang="cs-CZ" sz="2000" dirty="0" smtClean="0">
                <a:latin typeface="Arial" panose="020B0604020202020204" pitchFamily="34" charset="0"/>
                <a:cs typeface="Arial" panose="020B0604020202020204" pitchFamily="34" charset="0"/>
              </a:rPr>
              <a:t>  Příprava čistého terbia v kovové formě se obvykle provádí redukcí oxidu terbia Tb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elementárním vápníkem. </a:t>
            </a:r>
            <a:r>
              <a:rPr lang="cs-CZ" sz="2000" dirty="0" err="1" smtClean="0">
                <a:latin typeface="Arial" panose="020B0604020202020204" pitchFamily="34" charset="0"/>
                <a:cs typeface="Arial" panose="020B0604020202020204" pitchFamily="34" charset="0"/>
              </a:rPr>
              <a:t>Metalotermická</a:t>
            </a:r>
            <a:r>
              <a:rPr lang="cs-CZ" sz="2000" dirty="0" smtClean="0">
                <a:latin typeface="Arial" panose="020B0604020202020204" pitchFamily="34" charset="0"/>
                <a:cs typeface="Arial" panose="020B0604020202020204" pitchFamily="34" charset="0"/>
              </a:rPr>
              <a:t> redukce oxidu </a:t>
            </a:r>
            <a:r>
              <a:rPr lang="cs-CZ" sz="2000" dirty="0" err="1" smtClean="0">
                <a:latin typeface="Arial" panose="020B0604020202020204" pitchFamily="34" charset="0"/>
                <a:cs typeface="Arial" panose="020B0604020202020204" pitchFamily="34" charset="0"/>
              </a:rPr>
              <a:t>terbitého</a:t>
            </a:r>
            <a:r>
              <a:rPr lang="cs-CZ" sz="2000" dirty="0" smtClean="0">
                <a:latin typeface="Arial" panose="020B0604020202020204" pitchFamily="34" charset="0"/>
                <a:cs typeface="Arial" panose="020B0604020202020204" pitchFamily="34" charset="0"/>
              </a:rPr>
              <a:t> vápníkem probíhá při teplotě 1000-1200°C ve zředěné argonové atmosféře:</a:t>
            </a:r>
          </a:p>
          <a:p>
            <a:pPr algn="ctr"/>
            <a:r>
              <a:rPr lang="cs-CZ" sz="2000" dirty="0" smtClean="0">
                <a:latin typeface="Arial" panose="020B0604020202020204" pitchFamily="34" charset="0"/>
                <a:cs typeface="Arial" panose="020B0604020202020204" pitchFamily="34" charset="0"/>
              </a:rPr>
              <a:t>Tb</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+ 3Ca → 2Tb + 3CaO</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 </a:t>
            </a:r>
            <a:r>
              <a:rPr lang="cs-CZ" sz="2000" dirty="0">
                <a:latin typeface="Arial" panose="020B0604020202020204" pitchFamily="34" charset="0"/>
                <a:cs typeface="Arial" panose="020B0604020202020204" pitchFamily="34" charset="0"/>
              </a:rPr>
              <a:t>praxi se terbium spolu s europiem používá k výrobě </a:t>
            </a:r>
            <a:r>
              <a:rPr lang="cs-CZ" sz="2000" b="1" dirty="0">
                <a:latin typeface="Arial" panose="020B0604020202020204" pitchFamily="34" charset="0"/>
                <a:cs typeface="Arial" panose="020B0604020202020204" pitchFamily="34" charset="0"/>
              </a:rPr>
              <a:t>luminoforů pro barevné televizní obrazovky</a:t>
            </a:r>
            <a:r>
              <a:rPr lang="cs-CZ" sz="2000" dirty="0">
                <a:latin typeface="Arial" panose="020B0604020202020204" pitchFamily="34" charset="0"/>
                <a:cs typeface="Arial" panose="020B0604020202020204" pitchFamily="34" charset="0"/>
              </a:rPr>
              <a:t>, jako </a:t>
            </a:r>
            <a:r>
              <a:rPr lang="cs-CZ" sz="2000" b="1" dirty="0">
                <a:latin typeface="Arial" panose="020B0604020202020204" pitchFamily="34" charset="0"/>
                <a:cs typeface="Arial" panose="020B0604020202020204" pitchFamily="34" charset="0"/>
              </a:rPr>
              <a:t>kontrastní látka </a:t>
            </a:r>
            <a:r>
              <a:rPr lang="cs-CZ" sz="2000" dirty="0">
                <a:latin typeface="Arial" panose="020B0604020202020204" pitchFamily="34" charset="0"/>
                <a:cs typeface="Arial" panose="020B0604020202020204" pitchFamily="34" charset="0"/>
              </a:rPr>
              <a:t>v rentgenologii a mikrobiologii a společně s gadoliniem se používá k výrobě magnetooptických záznamových zařízení. Slitina s neodymem se používá k výrobě silných </a:t>
            </a:r>
            <a:r>
              <a:rPr lang="cs-CZ" sz="2000" b="1" dirty="0">
                <a:latin typeface="Arial" panose="020B0604020202020204" pitchFamily="34" charset="0"/>
                <a:cs typeface="Arial" panose="020B0604020202020204" pitchFamily="34" charset="0"/>
              </a:rPr>
              <a:t>permanentních magnetů </a:t>
            </a:r>
            <a:r>
              <a:rPr lang="cs-CZ" sz="2000" dirty="0">
                <a:latin typeface="Arial" panose="020B0604020202020204" pitchFamily="34" charset="0"/>
                <a:cs typeface="Arial" panose="020B0604020202020204" pitchFamily="34" charset="0"/>
              </a:rPr>
              <a:t>pro motory hybridních automobilů a generátory větrných elektráren. Sloučeniny trojmocného terbia pod zdrojem UV světla intenzivně zeleně světélkují, této vlastnosti se využívá k tvorbě </a:t>
            </a:r>
            <a:r>
              <a:rPr lang="cs-CZ" sz="2000" b="1" dirty="0">
                <a:latin typeface="Arial" panose="020B0604020202020204" pitchFamily="34" charset="0"/>
                <a:cs typeface="Arial" panose="020B0604020202020204" pitchFamily="34" charset="0"/>
              </a:rPr>
              <a:t>ochranných prvků na moderních bankovkách</a:t>
            </a:r>
            <a:r>
              <a:rPr lang="cs-CZ"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270220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120670"/>
            <a:ext cx="89916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Dysprosium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měkký kov. Existují dvě alotropické modifikace dysprosia, hexagonální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Dy</a:t>
            </a:r>
            <a:r>
              <a:rPr lang="cs-CZ" sz="2000" dirty="0">
                <a:latin typeface="Arial" panose="020B0604020202020204" pitchFamily="34" charset="0"/>
                <a:cs typeface="Arial" panose="020B0604020202020204" pitchFamily="34" charset="0"/>
              </a:rPr>
              <a:t> přechází při teplotě 1384°C na kubické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Dy</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Dysprosium je méně chemicky reaktivní než předchozí prvky ze skupiny lanthanoidů. Na suchém vzduchu je prakticky stálé. S vodou reaguje jen velmi pozvolna za vzniku vodíku, ale snadno se rozpouští v běžných minerálních kyselinách:</a:t>
            </a:r>
          </a:p>
          <a:p>
            <a:pPr algn="ctr"/>
            <a:r>
              <a:rPr lang="cs-CZ" sz="2000" dirty="0">
                <a:latin typeface="Arial" panose="020B0604020202020204" pitchFamily="34" charset="0"/>
                <a:cs typeface="Arial" panose="020B0604020202020204" pitchFamily="34" charset="0"/>
              </a:rPr>
              <a:t>2Dy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2Dy(OH)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2Dy + 6HCl → 2DyCl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Dy</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Dy</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Ve sloučeninách se dysprosium vyskytuje obvykle v oxidačním stupni III. Sloučeniny trojmocného dysprosia se svými vlastnostmi a chováním podobají sloučeninám hliníku. Vodné roztoky sloučenin dysprosia jsou obvykle žluté nebo žlutozelené, nestabilní sloučeniny dvoumocného dysprosia jsou obvykle zbarveny fialově nebo červeně</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přírodě se dysprosium vyskytuje pouze ve formě sloučenin společně s ostatními lanthanoidy.</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Samostatné </a:t>
            </a:r>
            <a:r>
              <a:rPr lang="cs-CZ" sz="2000" dirty="0">
                <a:latin typeface="Arial" panose="020B0604020202020204" pitchFamily="34" charset="0"/>
                <a:cs typeface="Arial" panose="020B0604020202020204" pitchFamily="34" charset="0"/>
              </a:rPr>
              <a:t>minerály dysprosia nejsou známy. </a:t>
            </a:r>
          </a:p>
        </p:txBody>
      </p:sp>
    </p:spTree>
    <p:extLst>
      <p:ext uri="{BB962C8B-B14F-4D97-AF65-F5344CB8AC3E}">
        <p14:creationId xmlns:p14="http://schemas.microsoft.com/office/powerpoint/2010/main" val="332702205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8600" y="228600"/>
            <a:ext cx="8686800" cy="501675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Výroba dysprosia pro technické účely se provádí obdobně jako výroba ostatních </a:t>
            </a:r>
            <a:r>
              <a:rPr lang="cs-CZ" sz="2000" dirty="0" err="1" smtClean="0">
                <a:latin typeface="Arial" panose="020B0604020202020204" pitchFamily="34" charset="0"/>
                <a:cs typeface="Arial" panose="020B0604020202020204" pitchFamily="34" charset="0"/>
              </a:rPr>
              <a:t>lantahanoidů</a:t>
            </a:r>
            <a:r>
              <a:rPr lang="cs-CZ" sz="2000" dirty="0" smtClean="0">
                <a:latin typeface="Arial" panose="020B0604020202020204" pitchFamily="34" charset="0"/>
                <a:cs typeface="Arial" panose="020B0604020202020204" pitchFamily="34" charset="0"/>
              </a:rPr>
              <a:t> loužením </a:t>
            </a:r>
            <a:r>
              <a:rPr lang="cs-CZ" sz="2000" dirty="0" err="1" smtClean="0">
                <a:latin typeface="Arial" panose="020B0604020202020204" pitchFamily="34" charset="0"/>
                <a:cs typeface="Arial" panose="020B0604020202020204" pitchFamily="34" charset="0"/>
              </a:rPr>
              <a:t>lanthanoidových</a:t>
            </a:r>
            <a:r>
              <a:rPr lang="cs-CZ" sz="2000" dirty="0" smtClean="0">
                <a:latin typeface="Arial" panose="020B0604020202020204" pitchFamily="34" charset="0"/>
                <a:cs typeface="Arial" panose="020B0604020202020204" pitchFamily="34" charset="0"/>
              </a:rPr>
              <a:t> rud směsí minerálních kyselin s následnou redukcí fluoridu </a:t>
            </a:r>
            <a:r>
              <a:rPr lang="cs-CZ" sz="2000" dirty="0" err="1" smtClean="0">
                <a:latin typeface="Arial" panose="020B0604020202020204" pitchFamily="34" charset="0"/>
                <a:cs typeface="Arial" panose="020B0604020202020204" pitchFamily="34" charset="0"/>
              </a:rPr>
              <a:t>dysprositého</a:t>
            </a:r>
            <a:r>
              <a:rPr lang="cs-CZ" sz="2000" dirty="0" smtClean="0">
                <a:latin typeface="Arial" panose="020B0604020202020204" pitchFamily="34" charset="0"/>
                <a:cs typeface="Arial" panose="020B0604020202020204" pitchFamily="34" charset="0"/>
              </a:rPr>
              <a:t> DyF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kovovým vápníkem. </a:t>
            </a:r>
          </a:p>
          <a:p>
            <a:pPr algn="just"/>
            <a:r>
              <a:rPr lang="cs-CZ" sz="2000" dirty="0" smtClean="0">
                <a:latin typeface="Arial" panose="020B0604020202020204" pitchFamily="34" charset="0"/>
                <a:cs typeface="Arial" panose="020B0604020202020204" pitchFamily="34" charset="0"/>
              </a:rPr>
              <a:t>Redukce fluoridu vápníkem probíhá při teplotě přes 1000°C v argonové atmosféře:</a:t>
            </a:r>
          </a:p>
          <a:p>
            <a:pPr algn="ctr"/>
            <a:r>
              <a:rPr lang="cs-CZ" sz="2000" dirty="0" smtClean="0">
                <a:latin typeface="Arial" panose="020B0604020202020204" pitchFamily="34" charset="0"/>
                <a:cs typeface="Arial" panose="020B0604020202020204" pitchFamily="34" charset="0"/>
              </a:rPr>
              <a:t>2DyF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+ 3Ca → 2Dy + 3CaF</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Dysprosium se společně s gadoliniem používá k výrobě moderátorových tyčí v jaderné technice. </a:t>
            </a:r>
            <a:endParaRPr lang="en-US" sz="2000" dirty="0" smtClean="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Slitina </a:t>
            </a:r>
            <a:r>
              <a:rPr lang="cs-CZ" sz="2000" dirty="0" smtClean="0">
                <a:latin typeface="Arial" panose="020B0604020202020204" pitchFamily="34" charset="0"/>
                <a:cs typeface="Arial" panose="020B0604020202020204" pitchFamily="34" charset="0"/>
              </a:rPr>
              <a:t>dysprosia, terbia a železa, známá pod názvem </a:t>
            </a:r>
            <a:r>
              <a:rPr lang="cs-CZ" sz="2000" b="1" dirty="0" err="1" smtClean="0">
                <a:latin typeface="Arial" panose="020B0604020202020204" pitchFamily="34" charset="0"/>
                <a:cs typeface="Arial" panose="020B0604020202020204" pitchFamily="34" charset="0"/>
              </a:rPr>
              <a:t>Terfenol</a:t>
            </a:r>
            <a:r>
              <a:rPr lang="cs-CZ" sz="2000" b="1" dirty="0" smtClean="0">
                <a:latin typeface="Arial" panose="020B0604020202020204" pitchFamily="34" charset="0"/>
                <a:cs typeface="Arial" panose="020B0604020202020204" pitchFamily="34" charset="0"/>
              </a:rPr>
              <a:t>-D</a:t>
            </a:r>
            <a:r>
              <a:rPr lang="cs-CZ" sz="2000" dirty="0" smtClean="0">
                <a:latin typeface="Arial" panose="020B0604020202020204" pitchFamily="34" charset="0"/>
                <a:cs typeface="Arial" panose="020B0604020202020204" pitchFamily="34" charset="0"/>
              </a:rPr>
              <a:t> má magnetostrikční vlastnosti a používá se ke konstrukci senzorů lodních sonarů. </a:t>
            </a:r>
          </a:p>
          <a:p>
            <a:pPr algn="just"/>
            <a:r>
              <a:rPr lang="cs-CZ" sz="2000" b="1" dirty="0" smtClean="0">
                <a:latin typeface="Arial" panose="020B0604020202020204" pitchFamily="34" charset="0"/>
                <a:cs typeface="Arial" panose="020B0604020202020204" pitchFamily="34" charset="0"/>
              </a:rPr>
              <a:t>Jodid </a:t>
            </a:r>
            <a:r>
              <a:rPr lang="cs-CZ" sz="2000" b="1" dirty="0" err="1" smtClean="0">
                <a:latin typeface="Arial" panose="020B0604020202020204" pitchFamily="34" charset="0"/>
                <a:cs typeface="Arial" panose="020B0604020202020204" pitchFamily="34" charset="0"/>
              </a:rPr>
              <a:t>dysprositý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DyI</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používá ve filmařských reflektorech pro dosažení intenzivního světla bílé barvy. </a:t>
            </a:r>
          </a:p>
          <a:p>
            <a:pPr algn="just"/>
            <a:endParaRPr lang="en-US" sz="2000" dirty="0">
              <a:latin typeface="Arial" panose="020B0604020202020204" pitchFamily="34" charset="0"/>
              <a:cs typeface="Arial" panose="020B0604020202020204" pitchFamily="34" charset="0"/>
            </a:endParaRP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91600" cy="6740307"/>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Holmium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měkký a tažný kov. Existují dvě alotropické modifikace holmia, hexagonální </a:t>
            </a:r>
            <a:r>
              <a:rPr lang="el-GR" sz="2000" dirty="0">
                <a:latin typeface="Arial" panose="020B0604020202020204" pitchFamily="34" charset="0"/>
                <a:cs typeface="Arial" panose="020B0604020202020204" pitchFamily="34" charset="0"/>
              </a:rPr>
              <a:t>α-</a:t>
            </a:r>
            <a:r>
              <a:rPr lang="cs-CZ" sz="2000" dirty="0">
                <a:latin typeface="Arial" panose="020B0604020202020204" pitchFamily="34" charset="0"/>
                <a:cs typeface="Arial" panose="020B0604020202020204" pitchFamily="34" charset="0"/>
              </a:rPr>
              <a:t>Ho přechází při teplotě 1428°C na kubické </a:t>
            </a:r>
            <a:r>
              <a:rPr lang="el-GR" sz="2000" dirty="0">
                <a:latin typeface="Arial" panose="020B0604020202020204" pitchFamily="34" charset="0"/>
                <a:cs typeface="Arial" panose="020B0604020202020204" pitchFamily="34" charset="0"/>
              </a:rPr>
              <a:t>β-</a:t>
            </a:r>
            <a:r>
              <a:rPr lang="cs-CZ" sz="2000" dirty="0">
                <a:latin typeface="Arial" panose="020B0604020202020204" pitchFamily="34" charset="0"/>
                <a:cs typeface="Arial" panose="020B0604020202020204" pitchFamily="34" charset="0"/>
              </a:rPr>
              <a:t>Ho. V práškové formě je holmium samozápalné.</a:t>
            </a:r>
          </a:p>
          <a:p>
            <a:pPr algn="just"/>
            <a:r>
              <a:rPr lang="cs-CZ" sz="2000" dirty="0">
                <a:latin typeface="Arial" panose="020B0604020202020204" pitchFamily="34" charset="0"/>
                <a:cs typeface="Arial" panose="020B0604020202020204" pitchFamily="34" charset="0"/>
              </a:rPr>
              <a:t>Holmium je chemicky méně reaktivní než předchozí prvky ze skupiny lanthanoidů. Na suchém vzduchu je holmium stálé, ve vlhkém prostředí se velice pomalu pokrývá vrstvou žlutého oxidu </a:t>
            </a:r>
            <a:r>
              <a:rPr lang="cs-CZ" sz="2000" dirty="0" err="1">
                <a:latin typeface="Arial" panose="020B0604020202020204" pitchFamily="34" charset="0"/>
                <a:cs typeface="Arial" panose="020B0604020202020204" pitchFamily="34" charset="0"/>
              </a:rPr>
              <a:t>holmitého</a:t>
            </a:r>
            <a:r>
              <a:rPr lang="cs-CZ" sz="2000" dirty="0">
                <a:latin typeface="Arial" panose="020B0604020202020204" pitchFamily="34" charset="0"/>
                <a:cs typeface="Arial" panose="020B0604020202020204" pitchFamily="34" charset="0"/>
              </a:rPr>
              <a:t> Ho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vodou reaguje holmium jen pomalu za vzniku </a:t>
            </a:r>
            <a:r>
              <a:rPr lang="cs-CZ" sz="2000" u="sng" dirty="0">
                <a:latin typeface="Arial" panose="020B0604020202020204" pitchFamily="34" charset="0"/>
                <a:cs typeface="Arial" panose="020B0604020202020204" pitchFamily="34" charset="0"/>
              </a:rPr>
              <a:t>vodíku</a:t>
            </a:r>
            <a:r>
              <a:rPr lang="cs-CZ" sz="2000" dirty="0">
                <a:latin typeface="Arial" panose="020B0604020202020204" pitchFamily="34" charset="0"/>
                <a:cs typeface="Arial" panose="020B0604020202020204" pitchFamily="34" charset="0"/>
              </a:rPr>
              <a:t>, ale snadno se rozpouští v běžných minerálních kyselinách za vzniku </a:t>
            </a:r>
            <a:r>
              <a:rPr lang="cs-CZ" sz="2000" dirty="0" err="1">
                <a:latin typeface="Arial" panose="020B0604020202020204" pitchFamily="34" charset="0"/>
                <a:cs typeface="Arial" panose="020B0604020202020204" pitchFamily="34" charset="0"/>
              </a:rPr>
              <a:t>holmité</a:t>
            </a:r>
            <a:r>
              <a:rPr lang="cs-CZ" sz="2000" dirty="0">
                <a:latin typeface="Arial" panose="020B0604020202020204" pitchFamily="34" charset="0"/>
                <a:cs typeface="Arial" panose="020B0604020202020204" pitchFamily="34" charset="0"/>
              </a:rPr>
              <a:t> soli příslušné kyseliny, s hydroxidy holmium nereaguje, s vodíkem tvoří hydridy HoH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HoH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2Ho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2Ho(OH)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2Ho + 6HCl → 2HoCl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Ho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Ho(NO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3H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Ve sloučeninách se holmium vyskytuje pouze v oxidačním stupni III. V silně redukčním prostředí lze připravit chlorid Ho</a:t>
            </a:r>
            <a:r>
              <a:rPr lang="cs-CZ" sz="2000" baseline="-25000" dirty="0">
                <a:latin typeface="Arial" panose="020B0604020202020204" pitchFamily="34" charset="0"/>
                <a:cs typeface="Arial" panose="020B0604020202020204" pitchFamily="34" charset="0"/>
              </a:rPr>
              <a:t>5</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11</a:t>
            </a:r>
            <a:r>
              <a:rPr lang="cs-CZ" sz="2000" dirty="0">
                <a:latin typeface="Arial" panose="020B0604020202020204" pitchFamily="34" charset="0"/>
                <a:cs typeface="Arial" panose="020B0604020202020204" pitchFamily="34" charset="0"/>
              </a:rPr>
              <a:t>, ve kterém se vyskytuje současně holmium dvou i trojmocné. Samostatná existence sloučenin dvoumocného holmia nebyla prokázána. Sloučeniny holmia se svými vlastnostmi podobají sloučeninám </a:t>
            </a:r>
            <a:r>
              <a:rPr lang="cs-CZ" sz="2000" u="sng" dirty="0">
                <a:latin typeface="Arial" panose="020B0604020202020204" pitchFamily="34" charset="0"/>
                <a:cs typeface="Arial" panose="020B0604020202020204" pitchFamily="34" charset="0"/>
              </a:rPr>
              <a:t>hliníku</a:t>
            </a:r>
            <a:r>
              <a:rPr lang="cs-CZ" sz="2000" dirty="0">
                <a:latin typeface="Arial" panose="020B0604020202020204" pitchFamily="34" charset="0"/>
                <a:cs typeface="Arial" panose="020B0604020202020204" pitchFamily="34" charset="0"/>
              </a:rPr>
              <a:t>. Vodné roztoky solí holmia jsou zabarveny sytě žlutě nebo hnědě, pouze fluorid </a:t>
            </a:r>
            <a:r>
              <a:rPr lang="cs-CZ" sz="2000" dirty="0" err="1">
                <a:latin typeface="Arial" panose="020B0604020202020204" pitchFamily="34" charset="0"/>
                <a:cs typeface="Arial" panose="020B0604020202020204" pitchFamily="34" charset="0"/>
              </a:rPr>
              <a:t>holmitý</a:t>
            </a:r>
            <a:r>
              <a:rPr lang="cs-CZ" sz="2000" dirty="0">
                <a:latin typeface="Arial" panose="020B0604020202020204" pitchFamily="34" charset="0"/>
                <a:cs typeface="Arial" panose="020B0604020202020204" pitchFamily="34" charset="0"/>
              </a:rPr>
              <a:t> je růžový</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0220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5324535"/>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 přírodě se holmium vyskytuje pouze ve formě sloučenin společně s ostatními lanthanoidy. Samostatné minerály s obsahem holmia nejsou známy.</a:t>
            </a:r>
            <a:endParaRPr lang="en-US" sz="2000" dirty="0" smtClean="0">
              <a:latin typeface="Arial" panose="020B0604020202020204" pitchFamily="34" charset="0"/>
              <a:cs typeface="Arial" panose="020B0604020202020204" pitchFamily="34" charset="0"/>
            </a:endParaRP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Výroba </a:t>
            </a:r>
            <a:r>
              <a:rPr lang="cs-CZ" sz="2000" dirty="0">
                <a:latin typeface="Arial" panose="020B0604020202020204" pitchFamily="34" charset="0"/>
                <a:cs typeface="Arial" panose="020B0604020202020204" pitchFamily="34" charset="0"/>
              </a:rPr>
              <a:t>holmia se provádí obdobně jako výroba ostatních </a:t>
            </a:r>
            <a:r>
              <a:rPr lang="cs-CZ" sz="2000" dirty="0" err="1">
                <a:latin typeface="Arial" panose="020B0604020202020204" pitchFamily="34" charset="0"/>
                <a:cs typeface="Arial" panose="020B0604020202020204" pitchFamily="34" charset="0"/>
              </a:rPr>
              <a:t>lantahanoidů</a:t>
            </a:r>
            <a:r>
              <a:rPr lang="cs-CZ" sz="2000" dirty="0">
                <a:latin typeface="Arial" panose="020B0604020202020204" pitchFamily="34" charset="0"/>
                <a:cs typeface="Arial" panose="020B0604020202020204" pitchFamily="34" charset="0"/>
              </a:rPr>
              <a:t> loužením </a:t>
            </a:r>
            <a:r>
              <a:rPr lang="cs-CZ" sz="2000" dirty="0" err="1">
                <a:latin typeface="Arial" panose="020B0604020202020204" pitchFamily="34" charset="0"/>
                <a:cs typeface="Arial" panose="020B0604020202020204" pitchFamily="34" charset="0"/>
              </a:rPr>
              <a:t>lanthanoidových</a:t>
            </a:r>
            <a:r>
              <a:rPr lang="cs-CZ" sz="2000" dirty="0">
                <a:latin typeface="Arial" panose="020B0604020202020204" pitchFamily="34" charset="0"/>
                <a:cs typeface="Arial" panose="020B0604020202020204" pitchFamily="34" charset="0"/>
              </a:rPr>
              <a:t> rud směsí minerálních kyselin s následnou redukcí fluoridu </a:t>
            </a:r>
            <a:r>
              <a:rPr lang="cs-CZ" sz="2000" dirty="0" err="1">
                <a:latin typeface="Arial" panose="020B0604020202020204" pitchFamily="34" charset="0"/>
                <a:cs typeface="Arial" panose="020B0604020202020204" pitchFamily="34" charset="0"/>
              </a:rPr>
              <a:t>holmitého</a:t>
            </a:r>
            <a:r>
              <a:rPr lang="cs-CZ" sz="2000" dirty="0">
                <a:latin typeface="Arial" panose="020B0604020202020204" pitchFamily="34" charset="0"/>
                <a:cs typeface="Arial" panose="020B0604020202020204" pitchFamily="34" charset="0"/>
              </a:rPr>
              <a:t> HoF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kovovým vápníkem. </a:t>
            </a:r>
            <a:r>
              <a:rPr lang="cs-CZ" sz="2000" dirty="0" err="1">
                <a:latin typeface="Arial" panose="020B0604020202020204" pitchFamily="34" charset="0"/>
                <a:cs typeface="Arial" panose="020B0604020202020204" pitchFamily="34" charset="0"/>
              </a:rPr>
              <a:t>Metalotermická</a:t>
            </a:r>
            <a:r>
              <a:rPr lang="cs-CZ" sz="2000" dirty="0">
                <a:latin typeface="Arial" panose="020B0604020202020204" pitchFamily="34" charset="0"/>
                <a:cs typeface="Arial" panose="020B0604020202020204" pitchFamily="34" charset="0"/>
              </a:rPr>
              <a:t> redukce fluoridu vápníkem probíhá při teplotě přes 1000°C v argonové atmosféře:</a:t>
            </a:r>
          </a:p>
          <a:p>
            <a:pPr algn="ctr"/>
            <a:r>
              <a:rPr lang="cs-CZ" sz="2000" dirty="0">
                <a:latin typeface="Arial" panose="020B0604020202020204" pitchFamily="34" charset="0"/>
                <a:cs typeface="Arial" panose="020B0604020202020204" pitchFamily="34" charset="0"/>
              </a:rPr>
              <a:t>2HoF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+ 3Ca → 2Ho + 3CaF</a:t>
            </a:r>
            <a:r>
              <a:rPr lang="cs-CZ" sz="2000" baseline="-25000" dirty="0">
                <a:latin typeface="Arial" panose="020B0604020202020204" pitchFamily="34" charset="0"/>
                <a:cs typeface="Arial" panose="020B0604020202020204" pitchFamily="34" charset="0"/>
              </a:rPr>
              <a:t>2</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Rafinace surového holmia se provádí vakuovým přetavováním. </a:t>
            </a:r>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Holmium </a:t>
            </a:r>
            <a:r>
              <a:rPr lang="cs-CZ" sz="2000" dirty="0">
                <a:latin typeface="Arial" panose="020B0604020202020204" pitchFamily="34" charset="0"/>
                <a:cs typeface="Arial" panose="020B0604020202020204" pitchFamily="34" charset="0"/>
              </a:rPr>
              <a:t>se společně s gadoliniem používá k výrobě moderátorových tyčí pro množivé reaktory, pro výrobu permanentních magnetů a laserů. </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Holmium </a:t>
            </a:r>
            <a:r>
              <a:rPr lang="cs-CZ" sz="2000" dirty="0">
                <a:latin typeface="Arial" panose="020B0604020202020204" pitchFamily="34" charset="0"/>
                <a:cs typeface="Arial" panose="020B0604020202020204" pitchFamily="34" charset="0"/>
              </a:rPr>
              <a:t>má nejvyšší magnetický moment (10,6 </a:t>
            </a:r>
            <a:r>
              <a:rPr lang="el-GR" sz="2000" dirty="0">
                <a:latin typeface="Arial" panose="020B0604020202020204" pitchFamily="34" charset="0"/>
                <a:cs typeface="Arial" panose="020B0604020202020204" pitchFamily="34" charset="0"/>
              </a:rPr>
              <a:t>μ</a:t>
            </a:r>
            <a:r>
              <a:rPr lang="cs-CZ" sz="2000" dirty="0">
                <a:latin typeface="Arial" panose="020B0604020202020204" pitchFamily="34" charset="0"/>
                <a:cs typeface="Arial" panose="020B0604020202020204" pitchFamily="34" charset="0"/>
              </a:rPr>
              <a:t>B) ze všech přirozeně se vyskytujících prvků. Používá se ke konstrukci koncentrátorů magnetického toku pro vědecké a lékařské přístroje.</a:t>
            </a:r>
          </a:p>
          <a:p>
            <a:pPr algn="just"/>
            <a:r>
              <a:rPr lang="cs-CZ" sz="2000" b="1" dirty="0">
                <a:latin typeface="Arial" panose="020B0604020202020204" pitchFamily="34" charset="0"/>
                <a:cs typeface="Arial" panose="020B0604020202020204" pitchFamily="34" charset="0"/>
              </a:rPr>
              <a:t>Oxid </a:t>
            </a:r>
            <a:r>
              <a:rPr lang="cs-CZ" sz="2000" b="1" dirty="0" err="1">
                <a:latin typeface="Arial" panose="020B0604020202020204" pitchFamily="34" charset="0"/>
                <a:cs typeface="Arial" panose="020B0604020202020204" pitchFamily="34" charset="0"/>
              </a:rPr>
              <a:t>holmitý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Ho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používá pro barvení skloviny a umělých zirkonů.</a:t>
            </a:r>
          </a:p>
        </p:txBody>
      </p:sp>
    </p:spTree>
    <p:extLst>
      <p:ext uri="{BB962C8B-B14F-4D97-AF65-F5344CB8AC3E}">
        <p14:creationId xmlns:p14="http://schemas.microsoft.com/office/powerpoint/2010/main" val="110388528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10246" y="128078"/>
            <a:ext cx="8957553" cy="6124754"/>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Erbium</a:t>
            </a:r>
            <a:r>
              <a:rPr lang="cs-CZ" sz="3200" dirty="0" smtClean="0">
                <a:latin typeface="Arial" panose="020B0604020202020204" pitchFamily="34" charset="0"/>
                <a:cs typeface="Arial" panose="020B0604020202020204" pitchFamily="34" charset="0"/>
              </a:rPr>
              <a:t> </a:t>
            </a:r>
          </a:p>
          <a:p>
            <a:endParaRPr lang="cs-CZ"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a:t>
            </a:r>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měkký kov. Erbium je chemicky méně reaktivní než předchozí prvky ze skupiny lanthanoidů. Na suchém vzduchu je erbium stálé. S horkou vodou reaguje jen pomalu za vzniku hydroxidu </a:t>
            </a:r>
            <a:r>
              <a:rPr lang="cs-CZ" sz="2000" dirty="0" err="1">
                <a:latin typeface="Arial" panose="020B0604020202020204" pitchFamily="34" charset="0"/>
                <a:cs typeface="Arial" panose="020B0604020202020204" pitchFamily="34" charset="0"/>
              </a:rPr>
              <a:t>erbitého</a:t>
            </a:r>
            <a:r>
              <a:rPr lang="cs-CZ" sz="2000" dirty="0">
                <a:latin typeface="Arial" panose="020B0604020202020204" pitchFamily="34" charset="0"/>
                <a:cs typeface="Arial" panose="020B0604020202020204" pitchFamily="34" charset="0"/>
              </a:rPr>
              <a:t> a vývoje vodíku, snadno se rozpouští v běžných kyselinách:</a:t>
            </a:r>
          </a:p>
          <a:p>
            <a:pPr algn="ctr"/>
            <a:r>
              <a:rPr lang="cs-CZ" sz="2000" dirty="0">
                <a:latin typeface="Arial" panose="020B0604020202020204" pitchFamily="34" charset="0"/>
                <a:cs typeface="Arial" panose="020B0604020202020204" pitchFamily="34" charset="0"/>
              </a:rPr>
              <a:t>2Er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2Er(OH)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2Er + 6HCl → 2ErCl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Er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Er(NO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r>
              <a:rPr lang="cs-CZ" sz="2000" dirty="0">
                <a:latin typeface="Arial" panose="020B0604020202020204" pitchFamily="34" charset="0"/>
                <a:cs typeface="Arial" panose="020B0604020202020204" pitchFamily="34" charset="0"/>
              </a:rPr>
              <a:t>Zahřáto na teplotu 300°C na vzduchu shoří na růžový oxid </a:t>
            </a:r>
            <a:r>
              <a:rPr lang="cs-CZ" sz="2000" dirty="0" err="1">
                <a:latin typeface="Arial" panose="020B0604020202020204" pitchFamily="34" charset="0"/>
                <a:cs typeface="Arial" panose="020B0604020202020204" pitchFamily="34" charset="0"/>
              </a:rPr>
              <a:t>erbitý</a:t>
            </a:r>
            <a:r>
              <a:rPr lang="cs-CZ" sz="2000" dirty="0">
                <a:latin typeface="Arial" panose="020B0604020202020204" pitchFamily="34" charset="0"/>
                <a:cs typeface="Arial" panose="020B0604020202020204" pitchFamily="34" charset="0"/>
              </a:rPr>
              <a:t> Er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sírou se slučuje na žlutý sulfid </a:t>
            </a:r>
            <a:r>
              <a:rPr lang="cs-CZ" sz="2000" dirty="0" err="1">
                <a:latin typeface="Arial" panose="020B0604020202020204" pitchFamily="34" charset="0"/>
                <a:cs typeface="Arial" panose="020B0604020202020204" pitchFamily="34" charset="0"/>
              </a:rPr>
              <a:t>erbitý</a:t>
            </a:r>
            <a:r>
              <a:rPr lang="cs-CZ" sz="2000" dirty="0">
                <a:latin typeface="Arial" panose="020B0604020202020204" pitchFamily="34" charset="0"/>
                <a:cs typeface="Arial" panose="020B0604020202020204" pitchFamily="34" charset="0"/>
              </a:rPr>
              <a:t> Er</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až při teplotě 800°C, ale s chlorem se slučuje na fialový chlorid </a:t>
            </a:r>
            <a:r>
              <a:rPr lang="cs-CZ" sz="2000" dirty="0" err="1">
                <a:latin typeface="Arial" panose="020B0604020202020204" pitchFamily="34" charset="0"/>
                <a:cs typeface="Arial" panose="020B0604020202020204" pitchFamily="34" charset="0"/>
              </a:rPr>
              <a:t>erbitý</a:t>
            </a:r>
            <a:r>
              <a:rPr lang="cs-CZ" sz="2000" dirty="0">
                <a:latin typeface="Arial" panose="020B0604020202020204" pitchFamily="34" charset="0"/>
                <a:cs typeface="Arial" panose="020B0604020202020204" pitchFamily="34" charset="0"/>
              </a:rPr>
              <a:t> ErCl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již při teplotě 200°C. </a:t>
            </a:r>
          </a:p>
          <a:p>
            <a:r>
              <a:rPr lang="cs-CZ" sz="2000" dirty="0">
                <a:latin typeface="Arial" panose="020B0604020202020204" pitchFamily="34" charset="0"/>
                <a:cs typeface="Arial" panose="020B0604020202020204" pitchFamily="34" charset="0"/>
              </a:rPr>
              <a:t>Ve sloučeninách se erbium vyskytuje pouze v oxidačním stupni III. Sloučeniny erbia se svými vlastnostmi podobají sloučeninám hliníku. Vodné roztoky solí erbia jsou zbarveny růžově nebo fialově</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cs-CZ" sz="2000" dirty="0">
                <a:latin typeface="Arial" panose="020B0604020202020204" pitchFamily="34" charset="0"/>
                <a:cs typeface="Arial" panose="020B0604020202020204" pitchFamily="34" charset="0"/>
              </a:rPr>
              <a:t>V přírodě se erbium vyskytuje pouze ve formě sloučenin společně s ostatními lanthanoidy. Samostatné minerály erbia nejsou známy. </a:t>
            </a:r>
            <a:endParaRPr lang="en-US" sz="2000" dirty="0" smtClean="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327498"/>
            <a:ext cx="8839200" cy="4401205"/>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Výroba erbia se provádí podobně jako výroba ostatních </a:t>
            </a:r>
            <a:r>
              <a:rPr lang="cs-CZ" sz="2000" dirty="0" err="1" smtClean="0">
                <a:latin typeface="Arial" panose="020B0604020202020204" pitchFamily="34" charset="0"/>
                <a:cs typeface="Arial" panose="020B0604020202020204" pitchFamily="34" charset="0"/>
              </a:rPr>
              <a:t>lantahanoidů</a:t>
            </a:r>
            <a:r>
              <a:rPr lang="cs-CZ" sz="2000" dirty="0" smtClean="0">
                <a:latin typeface="Arial" panose="020B0604020202020204" pitchFamily="34" charset="0"/>
                <a:cs typeface="Arial" panose="020B0604020202020204" pitchFamily="34" charset="0"/>
              </a:rPr>
              <a:t> loužením </a:t>
            </a:r>
            <a:r>
              <a:rPr lang="cs-CZ" sz="2000" dirty="0" err="1" smtClean="0">
                <a:latin typeface="Arial" panose="020B0604020202020204" pitchFamily="34" charset="0"/>
                <a:cs typeface="Arial" panose="020B0604020202020204" pitchFamily="34" charset="0"/>
              </a:rPr>
              <a:t>lanthanoidových</a:t>
            </a:r>
            <a:r>
              <a:rPr lang="cs-CZ" sz="2000" dirty="0" smtClean="0">
                <a:latin typeface="Arial" panose="020B0604020202020204" pitchFamily="34" charset="0"/>
                <a:cs typeface="Arial" panose="020B0604020202020204" pitchFamily="34" charset="0"/>
              </a:rPr>
              <a:t> rud směsí minerálních kyselin s následnou redukcí fluoridu ErF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kovovým vápníkem. Redukce vápníkem probíhá při teplotě okolo 1000°C v argonové atmosféře:</a:t>
            </a:r>
          </a:p>
          <a:p>
            <a:pPr algn="ctr"/>
            <a:r>
              <a:rPr lang="cs-CZ" sz="2000" dirty="0" smtClean="0">
                <a:latin typeface="Arial" panose="020B0604020202020204" pitchFamily="34" charset="0"/>
                <a:cs typeface="Arial" panose="020B0604020202020204" pitchFamily="34" charset="0"/>
              </a:rPr>
              <a:t>2ErF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+ 3Ca → 2Er + 3CaF</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Erbium se společně s gadoliniem používá k výrobě </a:t>
            </a:r>
            <a:r>
              <a:rPr lang="cs-CZ" sz="2000" b="1" dirty="0" smtClean="0">
                <a:latin typeface="Arial" panose="020B0604020202020204" pitchFamily="34" charset="0"/>
                <a:cs typeface="Arial" panose="020B0604020202020204" pitchFamily="34" charset="0"/>
              </a:rPr>
              <a:t>moderátorových tyčí </a:t>
            </a:r>
            <a:r>
              <a:rPr lang="cs-CZ" sz="2000" dirty="0" smtClean="0">
                <a:latin typeface="Arial" panose="020B0604020202020204" pitchFamily="34" charset="0"/>
                <a:cs typeface="Arial" panose="020B0604020202020204" pitchFamily="34" charset="0"/>
              </a:rPr>
              <a:t>pro jadernou techniku, pro výrobu permanentních magnetů a laserů.</a:t>
            </a:r>
          </a:p>
          <a:p>
            <a:pPr algn="just"/>
            <a:r>
              <a:rPr lang="cs-CZ" sz="2000" dirty="0" smtClean="0">
                <a:latin typeface="Arial" panose="020B0604020202020204" pitchFamily="34" charset="0"/>
                <a:cs typeface="Arial" panose="020B0604020202020204" pitchFamily="34" charset="0"/>
              </a:rPr>
              <a:t>   V metalurgii se erbium používá jako </a:t>
            </a:r>
            <a:r>
              <a:rPr lang="cs-CZ" sz="2000" b="1" dirty="0" smtClean="0">
                <a:latin typeface="Arial" panose="020B0604020202020204" pitchFamily="34" charset="0"/>
                <a:cs typeface="Arial" panose="020B0604020202020204" pitchFamily="34" charset="0"/>
              </a:rPr>
              <a:t>legující přísada </a:t>
            </a:r>
            <a:r>
              <a:rPr lang="cs-CZ" sz="2000" dirty="0" smtClean="0">
                <a:latin typeface="Arial" panose="020B0604020202020204" pitchFamily="34" charset="0"/>
                <a:cs typeface="Arial" panose="020B0604020202020204" pitchFamily="34" charset="0"/>
              </a:rPr>
              <a:t>do slitin vanadu pro vylepšení jejich některých mechanických vlastností, přídavek erbia snižuje jejich křehkost a zlepšuje obrobitelnost.</a:t>
            </a:r>
          </a:p>
          <a:p>
            <a:pPr algn="just"/>
            <a:r>
              <a:rPr lang="cs-CZ" sz="2000" dirty="0" smtClean="0">
                <a:latin typeface="Arial" panose="020B0604020202020204" pitchFamily="34" charset="0"/>
                <a:cs typeface="Arial" panose="020B0604020202020204" pitchFamily="34" charset="0"/>
              </a:rPr>
              <a:t>  </a:t>
            </a:r>
            <a:r>
              <a:rPr lang="cs-CZ" sz="2000" b="1" dirty="0" smtClean="0">
                <a:latin typeface="Arial" panose="020B0604020202020204" pitchFamily="34" charset="0"/>
                <a:cs typeface="Arial" panose="020B0604020202020204" pitchFamily="34" charset="0"/>
              </a:rPr>
              <a:t>Oxid </a:t>
            </a:r>
            <a:r>
              <a:rPr lang="cs-CZ" sz="2000" b="1" dirty="0" err="1" smtClean="0">
                <a:latin typeface="Arial" panose="020B0604020202020204" pitchFamily="34" charset="0"/>
                <a:cs typeface="Arial" panose="020B0604020202020204" pitchFamily="34" charset="0"/>
              </a:rPr>
              <a:t>erbitý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Er</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používá ve sklářství a keramickém průmyslu pro barvení skloviny, porcelánu a glazur do červených a růžových odstínů.</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76200"/>
            <a:ext cx="8839200" cy="6955750"/>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Pro technické účely se molybden připravuje </a:t>
            </a:r>
            <a:r>
              <a:rPr lang="cs-CZ" sz="2000" dirty="0" err="1" smtClean="0">
                <a:latin typeface="Arial" panose="020B0604020202020204" pitchFamily="34" charset="0"/>
                <a:cs typeface="Arial" panose="020B0604020202020204" pitchFamily="34" charset="0"/>
              </a:rPr>
              <a:t>aluminotermicky</a:t>
            </a:r>
            <a:r>
              <a:rPr lang="cs-CZ" sz="2000" dirty="0" smtClean="0">
                <a:latin typeface="Arial" panose="020B0604020202020204" pitchFamily="34" charset="0"/>
                <a:cs typeface="Arial" panose="020B0604020202020204" pitchFamily="34" charset="0"/>
              </a:rPr>
              <a:t> jako slitina se železem - feromolybden. Kompaktní molybden o velmi vysoké čistotě se připravuje elektrolýzou eutektické taveniny </a:t>
            </a:r>
            <a:r>
              <a:rPr lang="cs-CZ" sz="2000" dirty="0" err="1" smtClean="0">
                <a:latin typeface="Arial" panose="020B0604020202020204" pitchFamily="34" charset="0"/>
                <a:cs typeface="Arial" panose="020B0604020202020204" pitchFamily="34" charset="0"/>
              </a:rPr>
              <a:t>NaCl</a:t>
            </a:r>
            <a:r>
              <a:rPr lang="cs-CZ" sz="2000" dirty="0" smtClean="0">
                <a:latin typeface="Arial" panose="020B0604020202020204" pitchFamily="34" charset="0"/>
                <a:cs typeface="Arial" panose="020B0604020202020204" pitchFamily="34" charset="0"/>
              </a:rPr>
              <a:t>, </a:t>
            </a:r>
            <a:r>
              <a:rPr lang="cs-CZ" sz="2000" dirty="0" err="1" smtClean="0">
                <a:latin typeface="Arial" panose="020B0604020202020204" pitchFamily="34" charset="0"/>
                <a:cs typeface="Arial" panose="020B0604020202020204" pitchFamily="34" charset="0"/>
              </a:rPr>
              <a:t>KCl</a:t>
            </a:r>
            <a:r>
              <a:rPr lang="cs-CZ" sz="2000" dirty="0" smtClean="0">
                <a:latin typeface="Arial" panose="020B0604020202020204" pitchFamily="34" charset="0"/>
                <a:cs typeface="Arial" panose="020B0604020202020204" pitchFamily="34" charset="0"/>
              </a:rPr>
              <a:t> a K</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MoCl</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Elektrolýzou MoO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rozpuštěného při teplotě 1000°C v tavenině Na</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P</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Na</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B</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7</a:t>
            </a:r>
            <a:r>
              <a:rPr lang="cs-CZ" sz="2000" dirty="0" smtClean="0">
                <a:latin typeface="Arial" panose="020B0604020202020204" pitchFamily="34" charset="0"/>
                <a:cs typeface="Arial" panose="020B0604020202020204" pitchFamily="34" charset="0"/>
              </a:rPr>
              <a:t> a </a:t>
            </a:r>
            <a:r>
              <a:rPr lang="cs-CZ" sz="2000" dirty="0" err="1" smtClean="0">
                <a:latin typeface="Arial" panose="020B0604020202020204" pitchFamily="34" charset="0"/>
                <a:cs typeface="Arial" panose="020B0604020202020204" pitchFamily="34" charset="0"/>
              </a:rPr>
              <a:t>NaCl</a:t>
            </a:r>
            <a:r>
              <a:rPr lang="cs-CZ" sz="2000" dirty="0" smtClean="0">
                <a:latin typeface="Arial" panose="020B0604020202020204" pitchFamily="34" charset="0"/>
                <a:cs typeface="Arial" panose="020B0604020202020204" pitchFamily="34" charset="0"/>
              </a:rPr>
              <a:t> se připravuje čistý práškový molybden. </a:t>
            </a:r>
          </a:p>
          <a:p>
            <a:pPr algn="just"/>
            <a:endParaRPr lang="cs-CZ" sz="1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Molybden </a:t>
            </a:r>
            <a:r>
              <a:rPr lang="cs-CZ" sz="2000" dirty="0">
                <a:latin typeface="Arial" panose="020B0604020202020204" pitchFamily="34" charset="0"/>
                <a:cs typeface="Arial" panose="020B0604020202020204" pitchFamily="34" charset="0"/>
              </a:rPr>
              <a:t>nalézá široké uplatnění zvláště v metalurgii pro výrobu speciálních magnetických, rychlořezných a kyselinovzdorných ocelí. </a:t>
            </a:r>
            <a:r>
              <a:rPr lang="cs-CZ" sz="2000" dirty="0" err="1">
                <a:latin typeface="Arial" panose="020B0604020202020204" pitchFamily="34" charset="0"/>
                <a:cs typeface="Arial" panose="020B0604020202020204" pitchFamily="34" charset="0"/>
              </a:rPr>
              <a:t>Vysokopevné</a:t>
            </a:r>
            <a:r>
              <a:rPr lang="cs-CZ" sz="2000" dirty="0">
                <a:latin typeface="Arial" panose="020B0604020202020204" pitchFamily="34" charset="0"/>
                <a:cs typeface="Arial" panose="020B0604020202020204" pitchFamily="34" charset="0"/>
              </a:rPr>
              <a:t> ocele s přísadou molybdenu se využívají zejména ve zbrojním průmyslu. Molybdenové dráty se používají v žárovkách jako nosiče žhavících vláken a pro výrobu topných odporů do elektrických pecí.</a:t>
            </a:r>
          </a:p>
          <a:p>
            <a:pPr algn="just"/>
            <a:r>
              <a:rPr lang="cs-CZ" sz="2000" b="1" dirty="0">
                <a:latin typeface="Arial" panose="020B0604020202020204" pitchFamily="34" charset="0"/>
                <a:cs typeface="Arial" panose="020B0604020202020204" pitchFamily="34" charset="0"/>
              </a:rPr>
              <a:t>Sulfid MoS</a:t>
            </a:r>
            <a:r>
              <a:rPr lang="cs-CZ" sz="2000" b="1" baseline="-25000" dirty="0">
                <a:latin typeface="Arial" panose="020B0604020202020204" pitchFamily="34" charset="0"/>
                <a:cs typeface="Arial" panose="020B0604020202020204" pitchFamily="34" charset="0"/>
              </a:rPr>
              <a:t>2</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se ve směsi s grafitem nebo syntetickými oleji používá jako průmyslové plastické mazivo. </a:t>
            </a:r>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Molybdenan </a:t>
            </a:r>
            <a:r>
              <a:rPr lang="cs-CZ" sz="2000" b="1" dirty="0">
                <a:latin typeface="Arial" panose="020B0604020202020204" pitchFamily="34" charset="0"/>
                <a:cs typeface="Arial" panose="020B0604020202020204" pitchFamily="34" charset="0"/>
              </a:rPr>
              <a:t>amonný </a:t>
            </a:r>
            <a:r>
              <a:rPr lang="cs-CZ" sz="2000" dirty="0">
                <a:latin typeface="Arial" panose="020B0604020202020204" pitchFamily="34" charset="0"/>
                <a:cs typeface="Arial" panose="020B0604020202020204" pitchFamily="34" charset="0"/>
              </a:rPr>
              <a:t>(NH</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MoO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je důležité analytické činidlo pro důkaz kyseliny fosforečné </a:t>
            </a:r>
            <a:r>
              <a:rPr lang="cs-CZ" sz="2000" i="1" dirty="0">
                <a:latin typeface="Arial" panose="020B0604020202020204" pitchFamily="34" charset="0"/>
                <a:cs typeface="Arial" panose="020B0604020202020204" pitchFamily="34" charset="0"/>
              </a:rPr>
              <a:t>(molybdenová soluce)</a:t>
            </a:r>
            <a:r>
              <a:rPr lang="cs-CZ" sz="2000" dirty="0">
                <a:latin typeface="Arial" panose="020B0604020202020204" pitchFamily="34" charset="0"/>
                <a:cs typeface="Arial" panose="020B0604020202020204" pitchFamily="34" charset="0"/>
              </a:rPr>
              <a:t>. </a:t>
            </a:r>
            <a:endParaRPr lang="cs-CZ" sz="2000" dirty="0" smtClean="0">
              <a:latin typeface="Arial" panose="020B0604020202020204" pitchFamily="34" charset="0"/>
              <a:cs typeface="Arial" panose="020B0604020202020204" pitchFamily="34" charset="0"/>
            </a:endParaRPr>
          </a:p>
          <a:p>
            <a:pPr algn="just"/>
            <a:r>
              <a:rPr lang="cs-CZ" sz="2000" b="1" dirty="0" err="1" smtClean="0">
                <a:latin typeface="Arial" panose="020B0604020202020204" pitchFamily="34" charset="0"/>
                <a:cs typeface="Arial" panose="020B0604020202020204" pitchFamily="34" charset="0"/>
              </a:rPr>
              <a:t>Disilicid</a:t>
            </a:r>
            <a:r>
              <a:rPr lang="cs-CZ" sz="2000" b="1" dirty="0" smtClean="0">
                <a:latin typeface="Arial" panose="020B0604020202020204" pitchFamily="34" charset="0"/>
                <a:cs typeface="Arial" panose="020B0604020202020204" pitchFamily="34" charset="0"/>
              </a:rPr>
              <a:t> </a:t>
            </a:r>
            <a:r>
              <a:rPr lang="cs-CZ" sz="2000" b="1" dirty="0">
                <a:latin typeface="Arial" panose="020B0604020202020204" pitchFamily="34" charset="0"/>
                <a:cs typeface="Arial" panose="020B0604020202020204" pitchFamily="34" charset="0"/>
              </a:rPr>
              <a:t>MoSi</a:t>
            </a:r>
            <a:r>
              <a:rPr lang="cs-CZ" sz="2000" b="1" baseline="-25000" dirty="0">
                <a:latin typeface="Arial" panose="020B0604020202020204" pitchFamily="34" charset="0"/>
                <a:cs typeface="Arial" panose="020B0604020202020204" pitchFamily="34" charset="0"/>
              </a:rPr>
              <a:t>2</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slouží k výrobě žáruvzdorné keramiky a topných těles. </a:t>
            </a:r>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Oxid </a:t>
            </a:r>
            <a:r>
              <a:rPr lang="cs-CZ" sz="2000" b="1" dirty="0">
                <a:latin typeface="Arial" panose="020B0604020202020204" pitchFamily="34" charset="0"/>
                <a:cs typeface="Arial" panose="020B0604020202020204" pitchFamily="34" charset="0"/>
              </a:rPr>
              <a:t>molybdenový </a:t>
            </a:r>
            <a:r>
              <a:rPr lang="cs-CZ" sz="2000" dirty="0">
                <a:latin typeface="Arial" panose="020B0604020202020204" pitchFamily="34" charset="0"/>
                <a:cs typeface="Arial" panose="020B0604020202020204" pitchFamily="34" charset="0"/>
              </a:rPr>
              <a:t>MoO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a oxid molybdeničitý MoO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se používají jako katalyzátory některých organických reakcí. </a:t>
            </a:r>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Dimerní </a:t>
            </a:r>
            <a:r>
              <a:rPr lang="cs-CZ" sz="2000" b="1" dirty="0">
                <a:latin typeface="Arial" panose="020B0604020202020204" pitchFamily="34" charset="0"/>
                <a:cs typeface="Arial" panose="020B0604020202020204" pitchFamily="34" charset="0"/>
              </a:rPr>
              <a:t>chlorid molybdeničitý </a:t>
            </a:r>
            <a:r>
              <a:rPr lang="cs-CZ" sz="2000" dirty="0">
                <a:latin typeface="Arial" panose="020B0604020202020204" pitchFamily="34" charset="0"/>
                <a:cs typeface="Arial" panose="020B0604020202020204" pitchFamily="34" charset="0"/>
              </a:rPr>
              <a:t>Mo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Cl</a:t>
            </a:r>
            <a:r>
              <a:rPr lang="cs-CZ" sz="2000" baseline="-25000" dirty="0">
                <a:latin typeface="Arial" panose="020B0604020202020204" pitchFamily="34" charset="0"/>
                <a:cs typeface="Arial" panose="020B0604020202020204" pitchFamily="34" charset="0"/>
              </a:rPr>
              <a:t>10</a:t>
            </a:r>
            <a:r>
              <a:rPr lang="cs-CZ" sz="2000" dirty="0">
                <a:latin typeface="Arial" panose="020B0604020202020204" pitchFamily="34" charset="0"/>
                <a:cs typeface="Arial" panose="020B0604020202020204" pitchFamily="34" charset="0"/>
              </a:rPr>
              <a:t> se používá jako chlorační činidlo v organické chemii</a:t>
            </a:r>
            <a:r>
              <a:rPr lang="cs-CZ" sz="2000" dirty="0" smtClean="0">
                <a:latin typeface="Arial" panose="020B0604020202020204" pitchFamily="34" charset="0"/>
                <a:cs typeface="Arial" panose="020B0604020202020204" pitchFamily="34" charset="0"/>
              </a:rPr>
              <a:t>.</a:t>
            </a:r>
          </a:p>
          <a:p>
            <a:pPr algn="just"/>
            <a:r>
              <a:rPr lang="cs-CZ" sz="2000" b="1" dirty="0" err="1" smtClean="0">
                <a:latin typeface="Arial" panose="020B0604020202020204" pitchFamily="34" charset="0"/>
                <a:cs typeface="Arial" panose="020B0604020202020204" pitchFamily="34" charset="0"/>
              </a:rPr>
              <a:t>Hexakarbonyl</a:t>
            </a:r>
            <a:r>
              <a:rPr lang="cs-CZ" sz="2000" b="1" dirty="0" smtClean="0">
                <a:latin typeface="Arial" panose="020B0604020202020204" pitchFamily="34" charset="0"/>
                <a:cs typeface="Arial" panose="020B0604020202020204" pitchFamily="34" charset="0"/>
              </a:rPr>
              <a:t> molybdenu </a:t>
            </a:r>
            <a:r>
              <a:rPr lang="cs-CZ" sz="2000" dirty="0" err="1" smtClean="0">
                <a:latin typeface="Arial" panose="020B0604020202020204" pitchFamily="34" charset="0"/>
                <a:cs typeface="Arial" panose="020B0604020202020204" pitchFamily="34" charset="0"/>
              </a:rPr>
              <a:t>Mo</a:t>
            </a:r>
            <a:r>
              <a:rPr lang="cs-CZ" sz="2000" dirty="0" smtClean="0">
                <a:latin typeface="Arial" panose="020B0604020202020204" pitchFamily="34" charset="0"/>
                <a:cs typeface="Arial" panose="020B0604020202020204" pitchFamily="34" charset="0"/>
              </a:rPr>
              <a:t>(CO)</a:t>
            </a:r>
            <a:r>
              <a:rPr lang="cs-CZ" sz="2000" baseline="-25000" dirty="0" smtClean="0">
                <a:latin typeface="Arial" panose="020B0604020202020204" pitchFamily="34" charset="0"/>
                <a:cs typeface="Arial" panose="020B0604020202020204" pitchFamily="34" charset="0"/>
              </a:rPr>
              <a:t>6</a:t>
            </a:r>
            <a:r>
              <a:rPr lang="cs-CZ" sz="2000" dirty="0" smtClean="0">
                <a:latin typeface="Arial" panose="020B0604020202020204" pitchFamily="34" charset="0"/>
                <a:cs typeface="Arial" panose="020B0604020202020204" pitchFamily="34" charset="0"/>
              </a:rPr>
              <a:t> je důležitým činidlem v chemii organokovových sloučenin. </a:t>
            </a:r>
          </a:p>
        </p:txBody>
      </p:sp>
    </p:spTree>
    <p:extLst>
      <p:ext uri="{BB962C8B-B14F-4D97-AF65-F5344CB8AC3E}">
        <p14:creationId xmlns:p14="http://schemas.microsoft.com/office/powerpoint/2010/main" val="177588027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Thulium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měkký kov. Thulium je chemicky méně reaktivní než předešlé prvky ze skupiny lanthanoidů. Na suchém vzduchu je thulium stálé, zapáleno shoří na zelený oxid </a:t>
            </a:r>
            <a:r>
              <a:rPr lang="cs-CZ" sz="2000" dirty="0" err="1">
                <a:latin typeface="Arial" panose="020B0604020202020204" pitchFamily="34" charset="0"/>
                <a:cs typeface="Arial" panose="020B0604020202020204" pitchFamily="34" charset="0"/>
              </a:rPr>
              <a:t>thulitý</a:t>
            </a:r>
            <a:r>
              <a:rPr lang="cs-CZ" sz="2000" dirty="0">
                <a:latin typeface="Arial" panose="020B0604020202020204" pitchFamily="34" charset="0"/>
                <a:cs typeface="Arial" panose="020B0604020202020204" pitchFamily="34" charset="0"/>
              </a:rPr>
              <a:t> Tm</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horkou vodou reaguje jen pomalu za vzniku vodíku, ale snadno se rozpouští v běžných kyselinách:</a:t>
            </a:r>
          </a:p>
          <a:p>
            <a:pPr algn="ctr"/>
            <a:r>
              <a:rPr lang="cs-CZ" sz="2000" dirty="0">
                <a:latin typeface="Arial" panose="020B0604020202020204" pitchFamily="34" charset="0"/>
                <a:cs typeface="Arial" panose="020B0604020202020204" pitchFamily="34" charset="0"/>
              </a:rPr>
              <a:t>2Tm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2Tm(OH)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2Tm + 6HCl → 2TmCl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Tm</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Tm</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Ve </a:t>
            </a:r>
            <a:r>
              <a:rPr lang="cs-CZ" sz="2000" dirty="0">
                <a:latin typeface="Arial" panose="020B0604020202020204" pitchFamily="34" charset="0"/>
                <a:cs typeface="Arial" panose="020B0604020202020204" pitchFamily="34" charset="0"/>
              </a:rPr>
              <a:t>sloučeninách se thulium vyskytuje obvykle v oxidačním stupni III. Sloučeniny trojmocného thulia se svými chemickými vlastnostmi podobají sloučeninám hliníku. Vodné roztoky sloučenin trojmocného thulia jsou obvykle zabarveny zeleně, chlorid a jodid je zbarven žlutě. Sloučeniny dvoumocného thulia jsou nestabilní a samovolně se oxidují, jsou charakteristické svým intenzivním fialově červeným zbarvením</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přírodě se thulium vyskytuje pouze velmi vzácně ve formě sloučenin společně s ostatními lanthanoidy. Samostatné minerály s obsahem thulia nejsou známy. </a:t>
            </a:r>
            <a:endParaRPr 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304800"/>
            <a:ext cx="8915400" cy="409342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Výroba thulia se provádí podobně jako výroba ostatních </a:t>
            </a:r>
            <a:r>
              <a:rPr lang="cs-CZ" sz="2000" dirty="0" err="1" smtClean="0">
                <a:latin typeface="Arial" panose="020B0604020202020204" pitchFamily="34" charset="0"/>
                <a:cs typeface="Arial" panose="020B0604020202020204" pitchFamily="34" charset="0"/>
              </a:rPr>
              <a:t>lantahanoidů</a:t>
            </a:r>
            <a:r>
              <a:rPr lang="cs-CZ" sz="2000" dirty="0" smtClean="0">
                <a:latin typeface="Arial" panose="020B0604020202020204" pitchFamily="34" charset="0"/>
                <a:cs typeface="Arial" panose="020B0604020202020204" pitchFamily="34" charset="0"/>
              </a:rPr>
              <a:t> loužením </a:t>
            </a:r>
            <a:r>
              <a:rPr lang="cs-CZ" sz="2000" dirty="0" err="1" smtClean="0">
                <a:latin typeface="Arial" panose="020B0604020202020204" pitchFamily="34" charset="0"/>
                <a:cs typeface="Arial" panose="020B0604020202020204" pitchFamily="34" charset="0"/>
              </a:rPr>
              <a:t>lanthanoidových</a:t>
            </a:r>
            <a:r>
              <a:rPr lang="cs-CZ" sz="2000" dirty="0" smtClean="0">
                <a:latin typeface="Arial" panose="020B0604020202020204" pitchFamily="34" charset="0"/>
                <a:cs typeface="Arial" panose="020B0604020202020204" pitchFamily="34" charset="0"/>
              </a:rPr>
              <a:t> rud směsí minerálních kyselin s následnou redukcí fluoridu </a:t>
            </a:r>
            <a:r>
              <a:rPr lang="cs-CZ" sz="2000" dirty="0" err="1" smtClean="0">
                <a:latin typeface="Arial" panose="020B0604020202020204" pitchFamily="34" charset="0"/>
                <a:cs typeface="Arial" panose="020B0604020202020204" pitchFamily="34" charset="0"/>
              </a:rPr>
              <a:t>thulitého</a:t>
            </a:r>
            <a:r>
              <a:rPr lang="cs-CZ" sz="2000" dirty="0" smtClean="0">
                <a:latin typeface="Arial" panose="020B0604020202020204" pitchFamily="34" charset="0"/>
                <a:cs typeface="Arial" panose="020B0604020202020204" pitchFamily="34" charset="0"/>
              </a:rPr>
              <a:t> TmF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kovovým vápníkem. Redukce fluoridu vápníkem probíhá při teplotě přes 1000°C v argonové atmosféře:</a:t>
            </a:r>
          </a:p>
          <a:p>
            <a:pPr algn="ctr"/>
            <a:r>
              <a:rPr lang="cs-CZ" sz="2000" dirty="0" smtClean="0">
                <a:latin typeface="Arial" panose="020B0604020202020204" pitchFamily="34" charset="0"/>
                <a:cs typeface="Arial" panose="020B0604020202020204" pitchFamily="34" charset="0"/>
              </a:rPr>
              <a:t>2TmF</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+ 3Ca → 2Tm + 3CaF</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Sloučeniny thulia se vyznačují intenzivní modrou fluorescencí pod zdrojem UV záření a používají se k výrobě </a:t>
            </a:r>
            <a:r>
              <a:rPr lang="cs-CZ" sz="2000" dirty="0" err="1" smtClean="0">
                <a:latin typeface="Arial" panose="020B0604020202020204" pitchFamily="34" charset="0"/>
                <a:cs typeface="Arial" panose="020B0604020202020204" pitchFamily="34" charset="0"/>
              </a:rPr>
              <a:t>ochraných</a:t>
            </a:r>
            <a:r>
              <a:rPr lang="cs-CZ" sz="2000" dirty="0" smtClean="0">
                <a:latin typeface="Arial" panose="020B0604020202020204" pitchFamily="34" charset="0"/>
                <a:cs typeface="Arial" panose="020B0604020202020204" pitchFamily="34" charset="0"/>
              </a:rPr>
              <a:t> prvků na bankovkách.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Významnější praktické využití kovové thulium ani jeho sloučeniny nemají.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Radioaktivní izotop </a:t>
            </a:r>
            <a:r>
              <a:rPr lang="cs-CZ" sz="2000" baseline="30000" dirty="0" smtClean="0">
                <a:latin typeface="Arial" panose="020B0604020202020204" pitchFamily="34" charset="0"/>
                <a:cs typeface="Arial" panose="020B0604020202020204" pitchFamily="34" charset="0"/>
              </a:rPr>
              <a:t>171</a:t>
            </a:r>
            <a:r>
              <a:rPr lang="cs-CZ" sz="2000" dirty="0" smtClean="0">
                <a:latin typeface="Arial" panose="020B0604020202020204" pitchFamily="34" charset="0"/>
                <a:cs typeface="Arial" panose="020B0604020202020204" pitchFamily="34" charset="0"/>
              </a:rPr>
              <a:t>Tm je potenciálním energetickým zdrojem pro kosmický výzkum.</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76200"/>
            <a:ext cx="8915400" cy="6586418"/>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Ytterbium</a:t>
            </a:r>
            <a:endParaRPr lang="cs-CZ" sz="3200" dirty="0">
              <a:latin typeface="Arial" panose="020B0604020202020204" pitchFamily="34" charset="0"/>
              <a:cs typeface="Arial" panose="020B0604020202020204" pitchFamily="34" charset="0"/>
            </a:endParaRPr>
          </a:p>
          <a:p>
            <a:pPr algn="just"/>
            <a:r>
              <a:rPr lang="cs-CZ" sz="1000" dirty="0">
                <a:latin typeface="Arial" panose="020B0604020202020204" pitchFamily="34" charset="0"/>
                <a:cs typeface="Arial" panose="020B0604020202020204" pitchFamily="34" charset="0"/>
              </a:rPr>
              <a:t> </a:t>
            </a:r>
            <a:r>
              <a:rPr lang="cs-CZ" sz="1000" dirty="0" smtClean="0">
                <a:latin typeface="Arial" panose="020B0604020202020204" pitchFamily="34" charset="0"/>
                <a:cs typeface="Arial" panose="020B0604020202020204" pitchFamily="34" charset="0"/>
              </a:rPr>
              <a:t> </a:t>
            </a: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měkký kov. Jsou známy dvě alotropické modifikace ytterbia, hexagonální </a:t>
            </a:r>
            <a:r>
              <a:rPr lang="el-GR" sz="2000" dirty="0">
                <a:latin typeface="Arial" panose="020B0604020202020204" pitchFamily="34" charset="0"/>
                <a:cs typeface="Arial" panose="020B0604020202020204" pitchFamily="34" charset="0"/>
              </a:rPr>
              <a:t>α-</a:t>
            </a:r>
            <a:r>
              <a:rPr lang="cs-CZ" sz="2000" dirty="0" err="1">
                <a:latin typeface="Arial" panose="020B0604020202020204" pitchFamily="34" charset="0"/>
                <a:cs typeface="Arial" panose="020B0604020202020204" pitchFamily="34" charset="0"/>
              </a:rPr>
              <a:t>Yb</a:t>
            </a:r>
            <a:r>
              <a:rPr lang="cs-CZ" sz="2000" dirty="0">
                <a:latin typeface="Arial" panose="020B0604020202020204" pitchFamily="34" charset="0"/>
                <a:cs typeface="Arial" panose="020B0604020202020204" pitchFamily="34" charset="0"/>
              </a:rPr>
              <a:t> přechází při teplotě 792°C na kubické </a:t>
            </a:r>
            <a:r>
              <a:rPr lang="el-GR" sz="2000" dirty="0">
                <a:latin typeface="Arial" panose="020B0604020202020204" pitchFamily="34" charset="0"/>
                <a:cs typeface="Arial" panose="020B0604020202020204" pitchFamily="34" charset="0"/>
              </a:rPr>
              <a:t>β-</a:t>
            </a:r>
            <a:r>
              <a:rPr lang="cs-CZ" sz="2000" dirty="0" err="1">
                <a:latin typeface="Arial" panose="020B0604020202020204" pitchFamily="34" charset="0"/>
                <a:cs typeface="Arial" panose="020B0604020202020204" pitchFamily="34" charset="0"/>
              </a:rPr>
              <a:t>Yb</a:t>
            </a:r>
            <a:r>
              <a:rPr lang="cs-CZ" sz="2000" dirty="0">
                <a:latin typeface="Arial" panose="020B0604020202020204" pitchFamily="34" charset="0"/>
                <a:cs typeface="Arial" panose="020B0604020202020204" pitchFamily="34" charset="0"/>
              </a:rPr>
              <a:t>.</a:t>
            </a:r>
          </a:p>
          <a:p>
            <a:pPr algn="just"/>
            <a:r>
              <a:rPr lang="cs-CZ" sz="2000" dirty="0">
                <a:latin typeface="Arial" panose="020B0604020202020204" pitchFamily="34" charset="0"/>
                <a:cs typeface="Arial" panose="020B0604020202020204" pitchFamily="34" charset="0"/>
              </a:rPr>
              <a:t>Ytterbium je chemicky méně reaktivní než předešlé prvky ze skupiny lanthanoidů. Na suchém vzduchu je ytterbium stálé, zapáleno shoří na bílý oxid </a:t>
            </a:r>
            <a:r>
              <a:rPr lang="cs-CZ" sz="2000" dirty="0" err="1">
                <a:latin typeface="Arial" panose="020B0604020202020204" pitchFamily="34" charset="0"/>
                <a:cs typeface="Arial" panose="020B0604020202020204" pitchFamily="34" charset="0"/>
              </a:rPr>
              <a:t>ytterbitý</a:t>
            </a:r>
            <a:r>
              <a:rPr lang="cs-CZ" sz="2000" dirty="0">
                <a:latin typeface="Arial" panose="020B0604020202020204" pitchFamily="34" charset="0"/>
                <a:cs typeface="Arial" panose="020B0604020202020204" pitchFamily="34" charset="0"/>
              </a:rPr>
              <a:t> Yb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horkou vodou reaguje jen pomalu za vzniku vodíku, ale snadno se rozpouští v běžných kyselinách:</a:t>
            </a:r>
          </a:p>
          <a:p>
            <a:pPr algn="ctr"/>
            <a:r>
              <a:rPr lang="cs-CZ" sz="2000" dirty="0">
                <a:latin typeface="Arial" panose="020B0604020202020204" pitchFamily="34" charset="0"/>
                <a:cs typeface="Arial" panose="020B0604020202020204" pitchFamily="34" charset="0"/>
              </a:rPr>
              <a:t>2Yb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2Yb(OH)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2Yb + 6HCl → 2YbCl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Yb</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Yb</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smtClean="0">
                <a:latin typeface="Arial" panose="020B0604020202020204" pitchFamily="34" charset="0"/>
                <a:cs typeface="Arial" panose="020B0604020202020204" pitchFamily="34" charset="0"/>
              </a:rPr>
              <a:t>  Ve </a:t>
            </a:r>
            <a:r>
              <a:rPr lang="cs-CZ" sz="2000" dirty="0">
                <a:latin typeface="Arial" panose="020B0604020202020204" pitchFamily="34" charset="0"/>
                <a:cs typeface="Arial" panose="020B0604020202020204" pitchFamily="34" charset="0"/>
              </a:rPr>
              <a:t>sloučeninách se ytterbium vyskytuje nejčastěji v oxidačním stupni III, sloučeniny dvoumocného ytterbia se snadno oxidují a jsou nestálé, jejich chování se podobá chování sloučenin kovů alkalických zemin. Sloučeniny trojmocného ytterbia se svými chemickými vlastnostmi podobají sloučeninám hliníku. Vodné roztoky solí dvoumocného ytterbia jsou zelené, trojmocného bezbarvé</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 </a:t>
            </a:r>
            <a:r>
              <a:rPr lang="cs-CZ" sz="2000" dirty="0">
                <a:latin typeface="Arial" panose="020B0604020202020204" pitchFamily="34" charset="0"/>
                <a:cs typeface="Arial" panose="020B0604020202020204" pitchFamily="34" charset="0"/>
              </a:rPr>
              <a:t>přírodě se ytterbium vyskytuje pouze velmi vzácně ve formě sloučenin společně s ostatními lanthanoidy. Mezi samostatné minerály ytterbia patří např. </a:t>
            </a:r>
            <a:r>
              <a:rPr lang="cs-CZ" sz="2000" b="1" dirty="0" smtClean="0">
                <a:latin typeface="Arial" panose="020B0604020202020204" pitchFamily="34" charset="0"/>
                <a:cs typeface="Arial" panose="020B0604020202020204" pitchFamily="34" charset="0"/>
              </a:rPr>
              <a:t>xenotim-</a:t>
            </a:r>
            <a:r>
              <a:rPr lang="cs-CZ" sz="2000" b="1" dirty="0">
                <a:latin typeface="Arial" panose="020B0604020202020204" pitchFamily="34" charset="0"/>
                <a:cs typeface="Arial" panose="020B0604020202020204" pitchFamily="34" charset="0"/>
              </a:rPr>
              <a:t>(</a:t>
            </a:r>
            <a:r>
              <a:rPr lang="cs-CZ" sz="2000" b="1" dirty="0" err="1">
                <a:latin typeface="Arial" panose="020B0604020202020204" pitchFamily="34" charset="0"/>
                <a:cs typeface="Arial" panose="020B0604020202020204" pitchFamily="34" charset="0"/>
              </a:rPr>
              <a:t>Yb</a:t>
            </a:r>
            <a:r>
              <a:rPr lang="cs-CZ" sz="2000" b="1" dirty="0">
                <a:latin typeface="Arial" panose="020B0604020202020204" pitchFamily="34" charset="0"/>
                <a:cs typeface="Arial" panose="020B0604020202020204" pitchFamily="34" charset="0"/>
              </a:rPr>
              <a:t>)</a:t>
            </a:r>
            <a:r>
              <a:rPr lang="cs-CZ" sz="2000" dirty="0">
                <a:latin typeface="Arial" panose="020B0604020202020204" pitchFamily="34" charset="0"/>
                <a:cs typeface="Arial" panose="020B0604020202020204" pitchFamily="34" charset="0"/>
              </a:rPr>
              <a:t> YbPO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keivit</a:t>
            </a:r>
            <a:r>
              <a:rPr lang="cs-CZ" sz="2000" b="1" dirty="0" smtClean="0">
                <a:latin typeface="Arial" panose="020B0604020202020204" pitchFamily="34" charset="0"/>
                <a:cs typeface="Arial" panose="020B0604020202020204" pitchFamily="34" charset="0"/>
              </a:rPr>
              <a:t>-</a:t>
            </a:r>
            <a:r>
              <a:rPr lang="cs-CZ" sz="2000" b="1" dirty="0">
                <a:latin typeface="Arial" panose="020B0604020202020204" pitchFamily="34" charset="0"/>
                <a:cs typeface="Arial" panose="020B0604020202020204" pitchFamily="34" charset="0"/>
              </a:rPr>
              <a:t>(</a:t>
            </a:r>
            <a:r>
              <a:rPr lang="cs-CZ" sz="2000" b="1" dirty="0" err="1">
                <a:latin typeface="Arial" panose="020B0604020202020204" pitchFamily="34" charset="0"/>
                <a:cs typeface="Arial" panose="020B0604020202020204" pitchFamily="34" charset="0"/>
              </a:rPr>
              <a:t>Yb</a:t>
            </a:r>
            <a:r>
              <a:rPr lang="cs-CZ" sz="2000" b="1" dirty="0">
                <a:latin typeface="Arial" panose="020B0604020202020204" pitchFamily="34" charset="0"/>
                <a:cs typeface="Arial" panose="020B0604020202020204" pitchFamily="34" charset="0"/>
              </a:rPr>
              <a: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Yb,Y</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7</a:t>
            </a:r>
            <a:r>
              <a:rPr lang="cs-CZ" sz="2000" dirty="0">
                <a:latin typeface="Arial" panose="020B0604020202020204" pitchFamily="34" charset="0"/>
                <a:cs typeface="Arial" panose="020B0604020202020204" pitchFamily="34" charset="0"/>
              </a:rPr>
              <a:t> nebo </a:t>
            </a:r>
            <a:r>
              <a:rPr lang="cs-CZ" sz="2000" b="1" dirty="0" err="1" smtClean="0">
                <a:latin typeface="Arial" panose="020B0604020202020204" pitchFamily="34" charset="0"/>
                <a:cs typeface="Arial" panose="020B0604020202020204" pitchFamily="34" charset="0"/>
              </a:rPr>
              <a:t>hinganit</a:t>
            </a:r>
            <a:r>
              <a:rPr lang="cs-CZ" sz="2000" b="1" dirty="0" smtClean="0">
                <a:latin typeface="Arial" panose="020B0604020202020204" pitchFamily="34" charset="0"/>
                <a:cs typeface="Arial" panose="020B0604020202020204" pitchFamily="34" charset="0"/>
              </a:rPr>
              <a:t>-</a:t>
            </a:r>
            <a:r>
              <a:rPr lang="cs-CZ" sz="2000" b="1" dirty="0">
                <a:latin typeface="Arial" panose="020B0604020202020204" pitchFamily="34" charset="0"/>
                <a:cs typeface="Arial" panose="020B0604020202020204" pitchFamily="34" charset="0"/>
              </a:rPr>
              <a:t>(</a:t>
            </a:r>
            <a:r>
              <a:rPr lang="cs-CZ" sz="2000" b="1" dirty="0" err="1">
                <a:latin typeface="Arial" panose="020B0604020202020204" pitchFamily="34" charset="0"/>
                <a:cs typeface="Arial" panose="020B0604020202020204" pitchFamily="34" charset="0"/>
              </a:rPr>
              <a:t>Yb</a:t>
            </a:r>
            <a:r>
              <a:rPr lang="cs-CZ" sz="2000" b="1" dirty="0">
                <a:latin typeface="Arial" panose="020B0604020202020204" pitchFamily="34" charset="0"/>
                <a:cs typeface="Arial" panose="020B0604020202020204" pitchFamily="34" charset="0"/>
              </a:rPr>
              <a: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Yb,Y</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([])Be</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8</a:t>
            </a:r>
            <a:r>
              <a:rPr lang="cs-CZ" sz="2000" dirty="0">
                <a:latin typeface="Arial" panose="020B0604020202020204" pitchFamily="34" charset="0"/>
                <a:cs typeface="Arial" panose="020B0604020202020204" pitchFamily="34" charset="0"/>
              </a:rPr>
              <a:t>(OH)</a:t>
            </a:r>
            <a:r>
              <a:rPr lang="cs-CZ" sz="2000" baseline="-25000" dirty="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97346"/>
            <a:ext cx="8839200" cy="594008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   Výroba </a:t>
            </a:r>
            <a:r>
              <a:rPr lang="cs-CZ" sz="2000" dirty="0">
                <a:latin typeface="Arial" panose="020B0604020202020204" pitchFamily="34" charset="0"/>
                <a:cs typeface="Arial" panose="020B0604020202020204" pitchFamily="34" charset="0"/>
              </a:rPr>
              <a:t>ytterbia se provádí podobně jako výroba ostatních </a:t>
            </a:r>
            <a:r>
              <a:rPr lang="cs-CZ" sz="2000" dirty="0" err="1">
                <a:latin typeface="Arial" panose="020B0604020202020204" pitchFamily="34" charset="0"/>
                <a:cs typeface="Arial" panose="020B0604020202020204" pitchFamily="34" charset="0"/>
              </a:rPr>
              <a:t>lantahanoidů</a:t>
            </a:r>
            <a:r>
              <a:rPr lang="cs-CZ" sz="2000" dirty="0">
                <a:latin typeface="Arial" panose="020B0604020202020204" pitchFamily="34" charset="0"/>
                <a:cs typeface="Arial" panose="020B0604020202020204" pitchFamily="34" charset="0"/>
              </a:rPr>
              <a:t> loužením </a:t>
            </a:r>
            <a:r>
              <a:rPr lang="cs-CZ" sz="2000" dirty="0" err="1">
                <a:latin typeface="Arial" panose="020B0604020202020204" pitchFamily="34" charset="0"/>
                <a:cs typeface="Arial" panose="020B0604020202020204" pitchFamily="34" charset="0"/>
              </a:rPr>
              <a:t>lanthanoidových</a:t>
            </a:r>
            <a:r>
              <a:rPr lang="cs-CZ" sz="2000" dirty="0">
                <a:latin typeface="Arial" panose="020B0604020202020204" pitchFamily="34" charset="0"/>
                <a:cs typeface="Arial" panose="020B0604020202020204" pitchFamily="34" charset="0"/>
              </a:rPr>
              <a:t> rud směsí minerálních kyselin s následnou složitou separací.</a:t>
            </a:r>
          </a:p>
          <a:p>
            <a:pPr algn="just"/>
            <a:r>
              <a:rPr lang="cs-CZ" sz="2000" dirty="0" smtClean="0">
                <a:latin typeface="Arial" panose="020B0604020202020204" pitchFamily="34" charset="0"/>
                <a:cs typeface="Arial" panose="020B0604020202020204" pitchFamily="34" charset="0"/>
              </a:rPr>
              <a:t>   Výroba </a:t>
            </a:r>
            <a:r>
              <a:rPr lang="cs-CZ" sz="2000" dirty="0">
                <a:latin typeface="Arial" panose="020B0604020202020204" pitchFamily="34" charset="0"/>
                <a:cs typeface="Arial" panose="020B0604020202020204" pitchFamily="34" charset="0"/>
              </a:rPr>
              <a:t>kovového ytterbia se provádí tavnou elektrolýzou chloridu </a:t>
            </a:r>
            <a:r>
              <a:rPr lang="cs-CZ" sz="2000" dirty="0" err="1">
                <a:latin typeface="Arial" panose="020B0604020202020204" pitchFamily="34" charset="0"/>
                <a:cs typeface="Arial" panose="020B0604020202020204" pitchFamily="34" charset="0"/>
              </a:rPr>
              <a:t>ytterbitého</a:t>
            </a:r>
            <a:r>
              <a:rPr lang="cs-CZ" sz="2000" dirty="0">
                <a:latin typeface="Arial" panose="020B0604020202020204" pitchFamily="34" charset="0"/>
                <a:cs typeface="Arial" panose="020B0604020202020204" pitchFamily="34" charset="0"/>
              </a:rPr>
              <a:t> YbCl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nebo termickou redukcí fluoridu YbF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nebo oxidu Yb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kovovým </a:t>
            </a:r>
            <a:r>
              <a:rPr lang="cs-CZ" sz="2000" u="sng" dirty="0">
                <a:latin typeface="Arial" panose="020B0604020202020204" pitchFamily="34" charset="0"/>
                <a:cs typeface="Arial" panose="020B0604020202020204" pitchFamily="34" charset="0"/>
              </a:rPr>
              <a:t>d</a:t>
            </a:r>
            <a:r>
              <a:rPr lang="cs-CZ" sz="2000" dirty="0">
                <a:latin typeface="Arial" panose="020B0604020202020204" pitchFamily="34" charset="0"/>
                <a:cs typeface="Arial" panose="020B0604020202020204" pitchFamily="34" charset="0"/>
              </a:rPr>
              <a:t>raslíkem, vápníkem nebo lanthanem:</a:t>
            </a:r>
          </a:p>
          <a:p>
            <a:pPr algn="ctr"/>
            <a:r>
              <a:rPr lang="cs-CZ" sz="2000" dirty="0">
                <a:latin typeface="Arial" panose="020B0604020202020204" pitchFamily="34" charset="0"/>
                <a:cs typeface="Arial" panose="020B0604020202020204" pitchFamily="34" charset="0"/>
              </a:rPr>
              <a:t>YbF</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+ 3K → </a:t>
            </a:r>
            <a:r>
              <a:rPr lang="cs-CZ" sz="2000" dirty="0" err="1">
                <a:latin typeface="Arial" panose="020B0604020202020204" pitchFamily="34" charset="0"/>
                <a:cs typeface="Arial" panose="020B0604020202020204" pitchFamily="34" charset="0"/>
              </a:rPr>
              <a:t>Yb</a:t>
            </a:r>
            <a:r>
              <a:rPr lang="cs-CZ" sz="2000" dirty="0">
                <a:latin typeface="Arial" panose="020B0604020202020204" pitchFamily="34" charset="0"/>
                <a:cs typeface="Arial" panose="020B0604020202020204" pitchFamily="34" charset="0"/>
              </a:rPr>
              <a:t> + 3KF</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Yb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+ 3Ca → 2Yb + 3CaO</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Yb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+ 2La → 2Yb + La</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endParaRPr lang="cs-CZ"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omezené míře se ytterbium využívá v metalurgii pro ovlivnění mikrokrystalické struktury speciálních druhů ocelí. Významnější praktické využití kovové ytterbium nemá.</a:t>
            </a:r>
          </a:p>
          <a:p>
            <a:pPr algn="just"/>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Oxid </a:t>
            </a:r>
            <a:r>
              <a:rPr lang="cs-CZ" sz="2000" b="1" dirty="0" err="1">
                <a:latin typeface="Arial" panose="020B0604020202020204" pitchFamily="34" charset="0"/>
                <a:cs typeface="Arial" panose="020B0604020202020204" pitchFamily="34" charset="0"/>
              </a:rPr>
              <a:t>ytterbitý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Yb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slouží k výrobě bílých smaltů a glazur. </a:t>
            </a:r>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Chlorid </a:t>
            </a:r>
            <a:r>
              <a:rPr lang="cs-CZ" sz="2000" b="1" dirty="0" err="1">
                <a:latin typeface="Arial" panose="020B0604020202020204" pitchFamily="34" charset="0"/>
                <a:cs typeface="Arial" panose="020B0604020202020204" pitchFamily="34" charset="0"/>
              </a:rPr>
              <a:t>ytterbnatý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YbCl</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se občas používá v laboratorní praxi </a:t>
            </a:r>
            <a:r>
              <a:rPr lang="cs-CZ" sz="2000" dirty="0" err="1">
                <a:latin typeface="Arial" panose="020B0604020202020204" pitchFamily="34" charset="0"/>
                <a:cs typeface="Arial" panose="020B0604020202020204" pitchFamily="34" charset="0"/>
              </a:rPr>
              <a:t>jeko</a:t>
            </a:r>
            <a:r>
              <a:rPr lang="cs-CZ" sz="2000" dirty="0">
                <a:latin typeface="Arial" panose="020B0604020202020204" pitchFamily="34" charset="0"/>
                <a:cs typeface="Arial" panose="020B0604020202020204" pitchFamily="34" charset="0"/>
              </a:rPr>
              <a:t> velmi silné redukční činidlo. </a:t>
            </a:r>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Chlorid </a:t>
            </a:r>
            <a:r>
              <a:rPr lang="cs-CZ" sz="2000" b="1" dirty="0" err="1">
                <a:latin typeface="Arial" panose="020B0604020202020204" pitchFamily="34" charset="0"/>
                <a:cs typeface="Arial" panose="020B0604020202020204" pitchFamily="34" charset="0"/>
              </a:rPr>
              <a:t>ytterbitý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YbCl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využívá jako katalyzátor alkylací. </a:t>
            </a:r>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Síran </a:t>
            </a:r>
            <a:r>
              <a:rPr lang="cs-CZ" sz="2000" b="1" dirty="0" err="1">
                <a:latin typeface="Arial" panose="020B0604020202020204" pitchFamily="34" charset="0"/>
                <a:cs typeface="Arial" panose="020B0604020202020204" pitchFamily="34" charset="0"/>
              </a:rPr>
              <a:t>ytterbitý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Yb</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(SO</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se používá v laboratorní praxi jako zdroj </a:t>
            </a:r>
            <a:r>
              <a:rPr lang="cs-CZ" sz="2000" dirty="0" err="1">
                <a:latin typeface="Arial" panose="020B0604020202020204" pitchFamily="34" charset="0"/>
                <a:cs typeface="Arial" panose="020B0604020202020204" pitchFamily="34" charset="0"/>
              </a:rPr>
              <a:t>ytterbitých</a:t>
            </a:r>
            <a:r>
              <a:rPr lang="cs-CZ" sz="2000" dirty="0">
                <a:latin typeface="Arial" panose="020B0604020202020204" pitchFamily="34" charset="0"/>
                <a:cs typeface="Arial" panose="020B0604020202020204" pitchFamily="34" charset="0"/>
              </a:rPr>
              <a:t> iontů.</a:t>
            </a:r>
          </a:p>
        </p:txBody>
      </p:sp>
    </p:spTree>
    <p:extLst>
      <p:ext uri="{BB962C8B-B14F-4D97-AF65-F5344CB8AC3E}">
        <p14:creationId xmlns:p14="http://schemas.microsoft.com/office/powerpoint/2010/main" val="1103885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76200" y="196870"/>
            <a:ext cx="8915400" cy="6432530"/>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Lutecium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stříbřitě bílý, lesklý, měkký kov, který má ze všech lanthanoidů nejvyšší hustotu. Lutecium je ze všech lanthanoidů chemicky nejméně reaktivní prvek.</a:t>
            </a:r>
          </a:p>
          <a:p>
            <a:pPr algn="just"/>
            <a:r>
              <a:rPr lang="cs-CZ" sz="2000" dirty="0">
                <a:latin typeface="Arial" panose="020B0604020202020204" pitchFamily="34" charset="0"/>
                <a:cs typeface="Arial" panose="020B0604020202020204" pitchFamily="34" charset="0"/>
              </a:rPr>
              <a:t>Na suchém vzduchu je lutecium stálé, při zahřátí na 150°C shoří na bílý oxid </a:t>
            </a:r>
            <a:r>
              <a:rPr lang="cs-CZ" sz="2000" dirty="0" err="1">
                <a:latin typeface="Arial" panose="020B0604020202020204" pitchFamily="34" charset="0"/>
                <a:cs typeface="Arial" panose="020B0604020202020204" pitchFamily="34" charset="0"/>
              </a:rPr>
              <a:t>lutecitý</a:t>
            </a:r>
            <a:r>
              <a:rPr lang="cs-CZ" sz="2000" dirty="0">
                <a:latin typeface="Arial" panose="020B0604020202020204" pitchFamily="34" charset="0"/>
                <a:cs typeface="Arial" panose="020B0604020202020204" pitchFamily="34" charset="0"/>
              </a:rPr>
              <a:t> Lu</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vodíkem tvoří hydridy LuH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 LuH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S vodou reaguje pouze za zvýšené teploty a velmi pomalu za vzniku vodíku, ale snadno se rozpouští v běžných minerálních kyselinách:</a:t>
            </a:r>
          </a:p>
          <a:p>
            <a:pPr algn="ctr"/>
            <a:r>
              <a:rPr lang="cs-CZ" sz="2000" dirty="0">
                <a:latin typeface="Arial" panose="020B0604020202020204" pitchFamily="34" charset="0"/>
                <a:cs typeface="Arial" panose="020B0604020202020204" pitchFamily="34" charset="0"/>
              </a:rPr>
              <a:t>2Lu + 6H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 → 2Lu(OH)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a:latin typeface="Arial" panose="020B0604020202020204" pitchFamily="34" charset="0"/>
                <a:cs typeface="Arial" panose="020B0604020202020204" pitchFamily="34" charset="0"/>
              </a:rPr>
              <a:t>2Lu + 6HCl → 2LuCl</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Lu</a:t>
            </a:r>
            <a:r>
              <a:rPr lang="cs-CZ" sz="2000" dirty="0">
                <a:latin typeface="Arial" panose="020B0604020202020204" pitchFamily="34" charset="0"/>
                <a:cs typeface="Arial" panose="020B0604020202020204" pitchFamily="34" charset="0"/>
              </a:rPr>
              <a:t> + 6HNO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Lu</a:t>
            </a:r>
            <a:r>
              <a:rPr lang="cs-CZ" sz="2000" dirty="0">
                <a:latin typeface="Arial" panose="020B0604020202020204" pitchFamily="34" charset="0"/>
                <a:cs typeface="Arial" panose="020B0604020202020204" pitchFamily="34" charset="0"/>
              </a:rPr>
              <a:t>(NO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+ 3NO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+ 3H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p>
          <a:p>
            <a:pPr algn="just"/>
            <a:r>
              <a:rPr lang="cs-CZ" sz="2000" dirty="0">
                <a:latin typeface="Arial" panose="020B0604020202020204" pitchFamily="34" charset="0"/>
                <a:cs typeface="Arial" panose="020B0604020202020204" pitchFamily="34" charset="0"/>
              </a:rPr>
              <a:t>Ve sloučeninách se lutecium vyskytuje pouze v oxidačním stupni III. Sloučeniny lutecia se svými chemickými vlastnostmi podobají sloučeninám hliníku. Vodné roztoky solí lutecia jsou bezbarvé, pouze jodid je hnědý</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 přírodě se lutecium vyskytuje vzácně ve formě sloučenin společně s ostatními lanthanoidy, samostatné minerály lutecia nejsou známy. </a:t>
            </a:r>
            <a:endParaRPr lang="en-US" sz="2000" dirty="0" smtClean="0">
              <a:latin typeface="Arial" panose="020B0604020202020204" pitchFamily="34" charset="0"/>
              <a:cs typeface="Arial" panose="020B0604020202020204" pitchFamily="34" charset="0"/>
            </a:endParaRPr>
          </a:p>
          <a:p>
            <a:pPr algn="just"/>
            <a:endParaRPr lang="en-US" sz="1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Výroba lutecia se provádí podobně jako výroba ostatních </a:t>
            </a:r>
            <a:r>
              <a:rPr lang="cs-CZ" sz="2000" dirty="0" err="1">
                <a:latin typeface="Arial" panose="020B0604020202020204" pitchFamily="34" charset="0"/>
                <a:cs typeface="Arial" panose="020B0604020202020204" pitchFamily="34" charset="0"/>
              </a:rPr>
              <a:t>lantahanoidů</a:t>
            </a:r>
            <a:r>
              <a:rPr lang="cs-CZ" sz="2000" dirty="0">
                <a:latin typeface="Arial" panose="020B0604020202020204" pitchFamily="34" charset="0"/>
                <a:cs typeface="Arial" panose="020B0604020202020204" pitchFamily="34" charset="0"/>
              </a:rPr>
              <a:t> loužením </a:t>
            </a:r>
            <a:r>
              <a:rPr lang="cs-CZ" sz="2000" dirty="0" err="1">
                <a:latin typeface="Arial" panose="020B0604020202020204" pitchFamily="34" charset="0"/>
                <a:cs typeface="Arial" panose="020B0604020202020204" pitchFamily="34" charset="0"/>
              </a:rPr>
              <a:t>lanthanoidových</a:t>
            </a:r>
            <a:r>
              <a:rPr lang="cs-CZ" sz="2000" dirty="0">
                <a:latin typeface="Arial" panose="020B0604020202020204" pitchFamily="34" charset="0"/>
                <a:cs typeface="Arial" panose="020B0604020202020204" pitchFamily="34" charset="0"/>
              </a:rPr>
              <a:t> rud směsí minerálních kyselin s následnou složitou separací</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409342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Výroba kovového lutecia se provádí elektrolýzou taveniny chloridu </a:t>
            </a:r>
            <a:r>
              <a:rPr lang="cs-CZ" sz="2000" dirty="0" err="1" smtClean="0">
                <a:latin typeface="Arial" panose="020B0604020202020204" pitchFamily="34" charset="0"/>
                <a:cs typeface="Arial" panose="020B0604020202020204" pitchFamily="34" charset="0"/>
              </a:rPr>
              <a:t>letecitého</a:t>
            </a:r>
            <a:r>
              <a:rPr lang="cs-CZ" sz="2000" dirty="0" smtClean="0">
                <a:latin typeface="Arial" panose="020B0604020202020204" pitchFamily="34" charset="0"/>
                <a:cs typeface="Arial" panose="020B0604020202020204" pitchFamily="34" charset="0"/>
              </a:rPr>
              <a:t> LuCl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nebo jeho redukcí kovovým vápníkem:</a:t>
            </a:r>
          </a:p>
          <a:p>
            <a:pPr algn="ctr"/>
            <a:r>
              <a:rPr lang="cs-CZ" sz="2000" dirty="0" smtClean="0">
                <a:latin typeface="Arial" panose="020B0604020202020204" pitchFamily="34" charset="0"/>
                <a:cs typeface="Arial" panose="020B0604020202020204" pitchFamily="34" charset="0"/>
              </a:rPr>
              <a:t>2LuCl</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+ 3Ca → 2Lu + 3CaCl</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Významnější praktické využití kovové lutecium ani jeho sloučeniny nemají. </a:t>
            </a:r>
          </a:p>
          <a:p>
            <a:pPr algn="just"/>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Oxid </a:t>
            </a:r>
            <a:r>
              <a:rPr lang="cs-CZ" sz="2000" b="1" dirty="0" err="1" smtClean="0">
                <a:latin typeface="Arial" panose="020B0604020202020204" pitchFamily="34" charset="0"/>
                <a:cs typeface="Arial" panose="020B0604020202020204" pitchFamily="34" charset="0"/>
              </a:rPr>
              <a:t>lutecitý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Lu</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a:t>
            </a:r>
            <a:r>
              <a:rPr lang="cs-CZ" sz="2000" baseline="-25000" dirty="0" smtClean="0">
                <a:latin typeface="Arial" panose="020B0604020202020204" pitchFamily="34" charset="0"/>
                <a:cs typeface="Arial" panose="020B0604020202020204" pitchFamily="34" charset="0"/>
              </a:rPr>
              <a:t>3</a:t>
            </a:r>
            <a:r>
              <a:rPr lang="cs-CZ" sz="2000" dirty="0" smtClean="0">
                <a:latin typeface="Arial" panose="020B0604020202020204" pitchFamily="34" charset="0"/>
                <a:cs typeface="Arial" panose="020B0604020202020204" pitchFamily="34" charset="0"/>
              </a:rPr>
              <a:t> se používá pro výrobu katalyzátorů pro krakování, hydrogenaci, alkylaci a polymeraci. </a:t>
            </a:r>
          </a:p>
          <a:p>
            <a:pPr algn="just"/>
            <a:r>
              <a:rPr lang="cs-CZ" sz="2000" b="1" dirty="0" err="1" smtClean="0">
                <a:latin typeface="Arial" panose="020B0604020202020204" pitchFamily="34" charset="0"/>
                <a:cs typeface="Arial" panose="020B0604020202020204" pitchFamily="34" charset="0"/>
              </a:rPr>
              <a:t>Tantaličnan</a:t>
            </a:r>
            <a:r>
              <a:rPr lang="cs-CZ" sz="2000" b="1" dirty="0" smtClean="0">
                <a:latin typeface="Arial" panose="020B0604020202020204" pitchFamily="34" charset="0"/>
                <a:cs typeface="Arial" panose="020B0604020202020204" pitchFamily="34" charset="0"/>
              </a:rPr>
              <a:t> </a:t>
            </a:r>
            <a:r>
              <a:rPr lang="cs-CZ" sz="2000" b="1" dirty="0" err="1" smtClean="0">
                <a:latin typeface="Arial" panose="020B0604020202020204" pitchFamily="34" charset="0"/>
                <a:cs typeface="Arial" panose="020B0604020202020204" pitchFamily="34" charset="0"/>
              </a:rPr>
              <a:t>lutecitý</a:t>
            </a:r>
            <a:r>
              <a:rPr lang="cs-CZ" sz="2000" b="1" dirty="0" smtClean="0">
                <a:latin typeface="Arial" panose="020B0604020202020204" pitchFamily="34" charset="0"/>
                <a:cs typeface="Arial" panose="020B0604020202020204" pitchFamily="34" charset="0"/>
              </a:rPr>
              <a:t> </a:t>
            </a:r>
            <a:r>
              <a:rPr lang="cs-CZ" sz="2000" dirty="0" smtClean="0">
                <a:latin typeface="Arial" panose="020B0604020202020204" pitchFamily="34" charset="0"/>
                <a:cs typeface="Arial" panose="020B0604020202020204" pitchFamily="34" charset="0"/>
              </a:rPr>
              <a:t>LuTaO</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má termoluminiscenční vlastnosti a slouží k výrobě detektorů IR záření.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Izotop </a:t>
            </a:r>
            <a:r>
              <a:rPr lang="cs-CZ" sz="2000" baseline="30000" dirty="0" smtClean="0">
                <a:latin typeface="Arial" panose="020B0604020202020204" pitchFamily="34" charset="0"/>
                <a:cs typeface="Arial" panose="020B0604020202020204" pitchFamily="34" charset="0"/>
              </a:rPr>
              <a:t>176</a:t>
            </a:r>
            <a:r>
              <a:rPr lang="cs-CZ" sz="2000" dirty="0" smtClean="0">
                <a:latin typeface="Arial" panose="020B0604020202020204" pitchFamily="34" charset="0"/>
                <a:cs typeface="Arial" panose="020B0604020202020204" pitchFamily="34" charset="0"/>
              </a:rPr>
              <a:t>Lu se využívá ke stanovení stáří meteoritů.</a:t>
            </a:r>
          </a:p>
          <a:p>
            <a:pPr algn="just"/>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352800" y="2362200"/>
            <a:ext cx="2242024" cy="707886"/>
          </a:xfrm>
          <a:prstGeom prst="rect">
            <a:avLst/>
          </a:prstGeom>
          <a:noFill/>
        </p:spPr>
        <p:txBody>
          <a:bodyPr wrap="none" rtlCol="0">
            <a:spAutoFit/>
          </a:bodyPr>
          <a:lstStyle/>
          <a:p>
            <a:r>
              <a:rPr lang="cs-CZ" sz="4000" b="1" dirty="0" smtClean="0"/>
              <a:t>Aktinoidy</a:t>
            </a:r>
            <a:endParaRPr lang="cs-CZ" sz="4000" b="1" dirty="0"/>
          </a:p>
        </p:txBody>
      </p:sp>
    </p:spTree>
    <p:extLst>
      <p:ext uri="{BB962C8B-B14F-4D97-AF65-F5344CB8AC3E}">
        <p14:creationId xmlns:p14="http://schemas.microsoft.com/office/powerpoint/2010/main" val="110388528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6124754"/>
          </a:xfrm>
          <a:prstGeom prst="rect">
            <a:avLst/>
          </a:prstGeom>
        </p:spPr>
        <p:txBody>
          <a:bodyPr wrap="square">
            <a:spAutoFit/>
          </a:bodyPr>
          <a:lstStyle/>
          <a:p>
            <a:pPr algn="ctr"/>
            <a:r>
              <a:rPr lang="cs-CZ" sz="3200" b="1" dirty="0" smtClean="0">
                <a:latin typeface="Arial" panose="020B0604020202020204" pitchFamily="34" charset="0"/>
                <a:cs typeface="Arial" panose="020B0604020202020204" pitchFamily="34" charset="0"/>
              </a:rPr>
              <a:t>Thorium</a:t>
            </a:r>
            <a:r>
              <a:rPr lang="cs-CZ" sz="3200" dirty="0" smtClean="0">
                <a:latin typeface="Arial" panose="020B0604020202020204" pitchFamily="34" charset="0"/>
                <a:cs typeface="Arial" panose="020B0604020202020204" pitchFamily="34" charset="0"/>
              </a:rPr>
              <a:t> </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radioaktivní, šedý, měkký a tažný kov, vzhledem podobný platině. Práškové thorium je </a:t>
            </a:r>
            <a:r>
              <a:rPr lang="cs-CZ" sz="2000" dirty="0" err="1">
                <a:latin typeface="Arial" panose="020B0604020202020204" pitchFamily="34" charset="0"/>
                <a:cs typeface="Arial" panose="020B0604020202020204" pitchFamily="34" charset="0"/>
              </a:rPr>
              <a:t>pyroforní</a:t>
            </a:r>
            <a:r>
              <a:rPr lang="cs-CZ" sz="2000" dirty="0">
                <a:latin typeface="Arial" panose="020B0604020202020204" pitchFamily="34" charset="0"/>
                <a:cs typeface="Arial" panose="020B0604020202020204" pitchFamily="34" charset="0"/>
              </a:rPr>
              <a:t>, kovové thorium se na vzduchu vznítí při zahřátí na teplotu 130°C.</a:t>
            </a:r>
          </a:p>
          <a:p>
            <a:pPr algn="just"/>
            <a:r>
              <a:rPr lang="cs-CZ" sz="2000" dirty="0" smtClean="0">
                <a:latin typeface="Arial" panose="020B0604020202020204" pitchFamily="34" charset="0"/>
                <a:cs typeface="Arial" panose="020B0604020202020204" pitchFamily="34" charset="0"/>
              </a:rPr>
              <a:t>    Při </a:t>
            </a:r>
            <a:r>
              <a:rPr lang="cs-CZ" sz="2000" dirty="0">
                <a:latin typeface="Arial" panose="020B0604020202020204" pitchFamily="34" charset="0"/>
                <a:cs typeface="Arial" panose="020B0604020202020204" pitchFamily="34" charset="0"/>
              </a:rPr>
              <a:t>laboratorní teplotě reaguje s fluorem za vzniku fluoridu </a:t>
            </a:r>
            <a:r>
              <a:rPr lang="cs-CZ" sz="2000" dirty="0" err="1">
                <a:latin typeface="Arial" panose="020B0604020202020204" pitchFamily="34" charset="0"/>
                <a:cs typeface="Arial" panose="020B0604020202020204" pitchFamily="34" charset="0"/>
              </a:rPr>
              <a:t>thoričitého</a:t>
            </a:r>
            <a:r>
              <a:rPr lang="cs-CZ" sz="2000" dirty="0">
                <a:latin typeface="Arial" panose="020B0604020202020204" pitchFamily="34" charset="0"/>
                <a:cs typeface="Arial" panose="020B0604020202020204" pitchFamily="34" charset="0"/>
              </a:rPr>
              <a:t> ThF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při teplotách okolo 500°C reaguje thorium s ostatními halogeny za vzniku halogenidů typu ThX</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 se sírou za vzniku sulfidu </a:t>
            </a:r>
            <a:r>
              <a:rPr lang="cs-CZ" sz="2000" dirty="0" err="1">
                <a:latin typeface="Arial" panose="020B0604020202020204" pitchFamily="34" charset="0"/>
                <a:cs typeface="Arial" panose="020B0604020202020204" pitchFamily="34" charset="0"/>
              </a:rPr>
              <a:t>thoričitého</a:t>
            </a:r>
            <a:r>
              <a:rPr lang="cs-CZ" sz="2000" dirty="0">
                <a:latin typeface="Arial" panose="020B0604020202020204" pitchFamily="34" charset="0"/>
                <a:cs typeface="Arial" panose="020B0604020202020204" pitchFamily="34" charset="0"/>
              </a:rPr>
              <a:t> ThS</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s příměsí sulfidu </a:t>
            </a:r>
            <a:r>
              <a:rPr lang="cs-CZ" sz="2000" dirty="0" err="1">
                <a:latin typeface="Arial" panose="020B0604020202020204" pitchFamily="34" charset="0"/>
                <a:cs typeface="Arial" panose="020B0604020202020204" pitchFamily="34" charset="0"/>
              </a:rPr>
              <a:t>thoritého</a:t>
            </a:r>
            <a:r>
              <a:rPr lang="cs-CZ" sz="2000" dirty="0">
                <a:latin typeface="Arial" panose="020B0604020202020204" pitchFamily="34" charset="0"/>
                <a:cs typeface="Arial" panose="020B0604020202020204" pitchFamily="34" charset="0"/>
              </a:rPr>
              <a:t> Th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S</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Při vyšších teplotách reaguje také s dusíkem za vzniku nitridu Th</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N</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a s křemíkem za vzniku silicidu ThSi</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Při zahřátí na teplotu 250°C na vzduchu hoří za vzniku oxidu </a:t>
            </a:r>
            <a:r>
              <a:rPr lang="cs-CZ" sz="2000" dirty="0" err="1">
                <a:latin typeface="Arial" panose="020B0604020202020204" pitchFamily="34" charset="0"/>
                <a:cs typeface="Arial" panose="020B0604020202020204" pitchFamily="34" charset="0"/>
              </a:rPr>
              <a:t>thoričitého</a:t>
            </a:r>
            <a:r>
              <a:rPr lang="cs-CZ" sz="2000" dirty="0">
                <a:latin typeface="Arial" panose="020B0604020202020204" pitchFamily="34" charset="0"/>
                <a:cs typeface="Arial" panose="020B0604020202020204" pitchFamily="34" charset="0"/>
              </a:rPr>
              <a:t> ThO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a:t>
            </a:r>
          </a:p>
          <a:p>
            <a:pPr algn="just"/>
            <a:r>
              <a:rPr lang="cs-CZ" sz="2000" dirty="0" smtClean="0">
                <a:latin typeface="Arial" panose="020B0604020202020204" pitchFamily="34" charset="0"/>
                <a:cs typeface="Arial" panose="020B0604020202020204" pitchFamily="34" charset="0"/>
              </a:rPr>
              <a:t>    Ve </a:t>
            </a:r>
            <a:r>
              <a:rPr lang="cs-CZ" sz="2000" dirty="0">
                <a:latin typeface="Arial" panose="020B0604020202020204" pitchFamily="34" charset="0"/>
                <a:cs typeface="Arial" panose="020B0604020202020204" pitchFamily="34" charset="0"/>
              </a:rPr>
              <a:t>zředěných kyselinách i zásadách se thorium nerozpouští, ale je dobře rozpustné v lučavce královské a v dýmavé kyselině chlorovodíkové. Dobře se rozpouští v koncentrované kyselině dusičné i chlorovodíkové za vzniku </a:t>
            </a:r>
            <a:r>
              <a:rPr lang="cs-CZ" sz="2000" dirty="0" err="1">
                <a:latin typeface="Arial" panose="020B0604020202020204" pitchFamily="34" charset="0"/>
                <a:cs typeface="Arial" panose="020B0604020202020204" pitchFamily="34" charset="0"/>
              </a:rPr>
              <a:t>thoričité</a:t>
            </a:r>
            <a:r>
              <a:rPr lang="cs-CZ" sz="2000" dirty="0">
                <a:latin typeface="Arial" panose="020B0604020202020204" pitchFamily="34" charset="0"/>
                <a:cs typeface="Arial" panose="020B0604020202020204" pitchFamily="34" charset="0"/>
              </a:rPr>
              <a:t> soli a vývoje vodíku, reakce thoria s těmito kyselinami je katalyzována přítomností fluoridových iontů:</a:t>
            </a:r>
          </a:p>
          <a:p>
            <a:pPr algn="ctr"/>
            <a:r>
              <a:rPr lang="cs-CZ" sz="2000" dirty="0">
                <a:latin typeface="Arial" panose="020B0604020202020204" pitchFamily="34" charset="0"/>
                <a:cs typeface="Arial" panose="020B0604020202020204" pitchFamily="34" charset="0"/>
              </a:rPr>
              <a:t>3Th + 4HNO</a:t>
            </a:r>
            <a:r>
              <a:rPr lang="cs-CZ" sz="2000" baseline="-25000" dirty="0">
                <a:latin typeface="Arial" panose="020B0604020202020204" pitchFamily="34" charset="0"/>
                <a:cs typeface="Arial" panose="020B0604020202020204" pitchFamily="34" charset="0"/>
              </a:rPr>
              <a:t>3</a:t>
            </a:r>
            <a:r>
              <a:rPr lang="cs-CZ" sz="2000" dirty="0">
                <a:latin typeface="Arial" panose="020B0604020202020204" pitchFamily="34" charset="0"/>
                <a:cs typeface="Arial" panose="020B0604020202020204" pitchFamily="34" charset="0"/>
              </a:rPr>
              <a:t> + 12HCl → 3ThCl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+ 4NO + 8H</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O</a:t>
            </a:r>
            <a:br>
              <a:rPr lang="cs-CZ" sz="2000" dirty="0">
                <a:latin typeface="Arial" panose="020B0604020202020204" pitchFamily="34" charset="0"/>
                <a:cs typeface="Arial" panose="020B0604020202020204" pitchFamily="34" charset="0"/>
              </a:rPr>
            </a:br>
            <a:r>
              <a:rPr lang="cs-CZ" sz="2000" dirty="0" err="1">
                <a:latin typeface="Arial" panose="020B0604020202020204" pitchFamily="34" charset="0"/>
                <a:cs typeface="Arial" panose="020B0604020202020204" pitchFamily="34" charset="0"/>
              </a:rPr>
              <a:t>Th</a:t>
            </a:r>
            <a:r>
              <a:rPr lang="cs-CZ" sz="2000" dirty="0">
                <a:latin typeface="Arial" panose="020B0604020202020204" pitchFamily="34" charset="0"/>
                <a:cs typeface="Arial" panose="020B0604020202020204" pitchFamily="34" charset="0"/>
              </a:rPr>
              <a:t> + 4HCl → ThCl</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 </a:t>
            </a:r>
            <a:r>
              <a:rPr lang="cs-CZ" sz="2000" dirty="0" smtClean="0">
                <a:latin typeface="Arial" panose="020B0604020202020204" pitchFamily="34" charset="0"/>
                <a:cs typeface="Arial" panose="020B0604020202020204" pitchFamily="34" charset="0"/>
              </a:rPr>
              <a:t>2H</a:t>
            </a:r>
            <a:r>
              <a:rPr lang="cs-CZ" sz="2000" baseline="-25000" dirty="0" smtClean="0">
                <a:latin typeface="Arial" panose="020B0604020202020204" pitchFamily="34" charset="0"/>
                <a:cs typeface="Arial" panose="020B0604020202020204" pitchFamily="34" charset="0"/>
              </a:rPr>
              <a:t>2</a:t>
            </a:r>
          </a:p>
          <a:p>
            <a:pPr algn="ct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 y="152400"/>
            <a:ext cx="8763000" cy="6555641"/>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  Za teploty od 150°C probíhá reakce thoria s vodní párou za vzniku hydroxidu </a:t>
            </a:r>
            <a:r>
              <a:rPr lang="cs-CZ" sz="2000" dirty="0" err="1" smtClean="0">
                <a:latin typeface="Arial" panose="020B0604020202020204" pitchFamily="34" charset="0"/>
                <a:cs typeface="Arial" panose="020B0604020202020204" pitchFamily="34" charset="0"/>
              </a:rPr>
              <a:t>thoričitého</a:t>
            </a:r>
            <a:r>
              <a:rPr lang="cs-CZ" sz="2000" dirty="0" smtClean="0">
                <a:latin typeface="Arial" panose="020B0604020202020204" pitchFamily="34" charset="0"/>
                <a:cs typeface="Arial" panose="020B0604020202020204" pitchFamily="34" charset="0"/>
              </a:rPr>
              <a:t> a vývoje vodíku:</a:t>
            </a:r>
          </a:p>
          <a:p>
            <a:pPr algn="ctr"/>
            <a:r>
              <a:rPr lang="cs-CZ" sz="2000" dirty="0" err="1" smtClean="0">
                <a:latin typeface="Arial" panose="020B0604020202020204" pitchFamily="34" charset="0"/>
                <a:cs typeface="Arial" panose="020B0604020202020204" pitchFamily="34" charset="0"/>
              </a:rPr>
              <a:t>Th</a:t>
            </a:r>
            <a:r>
              <a:rPr lang="cs-CZ" sz="2000" dirty="0" smtClean="0">
                <a:latin typeface="Arial" panose="020B0604020202020204" pitchFamily="34" charset="0"/>
                <a:cs typeface="Arial" panose="020B0604020202020204" pitchFamily="34" charset="0"/>
              </a:rPr>
              <a:t> + 4H</a:t>
            </a:r>
            <a:r>
              <a:rPr lang="cs-CZ" sz="2000" baseline="-25000" dirty="0" smtClean="0">
                <a:latin typeface="Arial" panose="020B0604020202020204" pitchFamily="34" charset="0"/>
                <a:cs typeface="Arial" panose="020B0604020202020204" pitchFamily="34" charset="0"/>
              </a:rPr>
              <a:t>2</a:t>
            </a:r>
            <a:r>
              <a:rPr lang="cs-CZ" sz="2000" dirty="0" smtClean="0">
                <a:latin typeface="Arial" panose="020B0604020202020204" pitchFamily="34" charset="0"/>
                <a:cs typeface="Arial" panose="020B0604020202020204" pitchFamily="34" charset="0"/>
              </a:rPr>
              <a:t>O → </a:t>
            </a:r>
            <a:r>
              <a:rPr lang="cs-CZ" sz="2000" dirty="0" err="1" smtClean="0">
                <a:latin typeface="Arial" panose="020B0604020202020204" pitchFamily="34" charset="0"/>
                <a:cs typeface="Arial" panose="020B0604020202020204" pitchFamily="34" charset="0"/>
              </a:rPr>
              <a:t>Th</a:t>
            </a:r>
            <a:r>
              <a:rPr lang="cs-CZ" sz="2000" dirty="0" smtClean="0">
                <a:latin typeface="Arial" panose="020B0604020202020204" pitchFamily="34" charset="0"/>
                <a:cs typeface="Arial" panose="020B0604020202020204" pitchFamily="34" charset="0"/>
              </a:rPr>
              <a:t>(OH)</a:t>
            </a:r>
            <a:r>
              <a:rPr lang="cs-CZ" sz="2000" baseline="-25000" dirty="0" smtClean="0">
                <a:latin typeface="Arial" panose="020B0604020202020204" pitchFamily="34" charset="0"/>
                <a:cs typeface="Arial" panose="020B0604020202020204" pitchFamily="34" charset="0"/>
              </a:rPr>
              <a:t>4</a:t>
            </a:r>
            <a:r>
              <a:rPr lang="cs-CZ" sz="2000" dirty="0" smtClean="0">
                <a:latin typeface="Arial" panose="020B0604020202020204" pitchFamily="34" charset="0"/>
                <a:cs typeface="Arial" panose="020B0604020202020204" pitchFamily="34" charset="0"/>
              </a:rPr>
              <a:t> + 2H</a:t>
            </a:r>
            <a:r>
              <a:rPr lang="cs-CZ" sz="2000" baseline="-25000" dirty="0" smtClean="0">
                <a:latin typeface="Arial" panose="020B0604020202020204" pitchFamily="34" charset="0"/>
                <a:cs typeface="Arial" panose="020B0604020202020204" pitchFamily="34" charset="0"/>
              </a:rPr>
              <a:t>2</a:t>
            </a:r>
            <a:endParaRPr lang="cs-CZ"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Ve sloučeninách vystupuje thorium nejčastěji v oxidačním stupni IV, chemické vlastnosti sloučenin čtyřmocného thoria se velmi podobají vlastnostem sloučenin titanu.</a:t>
            </a:r>
            <a:endParaRPr lang="en-US" sz="2000" dirty="0" smtClean="0">
              <a:latin typeface="Arial" panose="020B0604020202020204" pitchFamily="34" charset="0"/>
              <a:cs typeface="Arial" panose="020B0604020202020204" pitchFamily="34" charset="0"/>
            </a:endParaRPr>
          </a:p>
          <a:p>
            <a:pPr algn="just"/>
            <a:endParaRPr lang="en-US" sz="2000" dirty="0" smtClean="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 přírodě se thorium ve formě izotopu </a:t>
            </a:r>
            <a:r>
              <a:rPr lang="cs-CZ" sz="2000" baseline="30000" dirty="0" smtClean="0">
                <a:latin typeface="Arial" panose="020B0604020202020204" pitchFamily="34" charset="0"/>
                <a:cs typeface="Arial" panose="020B0604020202020204" pitchFamily="34" charset="0"/>
              </a:rPr>
              <a:t>232</a:t>
            </a:r>
            <a:r>
              <a:rPr lang="cs-CZ" sz="2000" dirty="0" smtClean="0">
                <a:latin typeface="Arial" panose="020B0604020202020204" pitchFamily="34" charset="0"/>
                <a:cs typeface="Arial" panose="020B0604020202020204" pitchFamily="34" charset="0"/>
              </a:rPr>
              <a:t>Th, obvykle v doprovodu lanthanoidů, vyskytuje zejména v monazitových horninách.</a:t>
            </a:r>
          </a:p>
          <a:p>
            <a:pPr algn="just"/>
            <a:endParaRPr lang="cs-CZ" sz="2000" dirty="0">
              <a:latin typeface="Arial" panose="020B0604020202020204" pitchFamily="34" charset="0"/>
              <a:cs typeface="Arial" panose="020B0604020202020204" pitchFamily="34" charset="0"/>
            </a:endParaRPr>
          </a:p>
          <a:p>
            <a:pPr algn="just"/>
            <a:r>
              <a:rPr lang="cs-CZ" sz="2000" dirty="0" smtClean="0">
                <a:latin typeface="Arial" panose="020B0604020202020204" pitchFamily="34" charset="0"/>
                <a:cs typeface="Arial" panose="020B0604020202020204" pitchFamily="34" charset="0"/>
              </a:rPr>
              <a:t>  Výroba thoria se provádí alkalickým nebo kyselým loužením rudných koncentrátů. </a:t>
            </a:r>
            <a:r>
              <a:rPr lang="cs-CZ" sz="2000" b="1" dirty="0" smtClean="0">
                <a:latin typeface="Arial" panose="020B0604020202020204" pitchFamily="34" charset="0"/>
                <a:cs typeface="Arial" panose="020B0604020202020204" pitchFamily="34" charset="0"/>
              </a:rPr>
              <a:t>Alkalický postup </a:t>
            </a:r>
            <a:r>
              <a:rPr lang="cs-CZ" sz="2000" dirty="0" smtClean="0">
                <a:latin typeface="Arial" panose="020B0604020202020204" pitchFamily="34" charset="0"/>
                <a:cs typeface="Arial" panose="020B0604020202020204" pitchFamily="34" charset="0"/>
              </a:rPr>
              <a:t>spočívá v působení </a:t>
            </a:r>
            <a:r>
              <a:rPr lang="cs-CZ" sz="2000" dirty="0" err="1" smtClean="0">
                <a:latin typeface="Arial" panose="020B0604020202020204" pitchFamily="34" charset="0"/>
                <a:cs typeface="Arial" panose="020B0604020202020204" pitchFamily="34" charset="0"/>
              </a:rPr>
              <a:t>NaOH</a:t>
            </a:r>
            <a:r>
              <a:rPr lang="cs-CZ" sz="2000" dirty="0" smtClean="0">
                <a:latin typeface="Arial" panose="020B0604020202020204" pitchFamily="34" charset="0"/>
                <a:cs typeface="Arial" panose="020B0604020202020204" pitchFamily="34" charset="0"/>
              </a:rPr>
              <a:t> při zvýšené teplotě. Vzniklé nerozpustné oxidy thoria a uranu se rozpustí v horké kyselině chlorovodíkové. Oddělení thoria od uranu se provádí kapalinovou extrakcí.</a:t>
            </a:r>
          </a:p>
          <a:p>
            <a:pPr algn="just"/>
            <a:r>
              <a:rPr lang="cs-CZ" sz="2000" dirty="0" smtClean="0">
                <a:latin typeface="Arial" panose="020B0604020202020204" pitchFamily="34" charset="0"/>
                <a:cs typeface="Arial" panose="020B0604020202020204" pitchFamily="34" charset="0"/>
              </a:rPr>
              <a:t>  Při </a:t>
            </a:r>
            <a:r>
              <a:rPr lang="cs-CZ" sz="2000" b="1" dirty="0" smtClean="0">
                <a:latin typeface="Arial" panose="020B0604020202020204" pitchFamily="34" charset="0"/>
                <a:cs typeface="Arial" panose="020B0604020202020204" pitchFamily="34" charset="0"/>
              </a:rPr>
              <a:t>kyselém postupu </a:t>
            </a:r>
            <a:r>
              <a:rPr lang="cs-CZ" sz="2000" dirty="0" smtClean="0">
                <a:latin typeface="Arial" panose="020B0604020202020204" pitchFamily="34" charset="0"/>
                <a:cs typeface="Arial" panose="020B0604020202020204" pitchFamily="34" charset="0"/>
              </a:rPr>
              <a:t>se rudný koncentrát podrobí působení koncentrované kyseliny sírové, vznikne roztok sloučenin thoria znečištěný kovy vzácných zemin. Po převedení na šťavelany se na základě rozdílné rozpustnosti oddělí šťavelan thoria od šťavelanů vzácných zemin.</a:t>
            </a:r>
          </a:p>
          <a:p>
            <a:pPr algn="just"/>
            <a:r>
              <a:rPr lang="cs-CZ" sz="2000" dirty="0" smtClean="0">
                <a:latin typeface="Arial" panose="020B0604020202020204" pitchFamily="34" charset="0"/>
                <a:cs typeface="Arial" panose="020B0604020202020204" pitchFamily="34" charset="0"/>
              </a:rPr>
              <a:t>   Výsledným produktem obou postupů je práškové thorium, které se převádí na kompaktní kov slinováním nebo vakuovým přetavováním.</a:t>
            </a:r>
          </a:p>
        </p:txBody>
      </p:sp>
    </p:spTree>
    <p:extLst>
      <p:ext uri="{BB962C8B-B14F-4D97-AF65-F5344CB8AC3E}">
        <p14:creationId xmlns:p14="http://schemas.microsoft.com/office/powerpoint/2010/main" val="187807942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52400" y="152400"/>
            <a:ext cx="8839200" cy="5940088"/>
          </a:xfrm>
          <a:prstGeom prst="rect">
            <a:avLst/>
          </a:prstGeom>
        </p:spPr>
        <p:txBody>
          <a:bodyPr wrap="square">
            <a:spAutoFit/>
          </a:bodyPr>
          <a:lstStyle/>
          <a:p>
            <a:pPr algn="just"/>
            <a:r>
              <a:rPr lang="cs-CZ" sz="2000" dirty="0" smtClean="0">
                <a:latin typeface="Arial" panose="020B0604020202020204" pitchFamily="34" charset="0"/>
                <a:cs typeface="Arial" panose="020B0604020202020204" pitchFamily="34" charset="0"/>
              </a:rPr>
              <a:t>Čisté </a:t>
            </a:r>
            <a:r>
              <a:rPr lang="cs-CZ" sz="2000" dirty="0">
                <a:latin typeface="Arial" panose="020B0604020202020204" pitchFamily="34" charset="0"/>
                <a:cs typeface="Arial" panose="020B0604020202020204" pitchFamily="34" charset="0"/>
              </a:rPr>
              <a:t>thorium se připravuje tepelným rozkladem jodidu ThI</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 redukcí oxidu </a:t>
            </a:r>
            <a:r>
              <a:rPr lang="cs-CZ" sz="2000" dirty="0" err="1">
                <a:latin typeface="Arial" panose="020B0604020202020204" pitchFamily="34" charset="0"/>
                <a:cs typeface="Arial" panose="020B0604020202020204" pitchFamily="34" charset="0"/>
              </a:rPr>
              <a:t>thoričitého</a:t>
            </a:r>
            <a:r>
              <a:rPr lang="cs-CZ" sz="2000" dirty="0">
                <a:latin typeface="Arial" panose="020B0604020202020204" pitchFamily="34" charset="0"/>
                <a:cs typeface="Arial" panose="020B0604020202020204" pitchFamily="34" charset="0"/>
              </a:rPr>
              <a:t> vápníkem nebo elektrolýzou taveniny podvojného fluoridu ThF</a:t>
            </a:r>
            <a:r>
              <a:rPr lang="cs-CZ" sz="2000" baseline="-25000" dirty="0">
                <a:latin typeface="Arial" panose="020B0604020202020204" pitchFamily="34" charset="0"/>
                <a:cs typeface="Arial" panose="020B0604020202020204" pitchFamily="34" charset="0"/>
              </a:rPr>
              <a:t>4</a:t>
            </a:r>
            <a:r>
              <a:rPr lang="cs-CZ" sz="2000" dirty="0">
                <a:latin typeface="Arial" panose="020B0604020202020204" pitchFamily="34" charset="0"/>
                <a:cs typeface="Arial" panose="020B0604020202020204" pitchFamily="34" charset="0"/>
              </a:rPr>
              <a:t>.KF</a:t>
            </a:r>
            <a:r>
              <a:rPr lang="cs-CZ"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a:p>
            <a:pPr algn="just"/>
            <a:r>
              <a:rPr lang="cs-CZ" sz="2000" dirty="0">
                <a:latin typeface="Arial" panose="020B0604020202020204" pitchFamily="34" charset="0"/>
                <a:cs typeface="Arial" panose="020B0604020202020204" pitchFamily="34" charset="0"/>
              </a:rPr>
              <a:t>Technické využití nalézá kovové thorium zejména jako součást </a:t>
            </a:r>
            <a:r>
              <a:rPr lang="cs-CZ" sz="2000" b="1" dirty="0">
                <a:latin typeface="Arial" panose="020B0604020202020204" pitchFamily="34" charset="0"/>
                <a:cs typeface="Arial" panose="020B0604020202020204" pitchFamily="34" charset="0"/>
              </a:rPr>
              <a:t>slitin</a:t>
            </a:r>
            <a:r>
              <a:rPr lang="cs-CZ" sz="2000" dirty="0">
                <a:latin typeface="Arial" panose="020B0604020202020204" pitchFamily="34" charset="0"/>
                <a:cs typeface="Arial" panose="020B0604020202020204" pitchFamily="34" charset="0"/>
              </a:rPr>
              <a:t> pro výrobu žhavících drátů do elektrických pecí. Slitina thoria s wolframem se používá k výrobě žhavicích vláken elektronek. Thorium se využívá ve </a:t>
            </a:r>
            <a:r>
              <a:rPr lang="cs-CZ" sz="2000" b="1" dirty="0">
                <a:latin typeface="Arial" panose="020B0604020202020204" pitchFamily="34" charset="0"/>
                <a:cs typeface="Arial" panose="020B0604020202020204" pitchFamily="34" charset="0"/>
              </a:rPr>
              <a:t>sklářství</a:t>
            </a:r>
            <a:r>
              <a:rPr lang="cs-CZ" sz="2000" dirty="0">
                <a:latin typeface="Arial" panose="020B0604020202020204" pitchFamily="34" charset="0"/>
                <a:cs typeface="Arial" panose="020B0604020202020204" pitchFamily="34" charset="0"/>
              </a:rPr>
              <a:t> pro úpravu indexu lomu optických skel. </a:t>
            </a:r>
            <a:endParaRPr lang="cs-CZ" sz="2000" dirty="0" smtClean="0">
              <a:latin typeface="Arial" panose="020B0604020202020204" pitchFamily="34" charset="0"/>
              <a:cs typeface="Arial" panose="020B0604020202020204" pitchFamily="34" charset="0"/>
            </a:endParaRPr>
          </a:p>
          <a:p>
            <a:pPr algn="just"/>
            <a:r>
              <a:rPr lang="cs-CZ" sz="2000" b="1" dirty="0" smtClean="0">
                <a:latin typeface="Arial" panose="020B0604020202020204" pitchFamily="34" charset="0"/>
                <a:cs typeface="Arial" panose="020B0604020202020204" pitchFamily="34" charset="0"/>
              </a:rPr>
              <a:t>Dusičnan </a:t>
            </a:r>
            <a:r>
              <a:rPr lang="cs-CZ" sz="2000" b="1" dirty="0" err="1">
                <a:latin typeface="Arial" panose="020B0604020202020204" pitchFamily="34" charset="0"/>
                <a:cs typeface="Arial" panose="020B0604020202020204" pitchFamily="34" charset="0"/>
              </a:rPr>
              <a:t>thoričit</a:t>
            </a:r>
            <a:r>
              <a:rPr lang="cs-CZ" sz="2000" dirty="0" err="1">
                <a:latin typeface="Arial" panose="020B0604020202020204" pitchFamily="34" charset="0"/>
                <a:cs typeface="Arial" panose="020B0604020202020204" pitchFamily="34" charset="0"/>
              </a:rPr>
              <a:t>ý</a:t>
            </a:r>
            <a:r>
              <a:rPr lang="cs-CZ" sz="2000" dirty="0">
                <a:latin typeface="Arial" panose="020B0604020202020204" pitchFamily="34" charset="0"/>
                <a:cs typeface="Arial" panose="020B0604020202020204" pitchFamily="34" charset="0"/>
              </a:rPr>
              <a:t> se využívá na výrobu </a:t>
            </a:r>
            <a:r>
              <a:rPr lang="cs-CZ" sz="2000" dirty="0" err="1">
                <a:latin typeface="Arial" panose="020B0604020202020204" pitchFamily="34" charset="0"/>
                <a:cs typeface="Arial" panose="020B0604020202020204" pitchFamily="34" charset="0"/>
              </a:rPr>
              <a:t>thoriovaných</a:t>
            </a:r>
            <a:r>
              <a:rPr lang="cs-CZ" sz="2000" dirty="0">
                <a:latin typeface="Arial" panose="020B0604020202020204" pitchFamily="34" charset="0"/>
                <a:cs typeface="Arial" panose="020B0604020202020204" pitchFamily="34" charset="0"/>
              </a:rPr>
              <a:t> wolframových elektrod pro obloukové svařování </a:t>
            </a:r>
            <a:r>
              <a:rPr lang="cs-CZ" sz="2000" dirty="0" err="1">
                <a:latin typeface="Arial" panose="020B0604020202020204" pitchFamily="34" charset="0"/>
                <a:cs typeface="Arial" panose="020B0604020202020204" pitchFamily="34" charset="0"/>
              </a:rPr>
              <a:t>težkosvařitelných</a:t>
            </a:r>
            <a:r>
              <a:rPr lang="cs-CZ" sz="2000" dirty="0">
                <a:latin typeface="Arial" panose="020B0604020202020204" pitchFamily="34" charset="0"/>
                <a:cs typeface="Arial" panose="020B0604020202020204" pitchFamily="34" charset="0"/>
              </a:rPr>
              <a:t> nerezových ocelí a slitin niklu stejnosměrným proudem.</a:t>
            </a:r>
          </a:p>
          <a:p>
            <a:pPr algn="just"/>
            <a:r>
              <a:rPr lang="cs-CZ" sz="2000" dirty="0">
                <a:latin typeface="Arial" panose="020B0604020202020204" pitchFamily="34" charset="0"/>
                <a:cs typeface="Arial" panose="020B0604020202020204" pitchFamily="34" charset="0"/>
              </a:rPr>
              <a:t>Ze sloučenin thoria je nejdůležitější </a:t>
            </a:r>
            <a:r>
              <a:rPr lang="cs-CZ" sz="2000" b="1" dirty="0">
                <a:latin typeface="Arial" panose="020B0604020202020204" pitchFamily="34" charset="0"/>
                <a:cs typeface="Arial" panose="020B0604020202020204" pitchFamily="34" charset="0"/>
              </a:rPr>
              <a:t>oxid </a:t>
            </a:r>
            <a:r>
              <a:rPr lang="cs-CZ" sz="2000" b="1" dirty="0" err="1">
                <a:latin typeface="Arial" panose="020B0604020202020204" pitchFamily="34" charset="0"/>
                <a:cs typeface="Arial" panose="020B0604020202020204" pitchFamily="34" charset="0"/>
              </a:rPr>
              <a:t>thoričitý</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ThO</a:t>
            </a:r>
            <a:r>
              <a:rPr lang="cs-CZ" sz="2000" baseline="-25000" dirty="0">
                <a:latin typeface="Arial" panose="020B0604020202020204" pitchFamily="34" charset="0"/>
                <a:cs typeface="Arial" panose="020B0604020202020204" pitchFamily="34" charset="0"/>
              </a:rPr>
              <a:t>2</a:t>
            </a:r>
            <a:r>
              <a:rPr lang="cs-CZ" sz="2000" dirty="0">
                <a:latin typeface="Arial" panose="020B0604020202020204" pitchFamily="34" charset="0"/>
                <a:cs typeface="Arial" panose="020B0604020202020204" pitchFamily="34" charset="0"/>
              </a:rPr>
              <a:t>, který se používá jako součást katalyzátoru pro výrobu benzínu Fischer-</a:t>
            </a:r>
            <a:r>
              <a:rPr lang="cs-CZ" sz="2000" dirty="0" err="1">
                <a:latin typeface="Arial" panose="020B0604020202020204" pitchFamily="34" charset="0"/>
                <a:cs typeface="Arial" panose="020B0604020202020204" pitchFamily="34" charset="0"/>
              </a:rPr>
              <a:t>Tropschovou</a:t>
            </a:r>
            <a:r>
              <a:rPr lang="cs-CZ" sz="2000" dirty="0">
                <a:latin typeface="Arial" panose="020B0604020202020204" pitchFamily="34" charset="0"/>
                <a:cs typeface="Arial" panose="020B0604020202020204" pitchFamily="34" charset="0"/>
              </a:rPr>
              <a:t> syntézou a pro oxidaci amoniaku při průmyslové výrobě kyseliny dusičné. Pro svou vysokou teplotu tání (</a:t>
            </a:r>
            <a:r>
              <a:rPr lang="cs-CZ" sz="2000" i="1" dirty="0">
                <a:latin typeface="Arial" panose="020B0604020202020204" pitchFamily="34" charset="0"/>
                <a:cs typeface="Arial" panose="020B0604020202020204" pitchFamily="34" charset="0"/>
              </a:rPr>
              <a:t>3300°C</a:t>
            </a:r>
            <a:r>
              <a:rPr lang="cs-CZ" sz="2000" dirty="0">
                <a:latin typeface="Arial" panose="020B0604020202020204" pitchFamily="34" charset="0"/>
                <a:cs typeface="Arial" panose="020B0604020202020204" pitchFamily="34" charset="0"/>
              </a:rPr>
              <a:t>) se oxid </a:t>
            </a:r>
            <a:r>
              <a:rPr lang="cs-CZ" sz="2000" dirty="0" err="1">
                <a:latin typeface="Arial" panose="020B0604020202020204" pitchFamily="34" charset="0"/>
                <a:cs typeface="Arial" panose="020B0604020202020204" pitchFamily="34" charset="0"/>
              </a:rPr>
              <a:t>thoričitý</a:t>
            </a:r>
            <a:r>
              <a:rPr lang="cs-CZ" sz="2000" dirty="0">
                <a:latin typeface="Arial" panose="020B0604020202020204" pitchFamily="34" charset="0"/>
                <a:cs typeface="Arial" panose="020B0604020202020204" pitchFamily="34" charset="0"/>
              </a:rPr>
              <a:t> také používá k výrobě žáruvzdorné keramiky. </a:t>
            </a:r>
            <a:r>
              <a:rPr lang="cs-CZ" sz="2000" dirty="0" smtClean="0">
                <a:latin typeface="Arial" panose="020B0604020202020204" pitchFamily="34" charset="0"/>
                <a:cs typeface="Arial" panose="020B0604020202020204" pitchFamily="34" charset="0"/>
              </a:rPr>
              <a:t>V </a:t>
            </a:r>
            <a:r>
              <a:rPr lang="cs-CZ" sz="2000" dirty="0">
                <a:latin typeface="Arial" panose="020B0604020202020204" pitchFamily="34" charset="0"/>
                <a:cs typeface="Arial" panose="020B0604020202020204" pitchFamily="34" charset="0"/>
              </a:rPr>
              <a:t>medicíně se oxid </a:t>
            </a:r>
            <a:r>
              <a:rPr lang="cs-CZ" sz="2000" dirty="0" err="1">
                <a:latin typeface="Arial" panose="020B0604020202020204" pitchFamily="34" charset="0"/>
                <a:cs typeface="Arial" panose="020B0604020202020204" pitchFamily="34" charset="0"/>
              </a:rPr>
              <a:t>thoričitý</a:t>
            </a:r>
            <a:r>
              <a:rPr lang="cs-CZ" sz="2000" dirty="0">
                <a:latin typeface="Arial" panose="020B0604020202020204" pitchFamily="34" charset="0"/>
                <a:cs typeface="Arial" panose="020B0604020202020204" pitchFamily="34" charset="0"/>
              </a:rPr>
              <a:t> používá jako kontrastní látka v rentgenologii.</a:t>
            </a:r>
          </a:p>
          <a:p>
            <a:pPr algn="just"/>
            <a:r>
              <a:rPr lang="cs-CZ" sz="2000" dirty="0">
                <a:latin typeface="Arial" panose="020B0604020202020204" pitchFamily="34" charset="0"/>
                <a:cs typeface="Arial" panose="020B0604020202020204" pitchFamily="34" charset="0"/>
              </a:rPr>
              <a:t>Praktické využití thoria má značnou perspektivu v jaderné energetice budoucnosti</a:t>
            </a:r>
            <a:r>
              <a:rPr lang="cs-CZ" sz="2000" dirty="0" smtClean="0">
                <a:latin typeface="Arial" panose="020B0604020202020204" pitchFamily="34" charset="0"/>
                <a:cs typeface="Arial" panose="020B0604020202020204" pitchFamily="34" charset="0"/>
              </a:rPr>
              <a:t>.</a:t>
            </a:r>
            <a:endParaRPr lang="cs-C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88528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2835</TotalTime>
  <Words>5916</Words>
  <Application>Microsoft Office PowerPoint</Application>
  <PresentationFormat>Předvádění na obrazovce (4:3)</PresentationFormat>
  <Paragraphs>862</Paragraphs>
  <Slides>117</Slides>
  <Notes>0</Notes>
  <HiddenSlides>0</HiddenSlides>
  <MMClips>0</MMClips>
  <ScaleCrop>false</ScaleCrop>
  <HeadingPairs>
    <vt:vector size="4" baseType="variant">
      <vt:variant>
        <vt:lpstr>Motiv</vt:lpstr>
      </vt:variant>
      <vt:variant>
        <vt:i4>1</vt:i4>
      </vt:variant>
      <vt:variant>
        <vt:lpstr>Nadpisy snímků</vt:lpstr>
      </vt:variant>
      <vt:variant>
        <vt:i4>117</vt:i4>
      </vt:variant>
    </vt:vector>
  </HeadingPairs>
  <TitlesOfParts>
    <vt:vector size="118" baseType="lpstr">
      <vt:lpstr>Motiv systému Office</vt:lpstr>
      <vt:lpstr>Skupina chromu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Lanthanoidy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Lubomir Prokes</dc:creator>
  <cp:lastModifiedBy>Lubomir Prokes</cp:lastModifiedBy>
  <cp:revision>154</cp:revision>
  <dcterms:created xsi:type="dcterms:W3CDTF">2019-04-28T10:42:49Z</dcterms:created>
  <dcterms:modified xsi:type="dcterms:W3CDTF">2019-05-02T13:37:15Z</dcterms:modified>
</cp:coreProperties>
</file>