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55" r:id="rId12"/>
    <p:sldId id="356" r:id="rId13"/>
    <p:sldId id="338" r:id="rId14"/>
    <p:sldId id="339" r:id="rId15"/>
    <p:sldId id="349" r:id="rId16"/>
    <p:sldId id="350" r:id="rId17"/>
    <p:sldId id="351" r:id="rId18"/>
    <p:sldId id="352" r:id="rId19"/>
    <p:sldId id="353" r:id="rId20"/>
    <p:sldId id="354" r:id="rId21"/>
    <p:sldId id="33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jaro 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23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Typy bariér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Dovozní cla (tarify)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Dovozní clo je daň. Cena zdaněné komodity bude vyšší uvnitř zdaňované země - plnou částkou cla plus dopravní náklady - než na světovém trhu.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Dotace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Dotace je opakem dovozní daně. Stát může dotovat domácí výrobce tím, že jim poskytuje sumu peněz podle toho jak mnoho vyrábí. To dává domácím výrobkům výhodu v konkurenci s dovozem.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latin typeface="Trebuchet MS" panose="020B0603020202020204" pitchFamily="34" charset="0"/>
              </a:rPr>
              <a:t>Kvóty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cs-CZ" sz="1800" i="1" dirty="0">
                <a:latin typeface="Trebuchet MS" panose="020B0603020202020204" pitchFamily="34" charset="0"/>
              </a:rPr>
              <a:t>Dovozní kvóta ustanovuje max. množství - ne cenu - komodity, která může být dovážena během daného období. Např. EU uvalila kvóty na dovoz japonských automobilů.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56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Vymezení základních pojmů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None/>
            </a:pPr>
            <a:r>
              <a:rPr lang="cs-CZ" sz="2000" b="1" u="sng" dirty="0" smtClean="0">
                <a:latin typeface="Trebuchet MS" panose="020B0603020202020204" pitchFamily="34" charset="0"/>
              </a:rPr>
              <a:t>Zboží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Produkt (= výrobek nebo služba), který prochází trhem (směnou)</a:t>
            </a:r>
          </a:p>
          <a:p>
            <a:pPr marL="0" indent="0">
              <a:spcBef>
                <a:spcPts val="18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Výrobek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vzniká </a:t>
            </a:r>
            <a:r>
              <a:rPr lang="cs-CZ" sz="2000" dirty="0">
                <a:latin typeface="Trebuchet MS" panose="020B0603020202020204" pitchFamily="34" charset="0"/>
              </a:rPr>
              <a:t>výrobou, sběrem a pěstováním, lovem a chovem </a:t>
            </a:r>
            <a:r>
              <a:rPr lang="cs-CZ" sz="2000" dirty="0" smtClean="0">
                <a:latin typeface="Trebuchet MS" panose="020B0603020202020204" pitchFamily="34" charset="0"/>
              </a:rPr>
              <a:t>(zemědělství, </a:t>
            </a:r>
            <a:r>
              <a:rPr lang="cs-CZ" sz="2000" dirty="0">
                <a:latin typeface="Trebuchet MS" panose="020B0603020202020204" pitchFamily="34" charset="0"/>
              </a:rPr>
              <a:t>lesnictví, myslivost, rybolov…), dobýváním energetických a ostatních surovin, </a:t>
            </a:r>
            <a:r>
              <a:rPr lang="cs-CZ" sz="2000" dirty="0" smtClean="0">
                <a:latin typeface="Trebuchet MS" panose="020B0603020202020204" pitchFamily="34" charset="0"/>
              </a:rPr>
              <a:t>výstavbou, </a:t>
            </a:r>
            <a:r>
              <a:rPr lang="cs-CZ" sz="2000" dirty="0">
                <a:latin typeface="Trebuchet MS" panose="020B0603020202020204" pitchFamily="34" charset="0"/>
              </a:rPr>
              <a:t>úpravami…</a:t>
            </a:r>
          </a:p>
          <a:p>
            <a:pPr marL="0" indent="0">
              <a:spcBef>
                <a:spcPts val="18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Služba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ekonomická </a:t>
            </a:r>
            <a:r>
              <a:rPr lang="cs-CZ" sz="2000" dirty="0">
                <a:latin typeface="Trebuchet MS" panose="020B0603020202020204" pitchFamily="34" charset="0"/>
              </a:rPr>
              <a:t>činnost, jejíž výsledkem jsou hmotné a nehmotné užitné efekty</a:t>
            </a:r>
          </a:p>
          <a:p>
            <a:pPr marL="514350" indent="-514350"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4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Vymezení základních pojmů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 smtClean="0">
                <a:latin typeface="Trebuchet MS" panose="020B0603020202020204" pitchFamily="34" charset="0"/>
              </a:rPr>
              <a:t>Sortiment</a:t>
            </a:r>
          </a:p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utříděný seznam zboží podle určitého klasifikačního hlediska</a:t>
            </a:r>
          </a:p>
          <a:p>
            <a:pPr marL="0" indent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Šířka sortimentu </a:t>
            </a:r>
          </a:p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určitý počet zastoupených tříd spotřebního zboží</a:t>
            </a:r>
          </a:p>
          <a:p>
            <a:pPr marL="0" indent="0">
              <a:lnSpc>
                <a:spcPct val="150000"/>
              </a:lnSpc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u="sng" dirty="0" smtClean="0">
                <a:latin typeface="Trebuchet MS" panose="020B0603020202020204" pitchFamily="34" charset="0"/>
              </a:rPr>
              <a:t>Hloubka </a:t>
            </a:r>
            <a:r>
              <a:rPr lang="cs-CZ" sz="2000" b="1" u="sng" dirty="0">
                <a:latin typeface="Trebuchet MS" panose="020B0603020202020204" pitchFamily="34" charset="0"/>
              </a:rPr>
              <a:t>sortimentu </a:t>
            </a:r>
          </a:p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četnost zastoupení jednotlivých druhů, položek a podpoložek zboží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Specializace vs. </a:t>
            </a:r>
            <a:r>
              <a:rPr lang="cs-CZ" sz="2000" i="1" dirty="0" err="1" smtClean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Despecializace</a:t>
            </a:r>
            <a:r>
              <a:rPr lang="cs-CZ" sz="2000" i="1" dirty="0" smtClean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 (Univerzalizace)</a:t>
            </a:r>
            <a:endParaRPr lang="cs-CZ" sz="2000" i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3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Definice obchodu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</a:t>
            </a:r>
            <a: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ako činnost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n</a:t>
            </a:r>
            <a:r>
              <a:rPr lang="cs-CZ" sz="2000" dirty="0" smtClean="0">
                <a:latin typeface="Trebuchet MS" panose="020B0603020202020204" pitchFamily="34" charset="0"/>
              </a:rPr>
              <a:t>ejširší / nejobsáhlejší pojetí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S</a:t>
            </a:r>
            <a:r>
              <a:rPr lang="cs-CZ" sz="2000" dirty="0" smtClean="0">
                <a:latin typeface="Trebuchet MS" panose="020B0603020202020204" pitchFamily="34" charset="0"/>
              </a:rPr>
              <a:t>pecifická </a:t>
            </a:r>
            <a:r>
              <a:rPr lang="cs-CZ" sz="2000" dirty="0">
                <a:latin typeface="Trebuchet MS" panose="020B0603020202020204" pitchFamily="34" charset="0"/>
              </a:rPr>
              <a:t>ekonomická činnost, jejímž prostřednictvím se uskutečňuje prodej a koupě zboží a poskytnutých služeb za  peníze. 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Do </a:t>
            </a:r>
            <a:r>
              <a:rPr lang="cs-CZ" sz="2000" dirty="0">
                <a:latin typeface="Trebuchet MS" panose="020B0603020202020204" pitchFamily="34" charset="0"/>
              </a:rPr>
              <a:t>obchodu zařazujeme všechny činnosti spojené s nabídkou a poptávkou uskutečňované mezi prodávajícím a kupujícím, které vedou k realizaci sjednané transakce za předem dohodnutých podmínek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institucionální pojetí</a:t>
            </a: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subjekty zabývající se obchodem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nejužší pojetí</a:t>
            </a:r>
            <a:br>
              <a:rPr lang="cs-CZ" sz="2000" dirty="0" smtClean="0">
                <a:latin typeface="Trebuchet MS" panose="020B0603020202020204" pitchFamily="34" charset="0"/>
              </a:rPr>
            </a:br>
            <a:r>
              <a:rPr lang="cs-CZ" sz="1900" dirty="0" smtClean="0">
                <a:latin typeface="Trebuchet MS" panose="020B0603020202020204" pitchFamily="34" charset="0"/>
              </a:rPr>
              <a:t>= instituce kupující fyzické zboží za účelem jeho prodeje bez další úpravy</a:t>
            </a:r>
            <a:endParaRPr lang="cs-CZ" sz="1900" dirty="0">
              <a:latin typeface="Trebuchet MS" panose="020B0603020202020204" pitchFamily="34" charset="0"/>
            </a:endParaRP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400" b="1" u="sng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2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Definice obchodu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B2C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(Business to </a:t>
            </a:r>
            <a:r>
              <a:rPr lang="cs-CZ" sz="2400" dirty="0" err="1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  <a:b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= obchod spotřebním zbožím / koncový zákazník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B2B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(Business to Business) </a:t>
            </a:r>
            <a:b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= obchod zbožím pro další podnikání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Vnitřní obchod </a:t>
            </a:r>
            <a:b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= obchod na celostátním a regionálním trhu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Zahraniční obchod </a:t>
            </a:r>
            <a:b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= obchod přes hranice (export &amp; import)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Mezinárodní obchod</a:t>
            </a: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= obchod ve více zemích (kontinent &amp; celý svět)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endParaRPr lang="cs-CZ" sz="24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Funkce obchodu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Transformační </a:t>
            </a:r>
            <a:r>
              <a:rPr lang="cs-CZ" sz="2000" i="1" dirty="0">
                <a:latin typeface="Trebuchet MS" panose="020B0603020202020204" pitchFamily="34" charset="0"/>
              </a:rPr>
              <a:t>– Přeměna výrobního (dodavatelského) sortimentu na sortiment obchodní (odběratelský)</a:t>
            </a:r>
            <a:r>
              <a:rPr lang="cs-CZ" sz="2000" dirty="0">
                <a:latin typeface="Trebuchet MS" panose="020B0603020202020204" pitchFamily="34" charset="0"/>
              </a:rPr>
              <a:t>, odpovídající potřebám a nákupním zvyklostem zákazníků – např. velkoobchod potravinami má 60 dodavatelů a 300 odběratelů, kteří odebírají celý sortiment nebo jeho značnou část. Obchod zajišťuje přiměřený rozsah sortimentu – hluboký nebo široký.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Zprostředkovací </a:t>
            </a:r>
            <a:r>
              <a:rPr lang="cs-CZ" sz="2000" i="1" dirty="0">
                <a:latin typeface="Trebuchet MS" panose="020B0603020202020204" pitchFamily="34" charset="0"/>
              </a:rPr>
              <a:t>– Překonání rozdílů mezi místem výroby (dodavatelem) a místem prodeje (odběratelem) </a:t>
            </a:r>
            <a:r>
              <a:rPr lang="cs-CZ" sz="2000" dirty="0">
                <a:latin typeface="Trebuchet MS" panose="020B0603020202020204" pitchFamily="34" charset="0"/>
              </a:rPr>
              <a:t>– obchod zajišťuje prodej zboží na potřebném místě nebo jeho dodávku na toto místo.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Časová</a:t>
            </a:r>
            <a:r>
              <a:rPr lang="cs-CZ" sz="2000" i="1" dirty="0">
                <a:latin typeface="Trebuchet MS" panose="020B0603020202020204" pitchFamily="34" charset="0"/>
              </a:rPr>
              <a:t> – Překonání rozdílů mezi časem výroby a časem nákupu zboží</a:t>
            </a:r>
            <a:r>
              <a:rPr lang="cs-CZ" sz="2000" dirty="0">
                <a:latin typeface="Trebuchet MS" panose="020B0603020202020204" pitchFamily="34" charset="0"/>
              </a:rPr>
              <a:t> – obchod zajišťuje pohotovost prodeje či dodávek a musí proto držet určitý </a:t>
            </a:r>
            <a:r>
              <a:rPr lang="cs-CZ" sz="2000" i="1" dirty="0">
                <a:latin typeface="Trebuchet MS" panose="020B0603020202020204" pitchFamily="34" charset="0"/>
              </a:rPr>
              <a:t>rozsah zásob</a:t>
            </a:r>
            <a:r>
              <a:rPr lang="cs-CZ" sz="2000" dirty="0">
                <a:latin typeface="Trebuchet MS" panose="020B0603020202020204" pitchFamily="34" charset="0"/>
              </a:rPr>
              <a:t>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1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Funkce obchodu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Zásobovací</a:t>
            </a:r>
            <a:r>
              <a:rPr lang="cs-CZ" sz="2000" i="1" dirty="0">
                <a:latin typeface="Trebuchet MS" panose="020B0603020202020204" pitchFamily="34" charset="0"/>
              </a:rPr>
              <a:t> – Zajišťování množství a kvality prodávaného zboží</a:t>
            </a:r>
            <a:r>
              <a:rPr lang="cs-CZ" sz="2000" dirty="0">
                <a:latin typeface="Trebuchet MS" panose="020B0603020202020204" pitchFamily="34" charset="0"/>
              </a:rPr>
              <a:t> – to neznamená prohlídku všeho zboží a vlastní kontrolní laboratoře pro kvalitativní přejímku. Důležitý je však správný výběr dodavatele, rychlé vyřizování reklamací a podle jejich rozsahu případná promptní výměna dodavatele.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Iniciativní </a:t>
            </a:r>
            <a:r>
              <a:rPr lang="cs-CZ" sz="2000" i="1" dirty="0">
                <a:latin typeface="Trebuchet MS" panose="020B0603020202020204" pitchFamily="34" charset="0"/>
              </a:rPr>
              <a:t>– Iniciativní ovlivňování výroby</a:t>
            </a:r>
            <a:r>
              <a:rPr lang="cs-CZ" sz="2000" dirty="0">
                <a:latin typeface="Trebuchet MS" panose="020B0603020202020204" pitchFamily="34" charset="0"/>
              </a:rPr>
              <a:t> co do sortimentu, času, místa a množství a ovlivňování </a:t>
            </a:r>
            <a:r>
              <a:rPr lang="cs-CZ" sz="2000" i="1" dirty="0">
                <a:latin typeface="Trebuchet MS" panose="020B0603020202020204" pitchFamily="34" charset="0"/>
              </a:rPr>
              <a:t>poptávky</a:t>
            </a:r>
            <a:r>
              <a:rPr lang="cs-CZ" sz="2000" dirty="0">
                <a:latin typeface="Trebuchet MS" panose="020B0603020202020204" pitchFamily="34" charset="0"/>
              </a:rPr>
              <a:t> (marketing).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Zajišťovací </a:t>
            </a:r>
            <a:r>
              <a:rPr lang="cs-CZ" sz="2000" i="1" dirty="0">
                <a:latin typeface="Trebuchet MS" panose="020B0603020202020204" pitchFamily="34" charset="0"/>
              </a:rPr>
              <a:t>– Zajišťování racionálních zásobovacích cest</a:t>
            </a:r>
            <a:r>
              <a:rPr lang="cs-CZ" sz="2000" dirty="0">
                <a:latin typeface="Trebuchet MS" panose="020B0603020202020204" pitchFamily="34" charset="0"/>
              </a:rPr>
              <a:t> s cílem snížení prodejní ceny ve vztahu k úrovni zásobování (logistika).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Platební</a:t>
            </a:r>
            <a:r>
              <a:rPr lang="cs-CZ" sz="2000" i="1" dirty="0">
                <a:latin typeface="Trebuchet MS" panose="020B0603020202020204" pitchFamily="34" charset="0"/>
              </a:rPr>
              <a:t> – Zajišťování včasné úhrady dodavatelům.</a:t>
            </a:r>
            <a:r>
              <a:rPr lang="cs-CZ" sz="2000" dirty="0">
                <a:latin typeface="Trebuchet MS" panose="020B0603020202020204" pitchFamily="34" charset="0"/>
              </a:rPr>
              <a:t> Význam této funkce je u nás plně docenitelný až v současném období výrazné zadluženosti řady obchodních i výrobních organizací.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2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Právní formy obchodních společností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0000" indent="-360000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podnikem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(závod) se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rozumí soubor hmotných, osobních a nehmotných složek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podnikání</a:t>
            </a:r>
          </a:p>
          <a:p>
            <a:pPr marL="360000" indent="-360000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podnikáním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se rozumí soustavná činnost prováděná podnikatelem samostatně, pod vlastním jménem a na vlastní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odpovědnost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, za účelem dosažení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zisku</a:t>
            </a:r>
          </a:p>
          <a:p>
            <a:pPr marL="360000" indent="-360000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POZOR!!! Nová právní úprava</a:t>
            </a:r>
          </a:p>
          <a:p>
            <a:pPr marL="760050" lvl="1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Zákon č. 89/2012 Sb</a:t>
            </a:r>
            <a:r>
              <a:rPr lang="cs-CZ" sz="2000" b="1" dirty="0" smtClean="0">
                <a:latin typeface="Trebuchet MS" panose="020B0603020202020204" pitchFamily="34" charset="0"/>
              </a:rPr>
              <a:t>., občanský zákoník</a:t>
            </a:r>
          </a:p>
          <a:p>
            <a:pPr marL="760050" lvl="1" indent="-3600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Zákon č. 90/2012 Sb</a:t>
            </a:r>
            <a:r>
              <a:rPr lang="cs-CZ" sz="2000" b="1" dirty="0" smtClean="0">
                <a:latin typeface="Trebuchet MS" panose="020B0603020202020204" pitchFamily="34" charset="0"/>
              </a:rPr>
              <a:t>., o </a:t>
            </a:r>
            <a:r>
              <a:rPr lang="cs-CZ" sz="2000" b="1" dirty="0">
                <a:latin typeface="Trebuchet MS" panose="020B0603020202020204" pitchFamily="34" charset="0"/>
              </a:rPr>
              <a:t>obchodních společnostech a družstvech</a:t>
            </a:r>
            <a:r>
              <a:rPr lang="cs-CZ" sz="2000" dirty="0">
                <a:latin typeface="Trebuchet MS" panose="020B0603020202020204" pitchFamily="34" charset="0"/>
              </a:rPr>
              <a:t/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(zákon o obchodních korporacích)</a:t>
            </a:r>
          </a:p>
          <a:p>
            <a:pPr marL="760050" lvl="1" indent="-360000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</a:endParaRPr>
          </a:p>
          <a:p>
            <a:pPr marL="760050" lvl="1" indent="-360000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7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Podnik jednotlivce (OSVČ)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podnikatelský subjekt vlastněný jedinou fyzickou osobou</a:t>
            </a:r>
          </a:p>
          <a:p>
            <a:pPr marL="360000" indent="-360000">
              <a:spcBef>
                <a:spcPts val="6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výhody:</a:t>
            </a:r>
          </a:p>
          <a:p>
            <a:pPr marL="712788" indent="-357188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snadnost a nízké náklady založení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volné disponování se ziskem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flexibilita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daňová výhoda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utajení obchodního tajemství</a:t>
            </a:r>
          </a:p>
          <a:p>
            <a:pPr marL="360000" indent="-360000">
              <a:spcBef>
                <a:spcPts val="6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nevýhody:</a:t>
            </a:r>
          </a:p>
          <a:p>
            <a:pPr marL="712788" indent="-357188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neomezené ručení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existence podniku spojena s konkrétním vlastníkem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limitovaná schopnost získání úvěru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omezené podnikatelské zkušenosti a znalosti</a:t>
            </a:r>
          </a:p>
          <a:p>
            <a:pPr marL="720000" indent="-36000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nedostatek příležitostí pro zaměstnance </a:t>
            </a:r>
            <a:endParaRPr lang="cs-CZ" sz="20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Osobní společnosti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j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sou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zakládány a vlastněny </a:t>
            </a:r>
            <a:r>
              <a:rPr lang="cs-CZ" sz="2400" b="1" dirty="0">
                <a:latin typeface="Trebuchet MS" panose="020B0603020202020204" pitchFamily="34" charset="0"/>
                <a:cs typeface="Arial" panose="020B0604020202020204" pitchFamily="34" charset="0"/>
              </a:rPr>
              <a:t>dvěma nebo více </a:t>
            </a: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společníky</a:t>
            </a: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ytváří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vhodnější podmínky pro získávání kapitálu i pro překonávání kvalifikační omezenosti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podnikatele</a:t>
            </a: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n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evýhodou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společností je závislost jejich úspěšné existence na vzájemných vztazích mezi 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společníky</a:t>
            </a: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e</a:t>
            </a: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xistují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dvě formy osobních společností:</a:t>
            </a:r>
          </a:p>
          <a:p>
            <a:pPr marL="712788" indent="-3571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veřejná </a:t>
            </a: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obchodní 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společnost (v.o.s.)</a:t>
            </a:r>
            <a:endParaRPr 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12788" indent="-3571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k</a:t>
            </a: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omanditní společnost (k.s.)</a:t>
            </a:r>
            <a:endParaRPr 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Historie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TRH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je oblast ekonomiky, kde dochází k střetu nabídky a poptávky; ke směně statků, zprostředkovanou penězi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je nejdokonalejším regulátorem a stimulátorem ekonomického rozvoje = optimální alokace zdrojů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zdroje = výrobní faktory (strana nabídky)</a:t>
            </a:r>
            <a:b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(EKON: práce; půda; kapitál / PH: práce, majetek, materiál)</a:t>
            </a:r>
          </a:p>
          <a:p>
            <a:pPr marL="7112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potřeby = nedostatek na straně spotřeby</a:t>
            </a:r>
            <a:b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2000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Maslowova</a:t>
            </a: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pyramida potřeb…)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49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Kapitálové společnosti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společníci se podílejí se na podnikání společnosti kapitálově, předem určeným vkladem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společníci ručí za závazky vzniklé hospodářskou činností společnosti jen do výše svého nesplaceného vkladu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existují dvě formy kapitálových společností:</a:t>
            </a:r>
          </a:p>
          <a:p>
            <a:pPr marL="712788" indent="-3571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společnost s ručením omezeným (s.r.o.)</a:t>
            </a:r>
          </a:p>
          <a:p>
            <a:pPr marL="712788" indent="-3571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akciovou společnost (a.s.)</a:t>
            </a:r>
            <a:endParaRPr lang="cs-CZ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9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19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Historie trhu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03" y="2276872"/>
            <a:ext cx="7200000" cy="4398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7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Historie trhu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Rovnováha na trhu statků (výrobků a služeb)</a:t>
            </a:r>
            <a:endParaRPr lang="cs-CZ" sz="1800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36912"/>
            <a:ext cx="6571794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5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Historie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TRH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soběstačná hospodářství domácnosti (společnost lovců a sběračů)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dělba práce </a:t>
            </a:r>
          </a:p>
          <a:p>
            <a:pPr marL="1168400" lvl="1" indent="-3429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specializace na určité druhy statků</a:t>
            </a:r>
          </a:p>
          <a:p>
            <a:pPr marL="1168400" lvl="1" indent="-3429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základ pro růst významu směny</a:t>
            </a:r>
          </a:p>
          <a:p>
            <a:pPr marL="76835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peníze</a:t>
            </a:r>
          </a:p>
          <a:p>
            <a:pPr marL="116840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prostředek směny</a:t>
            </a:r>
          </a:p>
          <a:p>
            <a:pPr marL="116840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vznik u Féničanů;, bankovky v Číně</a:t>
            </a:r>
          </a:p>
          <a:p>
            <a:pPr marL="116840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rozvoj bank a finančního sektoru ve středověku</a:t>
            </a: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3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Historie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TRH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dělba práce na mezinárodní úrovni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vznik mezinárodního obchodu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absolutní výhoda (A. Smith); komparativní výhoda (D. Ricardo)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hospodářský systém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centrálně plánovaný systém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tržní systém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tržní struktury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uspořádání vztahů mezi nabídkou a poptávkou</a:t>
            </a:r>
          </a:p>
          <a:p>
            <a:pPr marL="1111250" lvl="1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dokonalá konkurence; oligopol; monopol; monopolistická </a:t>
            </a:r>
            <a:r>
              <a:rPr lang="cs-CZ" sz="2000" i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konk</a:t>
            </a: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59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prostředník ekonomických transakcí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výhodnost obchodu jako prostředníka = efektivita transakcí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barterový obchod vs. obchod prostřednictvím trhu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830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Snížení počtu vzájemných vazeb (efektivnější transakce/nižší náklady)</a:t>
            </a:r>
          </a:p>
          <a:p>
            <a:pPr marL="7112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634696"/>
            <a:ext cx="3337503" cy="2093811"/>
          </a:xfrm>
          <a:prstGeom prst="rect">
            <a:avLst/>
          </a:prstGeom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6455" y="3631994"/>
            <a:ext cx="2583857" cy="2069534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89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Důvody vedoucí k obchodu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Země spolu navzájem obchodují:                 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získaly produkty, které nemůžou vyrobit ve své vlastní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získaly produkty, které jsou velmi drahé při výrobě v jejich vlastní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zvýšily rozmanitost zboží dostupné v jejich zemi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sestavily dobré vztahy s ostatními zeměmi na způsobu dávat a brát, tzn. dovoz a vývoz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aby vytvořily pracovní místa výrobou zboží, které se vyváží.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87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360000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Překážky obchodu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Země sledují ochranářské zájmy:                 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chrání svá vlastní odvětví. </a:t>
            </a:r>
            <a:br>
              <a:rPr lang="cs-CZ" sz="2000" dirty="0"/>
            </a:br>
            <a:r>
              <a:rPr lang="cs-CZ" sz="2000" i="1" dirty="0"/>
              <a:t>Odvětví se rozvíjí dlouho a zahrnuje značné investice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omezují dovoz, aby chránily firmy a zaměstnanost. </a:t>
            </a:r>
            <a:br>
              <a:rPr lang="cs-CZ" sz="2000" dirty="0"/>
            </a:br>
            <a:r>
              <a:rPr lang="cs-CZ" sz="2000" dirty="0"/>
              <a:t>Také chrání odvětví, aby zachovaly způsob života. </a:t>
            </a:r>
          </a:p>
          <a:p>
            <a:pPr marL="711200" lvl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obchodní omezení se používají na ochranu nových nebo ’nerozvinutých‘ odvětví.</a:t>
            </a:r>
          </a:p>
          <a:p>
            <a:pPr marL="7112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/>
              <a:t>omezují  vývoz strategického zboží, např. základních zdrojů energie, paliva, materiálu a obranného zboží.</a:t>
            </a:r>
          </a:p>
          <a:p>
            <a:pPr marL="760050" lvl="1" indent="-360000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111250" lvl="1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77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807</Words>
  <Application>Microsoft Office PowerPoint</Application>
  <PresentationFormat>Předvádění na obrazovce (4:3)</PresentationFormat>
  <Paragraphs>173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Trebuchet MS</vt:lpstr>
      <vt:lpstr>Verdana</vt:lpstr>
      <vt:lpstr>Wingdings</vt:lpstr>
      <vt:lpstr>Motiv sady Office</vt:lpstr>
      <vt:lpstr>Provoz obchodu a služeb</vt:lpstr>
      <vt:lpstr>Historie trhu</vt:lpstr>
      <vt:lpstr>Historie trhu</vt:lpstr>
      <vt:lpstr>Historie trhu</vt:lpstr>
      <vt:lpstr>Historie trhu</vt:lpstr>
      <vt:lpstr>Historie trhu</vt:lpstr>
      <vt:lpstr>Obchod</vt:lpstr>
      <vt:lpstr>Obchod</vt:lpstr>
      <vt:lpstr>Obchod</vt:lpstr>
      <vt:lpstr>Obchod</vt:lpstr>
      <vt:lpstr>Vymezení základních pojmů</vt:lpstr>
      <vt:lpstr>Vymezení základních pojmů</vt:lpstr>
      <vt:lpstr>Definice obchodu</vt:lpstr>
      <vt:lpstr>Definice obchodu</vt:lpstr>
      <vt:lpstr>Funkce obchodu</vt:lpstr>
      <vt:lpstr>Funkce obchodu</vt:lpstr>
      <vt:lpstr>Právní formy obchodních společností</vt:lpstr>
      <vt:lpstr>Podnik jednotlivce (OSVČ)</vt:lpstr>
      <vt:lpstr>Osobní společnosti</vt:lpstr>
      <vt:lpstr>Kapitálové společnosti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Vyznam obchodu</dc:title>
  <dc:creator>Marinič Peter</dc:creator>
  <cp:lastModifiedBy>Peter Marinič</cp:lastModifiedBy>
  <cp:revision>38</cp:revision>
  <dcterms:created xsi:type="dcterms:W3CDTF">2016-09-26T09:14:21Z</dcterms:created>
  <dcterms:modified xsi:type="dcterms:W3CDTF">2019-03-04T07:52:17Z</dcterms:modified>
</cp:coreProperties>
</file>