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4" r:id="rId3"/>
    <p:sldId id="526" r:id="rId4"/>
    <p:sldId id="527" r:id="rId5"/>
    <p:sldId id="511" r:id="rId6"/>
    <p:sldId id="512" r:id="rId7"/>
    <p:sldId id="513" r:id="rId8"/>
    <p:sldId id="519" r:id="rId9"/>
    <p:sldId id="514" r:id="rId10"/>
    <p:sldId id="52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jaro 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7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 fyzickým zbožím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Obchod spotřebním zbožím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zahrnuje </a:t>
            </a:r>
            <a:r>
              <a:rPr lang="cs-CZ" sz="2000" i="1" dirty="0">
                <a:latin typeface="Trebuchet MS" panose="020B0603020202020204" pitchFamily="34" charset="0"/>
              </a:rPr>
              <a:t>převážně soubor zboží určený pro konečného individuálního spotřebitele. </a:t>
            </a:r>
            <a:endParaRPr lang="cs-CZ" sz="2000" i="1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převážně </a:t>
            </a:r>
            <a:r>
              <a:rPr lang="cs-CZ" sz="2000" i="1" dirty="0">
                <a:latin typeface="Trebuchet MS" panose="020B0603020202020204" pitchFamily="34" charset="0"/>
              </a:rPr>
              <a:t>provozují obchodní instituce v užším slova smyslu – obchodní firmy.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Obchod zbožím pro další podnikání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provozují </a:t>
            </a:r>
            <a:r>
              <a:rPr lang="cs-CZ" sz="2000" i="1" dirty="0">
                <a:latin typeface="Trebuchet MS" panose="020B0603020202020204" pitchFamily="34" charset="0"/>
              </a:rPr>
              <a:t>kromě obchodních firem ve značném rozsahu i výrobní podniky svými organizačními útvary nebo návaznými organizacemi pro prodej, popř. pro nákup </a:t>
            </a:r>
            <a:endParaRPr lang="cs-CZ" sz="2000" i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1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Maloobchodní činnosti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None/>
            </a:pPr>
            <a:r>
              <a:rPr lang="cs-CZ" sz="2400" dirty="0">
                <a:latin typeface="Trebuchet MS" panose="020B0603020202020204" pitchFamily="34" charset="0"/>
              </a:rPr>
              <a:t>Realizace maloobchodních činností se rozděluje do dvou hlavních skupin:</a:t>
            </a:r>
          </a:p>
          <a:p>
            <a:pPr lvl="0">
              <a:spcBef>
                <a:spcPts val="3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maloobchod realizovaný v síti prodejen (</a:t>
            </a:r>
            <a:r>
              <a:rPr lang="cs-CZ" sz="2000" dirty="0" err="1">
                <a:latin typeface="Trebuchet MS" panose="020B0603020202020204" pitchFamily="34" charset="0"/>
              </a:rPr>
              <a:t>store</a:t>
            </a:r>
            <a:r>
              <a:rPr lang="cs-CZ" sz="2000" dirty="0">
                <a:latin typeface="Trebuchet MS" panose="020B0603020202020204" pitchFamily="34" charset="0"/>
              </a:rPr>
              <a:t> retail),</a:t>
            </a:r>
          </a:p>
          <a:p>
            <a:pPr lvl="0">
              <a:spcBef>
                <a:spcPts val="3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maloobchod realizovaný mimo prodejní síť (non </a:t>
            </a:r>
            <a:r>
              <a:rPr lang="cs-CZ" sz="2000" dirty="0" err="1">
                <a:latin typeface="Trebuchet MS" panose="020B0603020202020204" pitchFamily="34" charset="0"/>
              </a:rPr>
              <a:t>store</a:t>
            </a:r>
            <a:r>
              <a:rPr lang="cs-CZ" sz="2000" dirty="0">
                <a:latin typeface="Trebuchet MS" panose="020B0603020202020204" pitchFamily="34" charset="0"/>
              </a:rPr>
              <a:t> retail).</a:t>
            </a:r>
          </a:p>
          <a:p>
            <a:pPr marL="0" indent="0">
              <a:buNone/>
            </a:pPr>
            <a:endParaRPr lang="cs-CZ" sz="2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v sítí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Trebuchet MS" panose="020B0603020202020204" pitchFamily="34" charset="0"/>
              </a:rPr>
              <a:t>Maloobchod realizovaný v síti prodejen představuje většinový rozsah maloobchodních činností a po 2. světové válce znamená v ekonomicky vyspělých státech světa 90% všech maloobchodních tržeb</a:t>
            </a:r>
            <a:r>
              <a:rPr lang="cs-CZ" sz="24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b="1" u="sng" dirty="0" smtClean="0">
                <a:latin typeface="Trebuchet MS" panose="020B0603020202020204" pitchFamily="34" charset="0"/>
              </a:rPr>
              <a:t>Nejčastější kritérium členění: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</a:rPr>
              <a:t>otravinářský </a:t>
            </a:r>
            <a:r>
              <a:rPr lang="cs-CZ" sz="2000" dirty="0">
                <a:latin typeface="Trebuchet MS" panose="020B0603020202020204" pitchFamily="34" charset="0"/>
              </a:rPr>
              <a:t>maloobchod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nepotravinářský maloobchod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b="1" u="sng" dirty="0" smtClean="0">
                <a:latin typeface="Trebuchet MS" panose="020B0603020202020204" pitchFamily="34" charset="0"/>
              </a:rPr>
              <a:t>Další </a:t>
            </a:r>
            <a:r>
              <a:rPr lang="cs-CZ" sz="2400" b="1" u="sng" dirty="0">
                <a:latin typeface="Trebuchet MS" panose="020B0603020202020204" pitchFamily="34" charset="0"/>
              </a:rPr>
              <a:t>kritérium členění: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specializovaný </a:t>
            </a:r>
            <a:r>
              <a:rPr lang="cs-CZ" sz="2000" dirty="0">
                <a:latin typeface="Trebuchet MS" panose="020B0603020202020204" pitchFamily="34" charset="0"/>
              </a:rPr>
              <a:t>maloobchod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err="1">
                <a:latin typeface="Trebuchet MS" panose="020B0603020202020204" pitchFamily="34" charset="0"/>
              </a:rPr>
              <a:t>d</a:t>
            </a:r>
            <a:r>
              <a:rPr lang="cs-CZ" sz="2000" dirty="0" err="1" smtClean="0">
                <a:latin typeface="Trebuchet MS" panose="020B0603020202020204" pitchFamily="34" charset="0"/>
              </a:rPr>
              <a:t>especializovaný</a:t>
            </a:r>
            <a:r>
              <a:rPr lang="cs-CZ" sz="2000" dirty="0" smtClean="0">
                <a:latin typeface="Trebuchet MS" panose="020B0603020202020204" pitchFamily="34" charset="0"/>
              </a:rPr>
              <a:t> (univerzální)  </a:t>
            </a:r>
            <a:r>
              <a:rPr lang="cs-CZ" sz="2000" dirty="0">
                <a:latin typeface="Trebuchet MS" panose="020B0603020202020204" pitchFamily="34" charset="0"/>
              </a:rPr>
              <a:t>maloobchod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9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Potravinářský maloobchod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obchoduje </a:t>
            </a:r>
            <a:r>
              <a:rPr lang="cs-CZ" sz="2000" dirty="0">
                <a:latin typeface="Trebuchet MS" panose="020B0603020202020204" pitchFamily="34" charset="0"/>
              </a:rPr>
              <a:t>převážně potravinami.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Z</a:t>
            </a:r>
            <a:r>
              <a:rPr lang="cs-CZ" sz="2000" dirty="0" smtClean="0">
                <a:latin typeface="Trebuchet MS" panose="020B0603020202020204" pitchFamily="34" charset="0"/>
              </a:rPr>
              <a:t>ařazují se sem však i prodejní </a:t>
            </a:r>
            <a:r>
              <a:rPr lang="cs-CZ" sz="2000" dirty="0">
                <a:latin typeface="Trebuchet MS" panose="020B0603020202020204" pitchFamily="34" charset="0"/>
              </a:rPr>
              <a:t>jednotky, které mají i značný rozsah </a:t>
            </a:r>
            <a:r>
              <a:rPr lang="cs-CZ" sz="2000" dirty="0" err="1">
                <a:latin typeface="Trebuchet MS" panose="020B0603020202020204" pitchFamily="34" charset="0"/>
              </a:rPr>
              <a:t>nepotravin</a:t>
            </a:r>
            <a:r>
              <a:rPr lang="cs-CZ" sz="2000" dirty="0">
                <a:latin typeface="Trebuchet MS" panose="020B0603020202020204" pitchFamily="34" charset="0"/>
              </a:rPr>
              <a:t> – zboží denní a občasné poptávky (smíšené prodejny, </a:t>
            </a:r>
            <a:r>
              <a:rPr lang="cs-CZ" sz="2000" dirty="0" err="1">
                <a:latin typeface="Trebuchet MS" panose="020B0603020202020204" pitchFamily="34" charset="0"/>
              </a:rPr>
              <a:t>superety</a:t>
            </a:r>
            <a:r>
              <a:rPr lang="cs-CZ" sz="2000" dirty="0">
                <a:latin typeface="Trebuchet MS" panose="020B0603020202020204" pitchFamily="34" charset="0"/>
              </a:rPr>
              <a:t>, supermarkety a hypermarkety – samoobslužné obchodní domy).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T</a:t>
            </a:r>
            <a:r>
              <a:rPr lang="cs-CZ" sz="2000" dirty="0" smtClean="0">
                <a:latin typeface="Trebuchet MS" panose="020B0603020202020204" pitchFamily="34" charset="0"/>
              </a:rPr>
              <a:t>radičně </a:t>
            </a:r>
            <a:r>
              <a:rPr lang="cs-CZ" sz="2000" dirty="0">
                <a:latin typeface="Trebuchet MS" panose="020B0603020202020204" pitchFamily="34" charset="0"/>
              </a:rPr>
              <a:t>nejvíce koncentrován, má největší průměrné velikosti prodejen, nejmodernější informační a logistické </a:t>
            </a:r>
            <a:r>
              <a:rPr lang="cs-CZ" sz="2000" dirty="0" smtClean="0">
                <a:latin typeface="Trebuchet MS" panose="020B0603020202020204" pitchFamily="34" charset="0"/>
              </a:rPr>
              <a:t>systémy – velké </a:t>
            </a:r>
            <a:r>
              <a:rPr lang="cs-CZ" sz="2000" dirty="0">
                <a:latin typeface="Trebuchet MS" panose="020B0603020202020204" pitchFamily="34" charset="0"/>
              </a:rPr>
              <a:t>objemy </a:t>
            </a:r>
            <a:r>
              <a:rPr lang="cs-CZ" sz="2000" dirty="0" smtClean="0">
                <a:latin typeface="Trebuchet MS" panose="020B0603020202020204" pitchFamily="34" charset="0"/>
              </a:rPr>
              <a:t>zboží, </a:t>
            </a:r>
            <a:r>
              <a:rPr lang="cs-CZ" sz="2000" dirty="0">
                <a:latin typeface="Trebuchet MS" panose="020B0603020202020204" pitchFamily="34" charset="0"/>
              </a:rPr>
              <a:t>hromadné nákupy, pravidelnost odbytu.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</a:rPr>
              <a:t>rogresivní </a:t>
            </a:r>
            <a:r>
              <a:rPr lang="cs-CZ" sz="2000" dirty="0">
                <a:latin typeface="Trebuchet MS" panose="020B0603020202020204" pitchFamily="34" charset="0"/>
              </a:rPr>
              <a:t>rozvoj pokračuje navzdory poklesu podílu výdajů za potraviny v souvislosti s růstem životní úrovně.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07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Nepotravinářský maloobchod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představuje </a:t>
            </a:r>
            <a:r>
              <a:rPr lang="cs-CZ" sz="2000" dirty="0">
                <a:latin typeface="Trebuchet MS" panose="020B0603020202020204" pitchFamily="34" charset="0"/>
              </a:rPr>
              <a:t>širokou škálu sortimentů i provozních </a:t>
            </a:r>
            <a:r>
              <a:rPr lang="cs-CZ" sz="2000" dirty="0" smtClean="0">
                <a:latin typeface="Trebuchet MS" panose="020B0603020202020204" pitchFamily="34" charset="0"/>
              </a:rPr>
              <a:t>typů.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Zvláštní </a:t>
            </a:r>
            <a:r>
              <a:rPr lang="cs-CZ" sz="2000" dirty="0">
                <a:latin typeface="Trebuchet MS" panose="020B0603020202020204" pitchFamily="34" charset="0"/>
              </a:rPr>
              <a:t>skupinu tvoří prodej aut (včetně servisu) a pohonných hmot </a:t>
            </a:r>
            <a:r>
              <a:rPr lang="cs-CZ" sz="2000" dirty="0" smtClean="0">
                <a:latin typeface="Trebuchet MS" panose="020B0603020202020204" pitchFamily="34" charset="0"/>
              </a:rPr>
              <a:t>– jde </a:t>
            </a:r>
            <a:r>
              <a:rPr lang="cs-CZ" sz="2000" dirty="0">
                <a:latin typeface="Trebuchet MS" panose="020B0603020202020204" pitchFamily="34" charset="0"/>
              </a:rPr>
              <a:t>o dvě specifické skupiny se stálým rozvojem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V nepotravinářském maloobchodě se neustále vyvíjí nové sortimenty a vznikají nové provozní typy.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 </a:t>
            </a:r>
            <a:r>
              <a:rPr lang="cs-CZ" sz="2000" dirty="0">
                <a:latin typeface="Trebuchet MS" panose="020B0603020202020204" pitchFamily="34" charset="0"/>
              </a:rPr>
              <a:t>rozvoji sortimentu pro volný čas nastalo období rozvoje výpočetní techniky.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Rovněž </a:t>
            </a:r>
            <a:r>
              <a:rPr lang="cs-CZ" sz="2000" dirty="0">
                <a:latin typeface="Trebuchet MS" panose="020B0603020202020204" pitchFamily="34" charset="0"/>
              </a:rPr>
              <a:t>audiovizuální technika má stále rostoucí trend rozvoje.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22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Specializovaný /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especializovaný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maloobchod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Vývoj ve vyspělých státech doposud jednoznačně směřuje k univerzálním formám maloobchodu </a:t>
            </a:r>
            <a:r>
              <a:rPr lang="cs-CZ" sz="2400" dirty="0" smtClean="0">
                <a:latin typeface="Trebuchet MS" panose="020B0603020202020204" pitchFamily="34" charset="0"/>
              </a:rPr>
              <a:t>(</a:t>
            </a:r>
            <a:r>
              <a:rPr lang="cs-CZ" sz="2400" dirty="0" err="1" smtClean="0">
                <a:latin typeface="Trebuchet MS" panose="020B0603020202020204" pitchFamily="34" charset="0"/>
              </a:rPr>
              <a:t>despecializovaný</a:t>
            </a:r>
            <a:r>
              <a:rPr lang="cs-CZ" sz="2400" dirty="0" smtClean="0">
                <a:latin typeface="Trebuchet MS" panose="020B0603020202020204" pitchFamily="34" charset="0"/>
              </a:rPr>
              <a:t> maloobchod) a </a:t>
            </a:r>
            <a:r>
              <a:rPr lang="cs-CZ" sz="2400" dirty="0">
                <a:latin typeface="Trebuchet MS" panose="020B0603020202020204" pitchFamily="34" charset="0"/>
              </a:rPr>
              <a:t>jim odpovídajícím prodejním jednotkám.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rebuchet MS" panose="020B0603020202020204" pitchFamily="34" charset="0"/>
              </a:rPr>
              <a:t>Užší </a:t>
            </a:r>
            <a:r>
              <a:rPr lang="cs-CZ" sz="2400" dirty="0">
                <a:latin typeface="Trebuchet MS" panose="020B0603020202020204" pitchFamily="34" charset="0"/>
              </a:rPr>
              <a:t>rozsah sortimentu – specializovaný maloobchod – je typický nejen pro menší prodejny, ale i pro filiálkové firmy </a:t>
            </a:r>
            <a:r>
              <a:rPr lang="cs-CZ" sz="2400" dirty="0" smtClean="0">
                <a:latin typeface="Trebuchet MS" panose="020B0603020202020204" pitchFamily="34" charset="0"/>
              </a:rPr>
              <a:t> </a:t>
            </a:r>
            <a:r>
              <a:rPr lang="cs-CZ" sz="2000" i="1" dirty="0" smtClean="0">
                <a:latin typeface="Trebuchet MS" panose="020B0603020202020204" pitchFamily="34" charset="0"/>
              </a:rPr>
              <a:t>(viz </a:t>
            </a:r>
            <a:r>
              <a:rPr lang="cs-CZ" sz="2000" i="1" dirty="0">
                <a:latin typeface="Trebuchet MS" panose="020B0603020202020204" pitchFamily="34" charset="0"/>
              </a:rPr>
              <a:t>např. firmu </a:t>
            </a:r>
            <a:r>
              <a:rPr lang="cs-CZ" sz="2000" i="1" dirty="0" err="1">
                <a:latin typeface="Trebuchet MS" panose="020B0603020202020204" pitchFamily="34" charset="0"/>
              </a:rPr>
              <a:t>Benetton</a:t>
            </a:r>
            <a:r>
              <a:rPr lang="cs-CZ" sz="2000" i="1" dirty="0">
                <a:latin typeface="Trebuchet MS" panose="020B0603020202020204" pitchFamily="34" charset="0"/>
              </a:rPr>
              <a:t>, která má ve světě přes 5 </a:t>
            </a:r>
            <a:r>
              <a:rPr lang="cs-CZ" sz="2000" i="1" dirty="0" smtClean="0">
                <a:latin typeface="Trebuchet MS" panose="020B0603020202020204" pitchFamily="34" charset="0"/>
              </a:rPr>
              <a:t>tis. prodejen.)</a:t>
            </a:r>
            <a:endParaRPr lang="cs-CZ" sz="2000" i="1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6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latin typeface="Trebuchet MS" panose="020B0603020202020204" pitchFamily="34" charset="0"/>
              </a:rPr>
              <a:t>Maloobchod mimo prodejní síť představuje svým objemem stálou složku maloobchodní činnosti, současně však i potenciální největší rozvoj.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sz="24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400" b="1" u="sng" dirty="0" smtClean="0">
                <a:latin typeface="Trebuchet MS" panose="020B0603020202020204" pitchFamily="34" charset="0"/>
              </a:rPr>
              <a:t>Jeho </a:t>
            </a:r>
            <a:r>
              <a:rPr lang="cs-CZ" sz="2400" b="1" u="sng" dirty="0">
                <a:latin typeface="Trebuchet MS" panose="020B0603020202020204" pitchFamily="34" charset="0"/>
              </a:rPr>
              <a:t>hlavní složky jsou: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prodejní automaty (</a:t>
            </a:r>
            <a:r>
              <a:rPr lang="cs-CZ" sz="2400" dirty="0" err="1">
                <a:latin typeface="Trebuchet MS" panose="020B0603020202020204" pitchFamily="34" charset="0"/>
              </a:rPr>
              <a:t>Vending</a:t>
            </a:r>
            <a:r>
              <a:rPr lang="cs-CZ" sz="2400" dirty="0">
                <a:latin typeface="Trebuchet MS" panose="020B0603020202020204" pitchFamily="34" charset="0"/>
              </a:rPr>
              <a:t> </a:t>
            </a:r>
            <a:r>
              <a:rPr lang="cs-CZ" sz="2400" dirty="0" err="1">
                <a:latin typeface="Trebuchet MS" panose="020B0603020202020204" pitchFamily="34" charset="0"/>
              </a:rPr>
              <a:t>Machine</a:t>
            </a:r>
            <a:r>
              <a:rPr lang="cs-CZ" sz="24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přímý prodej (Direct </a:t>
            </a:r>
            <a:r>
              <a:rPr lang="cs-CZ" sz="2400" dirty="0" err="1">
                <a:latin typeface="Trebuchet MS" panose="020B0603020202020204" pitchFamily="34" charset="0"/>
              </a:rPr>
              <a:t>Selling</a:t>
            </a:r>
            <a:r>
              <a:rPr lang="cs-CZ" sz="24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přímý marketing (Direct Marketing), který lze v češtině výstižněji nazvat zásilkový obchod.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0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6882</TotalTime>
  <Words>264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Provoz obchodu a služeb</vt:lpstr>
      <vt:lpstr>Obchod fyzickým zbožím</vt:lpstr>
      <vt:lpstr>Maloobchodní činnosti</vt:lpstr>
      <vt:lpstr>Maloobchod v sítí prodejen</vt:lpstr>
      <vt:lpstr>Potravinářský maloobchod</vt:lpstr>
      <vt:lpstr>Nepotravinářský maloobchod</vt:lpstr>
      <vt:lpstr>Specializovaný / Despecializovaný maloobchod</vt:lpstr>
      <vt:lpstr>Maloobchod mimo síť prodejen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Maloobchodni sit</dc:title>
  <dc:creator>Marinič Peter</dc:creator>
  <cp:lastModifiedBy>Peter Marinič</cp:lastModifiedBy>
  <cp:revision>165</cp:revision>
  <dcterms:created xsi:type="dcterms:W3CDTF">2012-10-12T20:28:37Z</dcterms:created>
  <dcterms:modified xsi:type="dcterms:W3CDTF">2019-03-06T08:12:17Z</dcterms:modified>
</cp:coreProperties>
</file>