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4" r:id="rId3"/>
    <p:sldId id="531" r:id="rId4"/>
    <p:sldId id="532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26" r:id="rId20"/>
    <p:sldId id="527" r:id="rId21"/>
    <p:sldId id="528" r:id="rId22"/>
    <p:sldId id="529" r:id="rId23"/>
    <p:sldId id="530" r:id="rId24"/>
    <p:sldId id="52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jaro 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7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cs-CZ" sz="2400" dirty="0">
                <a:latin typeface="Trebuchet MS" panose="020B0603020202020204" pitchFamily="34" charset="0"/>
              </a:rPr>
              <a:t>Nejobvyklejšími kategoriemi zprostředkovatelů v obchodních činnostech jsou: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obchodní zástupce,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obchodní cestující,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obchodní zprostředkovatel (makléř),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komisionář,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zasilatel – speditér,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burza,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aukce,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veletrhy.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7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Obchodní zástupce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… je </a:t>
            </a:r>
            <a:r>
              <a:rPr lang="cs-CZ" sz="2000" i="1" dirty="0">
                <a:latin typeface="Trebuchet MS" panose="020B0603020202020204" pitchFamily="34" charset="0"/>
              </a:rPr>
              <a:t>samostatný obchodní subjekt (jednotlivec s vlastní firmou nebo obchodní společnost),  který pracuje jménem podniku, s nímž uzavřel smlouvu o obchodním zastoupení, a na jeho účet, tj. všechny výnosy i ztráty převádí na účet zastoupeného. 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Činnost </a:t>
            </a:r>
            <a:r>
              <a:rPr lang="cs-CZ" sz="2000" i="1" dirty="0">
                <a:latin typeface="Trebuchet MS" panose="020B0603020202020204" pitchFamily="34" charset="0"/>
              </a:rPr>
              <a:t>obchodního zástupce  spočívá ve vyhledávání vhodných odběratelů, kterým předkládá při osobních návštěvách nebo písemně nabídky zboží spolu s katalogy,  vzorky, ceníky a dalšími materiály vztahujícími se k prodeji zboží.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600" b="1" u="sng" dirty="0">
                <a:latin typeface="Trebuchet MS" panose="020B0603020202020204" pitchFamily="34" charset="0"/>
              </a:rPr>
              <a:t>O</a:t>
            </a:r>
            <a:r>
              <a:rPr lang="cs-CZ" sz="2600" b="1" u="sng" dirty="0" smtClean="0">
                <a:latin typeface="Trebuchet MS" panose="020B0603020202020204" pitchFamily="34" charset="0"/>
              </a:rPr>
              <a:t>bchodní cestující </a:t>
            </a:r>
          </a:p>
          <a:p>
            <a:pPr marL="355600" indent="0">
              <a:spcBef>
                <a:spcPts val="1200"/>
              </a:spcBef>
              <a:buNone/>
            </a:pPr>
            <a:r>
              <a:rPr lang="cs-CZ" sz="2200" i="1" dirty="0" smtClean="0">
                <a:latin typeface="Trebuchet MS" panose="020B0603020202020204" pitchFamily="34" charset="0"/>
              </a:rPr>
              <a:t>… který </a:t>
            </a:r>
            <a:r>
              <a:rPr lang="cs-CZ" sz="2200" i="1" dirty="0">
                <a:latin typeface="Trebuchet MS" panose="020B0603020202020204" pitchFamily="34" charset="0"/>
              </a:rPr>
              <a:t>je obchodním pracovníkem dodavatele, z jehož pověření a jehož jménem a na jehož účet a nebezpečí sjednává obchodní transakce – získává objednávky a poskytuje poradenské služby. </a:t>
            </a:r>
            <a:endParaRPr lang="cs-CZ" sz="22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200" i="1" dirty="0" smtClean="0">
                <a:latin typeface="Trebuchet MS" panose="020B0603020202020204" pitchFamily="34" charset="0"/>
              </a:rPr>
              <a:t>V </a:t>
            </a:r>
            <a:r>
              <a:rPr lang="cs-CZ" sz="2200" i="1" dirty="0">
                <a:latin typeface="Trebuchet MS" panose="020B0603020202020204" pitchFamily="34" charset="0"/>
              </a:rPr>
              <a:t>některých aspektech je jeho činnost obdobná jako u obchodního zástupce – sleduje trh, konkurenci, platební schopnost zákazníků, umožňuje podniku rychlou reakci, přizpůsobení trhu. </a:t>
            </a:r>
            <a:endParaRPr lang="cs-CZ" sz="22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200" i="1" dirty="0" smtClean="0">
                <a:latin typeface="Trebuchet MS" panose="020B0603020202020204" pitchFamily="34" charset="0"/>
              </a:rPr>
              <a:t>Informuje </a:t>
            </a:r>
            <a:r>
              <a:rPr lang="cs-CZ" sz="2200" i="1" dirty="0">
                <a:latin typeface="Trebuchet MS" panose="020B0603020202020204" pitchFamily="34" charset="0"/>
              </a:rPr>
              <a:t>zákazníky o nových výrobcích, pravidelně je navštěvuje a "pěstuje si  je“. Podává zaměstnavateli pravidelné zprávy. </a:t>
            </a:r>
            <a:endParaRPr lang="cs-CZ" sz="22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200" i="1" dirty="0" smtClean="0">
                <a:latin typeface="Trebuchet MS" panose="020B0603020202020204" pitchFamily="34" charset="0"/>
              </a:rPr>
              <a:t>Obchod </a:t>
            </a:r>
            <a:r>
              <a:rPr lang="cs-CZ" sz="2200" i="1" dirty="0">
                <a:latin typeface="Trebuchet MS" panose="020B0603020202020204" pitchFamily="34" charset="0"/>
              </a:rPr>
              <a:t>buď jen zprostředkovává nebo i uzavírá. Na základě plné moci může i inkasovat. Zainteresován je většinou formou podílové mzdy. Není obchodní firmou.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Komisionář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… prodává </a:t>
            </a:r>
            <a:r>
              <a:rPr lang="cs-CZ" sz="2000" i="1" dirty="0">
                <a:latin typeface="Trebuchet MS" panose="020B0603020202020204" pitchFamily="34" charset="0"/>
              </a:rPr>
              <a:t>a nakupuje vlastním jménem na cizí účet různé  komodity: zboží, cenné  papíry.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Vzájemný </a:t>
            </a:r>
            <a:r>
              <a:rPr lang="cs-CZ" sz="2000" i="1" dirty="0">
                <a:latin typeface="Trebuchet MS" panose="020B0603020202020204" pitchFamily="34" charset="0"/>
              </a:rPr>
              <a:t>vztah mezi komitentem a komisionářem je upraven tzv. komisionářskou smlouvou, další smlouva, např. kupní, pak je uzavírána mezi komisionářem a zákazníkem </a:t>
            </a:r>
            <a:r>
              <a:rPr lang="cs-CZ" sz="2000" i="1" dirty="0" smtClean="0">
                <a:latin typeface="Trebuchet MS" panose="020B0603020202020204" pitchFamily="34" charset="0"/>
              </a:rPr>
              <a:t/>
            </a:r>
            <a:br>
              <a:rPr lang="cs-CZ" sz="2000" i="1" dirty="0" smtClean="0">
                <a:latin typeface="Trebuchet MS" panose="020B0603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</a:rPr>
              <a:t>(</a:t>
            </a:r>
            <a:r>
              <a:rPr lang="cs-CZ" sz="2000" i="1" dirty="0">
                <a:latin typeface="Trebuchet MS" panose="020B0603020202020204" pitchFamily="34" charset="0"/>
              </a:rPr>
              <a:t>komitent </a:t>
            </a:r>
            <a:r>
              <a:rPr lang="cs-CZ" sz="2000" i="1" dirty="0">
                <a:latin typeface="Trebuchet MS" panose="020B0603020202020204" pitchFamily="34" charset="0"/>
                <a:sym typeface="Symbol"/>
              </a:rPr>
              <a:t></a:t>
            </a:r>
            <a:r>
              <a:rPr lang="cs-CZ" sz="2000" i="1" dirty="0">
                <a:latin typeface="Trebuchet MS" panose="020B0603020202020204" pitchFamily="34" charset="0"/>
              </a:rPr>
              <a:t> komisionář </a:t>
            </a:r>
            <a:r>
              <a:rPr lang="cs-CZ" sz="2000" i="1" dirty="0">
                <a:latin typeface="Trebuchet MS" panose="020B0603020202020204" pitchFamily="34" charset="0"/>
                <a:sym typeface="Symbol"/>
              </a:rPr>
              <a:t></a:t>
            </a:r>
            <a:r>
              <a:rPr lang="cs-CZ" sz="2000" i="1" dirty="0">
                <a:latin typeface="Trebuchet MS" panose="020B0603020202020204" pitchFamily="34" charset="0"/>
              </a:rPr>
              <a:t> zákazník).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Zasilatel (speditér)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… je </a:t>
            </a:r>
            <a:r>
              <a:rPr lang="cs-CZ" sz="2000" i="1" dirty="0">
                <a:latin typeface="Trebuchet MS" panose="020B0603020202020204" pitchFamily="34" charset="0"/>
              </a:rPr>
              <a:t>typem komisionáře, který obstarává přepravu a související služby vlastním jménem na příkazcův účet.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Do </a:t>
            </a:r>
            <a:r>
              <a:rPr lang="cs-CZ" sz="2000" i="1" dirty="0">
                <a:latin typeface="Trebuchet MS" panose="020B0603020202020204" pitchFamily="34" charset="0"/>
              </a:rPr>
              <a:t>náplně činnosti speditéra patří obstarávání přepravy zásilek, zajištění dopravních prostředků, koordinace přepravy zásilky na místo určení různými dopravními prostředky (dopravci), popř. zajištění skladování a překládání zásilek, obstarávání nutné péče o zásilky, obstarávání potřebných dokladů.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Velké </a:t>
            </a:r>
            <a:r>
              <a:rPr lang="cs-CZ" sz="2000" i="1" dirty="0">
                <a:latin typeface="Trebuchet MS" panose="020B0603020202020204" pitchFamily="34" charset="0"/>
              </a:rPr>
              <a:t>speditérské firmy tyto činnosti nejen zprostředkovávají, ale samy je též zajišťují vlastními dopravními prostředky, vlastním jménem a na vlastní účet a nebezpečí. Stávají se i dopravci.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Burzy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… jsou </a:t>
            </a:r>
            <a:r>
              <a:rPr lang="cs-CZ" sz="2000" i="1" dirty="0">
                <a:latin typeface="Trebuchet MS" panose="020B0603020202020204" pitchFamily="34" charset="0"/>
              </a:rPr>
              <a:t>zvláštní formou organizace trhu, na kterém se ve velkém obchoduje s hromadným, zastupitelným a nepřítomným zbožím.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Typickými </a:t>
            </a:r>
            <a:r>
              <a:rPr lang="cs-CZ" sz="2000" i="1" dirty="0">
                <a:latin typeface="Trebuchet MS" panose="020B0603020202020204" pitchFamily="34" charset="0"/>
              </a:rPr>
              <a:t>druhy burzovního zboží jsou zejména suroviny, ale též cenné papíry a devizy.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Burzy </a:t>
            </a:r>
            <a:r>
              <a:rPr lang="cs-CZ" sz="2000" i="1" dirty="0">
                <a:latin typeface="Trebuchet MS" panose="020B0603020202020204" pitchFamily="34" charset="0"/>
              </a:rPr>
              <a:t>se organizují pod státní kontrolou, jako burzy charakteru všeobecně přístupných shromáždění i jako soukromé obchodní společnosti nebo jako podniky těchto společností.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Aukce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 marL="3556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… jsou </a:t>
            </a:r>
            <a:r>
              <a:rPr lang="cs-CZ" sz="2000" i="1" dirty="0">
                <a:latin typeface="Trebuchet MS" panose="020B0603020202020204" pitchFamily="34" charset="0"/>
              </a:rPr>
              <a:t>v podstatě veřejné dražby, na nichž se prodá zboží tomu, kdo nabídne vyšší cenu, jde tedy o jednostrannou soutěž kupujících.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Na </a:t>
            </a:r>
            <a:r>
              <a:rPr lang="cs-CZ" sz="2000" i="1" dirty="0">
                <a:latin typeface="Trebuchet MS" panose="020B0603020202020204" pitchFamily="34" charset="0"/>
              </a:rPr>
              <a:t>rozdíl od burz je možno si zboží nebo alespoň vzorky prohlédnout.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Aukce </a:t>
            </a:r>
            <a:r>
              <a:rPr lang="cs-CZ" sz="2000" i="1" dirty="0">
                <a:latin typeface="Trebuchet MS" panose="020B0603020202020204" pitchFamily="34" charset="0"/>
              </a:rPr>
              <a:t>mají většinou charakter velkoobchodní. Pořadateli aukcí mohou být vlastníci zboží nebo jejich organizace, aukční společnosti, přístavní správy nebo státem pověřené organizace – agenti. Vedle přímých kontrahentů jednají na aukcích i zprostředkovatelé – dohodci. Kromě známého způsobu lze použít i tzv. zapisovací řízení. Zájemci dávají po prohlídce zboží písemné nabídky – akceptuje se cenově nejvýhodnější nabídka. </a:t>
            </a:r>
            <a:r>
              <a:rPr lang="cs-CZ" sz="2000" i="1" dirty="0" smtClean="0">
                <a:latin typeface="Trebuchet MS" panose="020B0603020202020204" pitchFamily="34" charset="0"/>
              </a:rPr>
              <a:t>Důvod </a:t>
            </a:r>
            <a:r>
              <a:rPr lang="cs-CZ" sz="2000" i="1" dirty="0">
                <a:latin typeface="Trebuchet MS" panose="020B0603020202020204" pitchFamily="34" charset="0"/>
              </a:rPr>
              <a:t>této formy – vyloučit nepříznivý vliv při malé návštěvnosti aukce a obrana proti dohodě vydražitelů – kupců.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Maloobchodní </a:t>
            </a:r>
            <a:r>
              <a:rPr lang="cs-CZ" sz="2000" i="1" dirty="0">
                <a:latin typeface="Trebuchet MS" panose="020B0603020202020204" pitchFamily="34" charset="0"/>
              </a:rPr>
              <a:t>charakter mají aukce starožitností, dražby zapomenutých předmětů apod.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Zprostředkovatelé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Veletrhy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… jsou </a:t>
            </a:r>
            <a:r>
              <a:rPr lang="cs-CZ" sz="2000" i="1" dirty="0">
                <a:latin typeface="Trebuchet MS" panose="020B0603020202020204" pitchFamily="34" charset="0"/>
              </a:rPr>
              <a:t>tradiční kategorií obchodních činností. Slouží ke zprostředkování, i když právně do žádných obchodních vztahů s klienty nevstupují – vyjma nájmu (BVV – Brněnské veletrhy a výstavy).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Původně </a:t>
            </a:r>
            <a:r>
              <a:rPr lang="cs-CZ" sz="2000" i="1" dirty="0">
                <a:latin typeface="Trebuchet MS" panose="020B0603020202020204" pitchFamily="34" charset="0"/>
              </a:rPr>
              <a:t>měly zbožový charakter s promptním prodejem vystaveného a nabízeného zboží.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V </a:t>
            </a:r>
            <a:r>
              <a:rPr lang="cs-CZ" sz="2000" i="1" dirty="0">
                <a:latin typeface="Trebuchet MS" panose="020B0603020202020204" pitchFamily="34" charset="0"/>
              </a:rPr>
              <a:t>dalším vývoji jsou nahrazovány veletrhy vzorkovými (zbožovou funkci přebírají zbožové burzy). </a:t>
            </a:r>
            <a:endParaRPr lang="cs-CZ" sz="2000" i="1" dirty="0" smtClean="0">
              <a:latin typeface="Trebuchet MS" panose="020B0603020202020204" pitchFamily="34" charset="0"/>
            </a:endParaRPr>
          </a:p>
          <a:p>
            <a:pPr marL="355600" indent="0">
              <a:spcBef>
                <a:spcPts val="1200"/>
              </a:spcBef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Úlohou </a:t>
            </a:r>
            <a:r>
              <a:rPr lang="cs-CZ" sz="2000" i="1" dirty="0">
                <a:latin typeface="Trebuchet MS" panose="020B0603020202020204" pitchFamily="34" charset="0"/>
              </a:rPr>
              <a:t>veletrhů je umožnit účastníkům seznámit se s vystavovanými vzorky a usnadnit tak realizaci obchodních transakcí.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Prodej v automatech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představuje v ekonomicky vyspělých státech 1,3% až 1,6% všech maloobchodních prodejů.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Výjimkou je Japonsko, kde se tento podíl odhaduje na 5-6%.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Ve všech případech však jde o </a:t>
            </a:r>
            <a:r>
              <a:rPr lang="cs-CZ" sz="2000" i="1" dirty="0" smtClean="0">
                <a:latin typeface="Trebuchet MS" panose="020B0603020202020204" pitchFamily="34" charset="0"/>
              </a:rPr>
              <a:t>doplňkový prodej</a:t>
            </a:r>
            <a:r>
              <a:rPr lang="cs-CZ" sz="2000" dirty="0" smtClean="0">
                <a:latin typeface="Trebuchet MS" panose="020B0603020202020204" pitchFamily="34" charset="0"/>
              </a:rPr>
              <a:t> – často při seskupení několika typů automatů.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Funkčně jde o doplňkové stravování (studené a teplé nápoje, cukrovinky a studené přesnídávky) a doplňkový prodej jednoduchého sortimentu.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Přímý prodej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odvozuje </a:t>
            </a:r>
            <a:r>
              <a:rPr lang="cs-CZ" sz="2000" dirty="0">
                <a:latin typeface="Trebuchet MS" panose="020B0603020202020204" pitchFamily="34" charset="0"/>
              </a:rPr>
              <a:t>svůj název od „přímého kontaktu“ výrobce se zákazníkem.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Prodej </a:t>
            </a:r>
            <a:r>
              <a:rPr lang="cs-CZ" sz="2000" dirty="0">
                <a:latin typeface="Trebuchet MS" panose="020B0603020202020204" pitchFamily="34" charset="0"/>
              </a:rPr>
              <a:t>realizují prodejci, kteří přicházejí za zákazníkem do bytu. Z toho je patrno, že název není přesný, protože existuje prostředník – prodejce – a u velkých firem i 1-2 skladové články.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Přesnější </a:t>
            </a:r>
            <a:r>
              <a:rPr lang="cs-CZ" sz="2000" dirty="0">
                <a:latin typeface="Trebuchet MS" panose="020B0603020202020204" pitchFamily="34" charset="0"/>
              </a:rPr>
              <a:t>by zřejmě byl název „prodej v domácnostech“. Prodejci pořádají někdy setkání více rodin, stále se však snaží zachovat zdání rodinného prostředí. Určité skupině zákazníků tento prodej vyhovuje.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Prodejce </a:t>
            </a:r>
            <a:r>
              <a:rPr lang="cs-CZ" sz="2000" dirty="0">
                <a:latin typeface="Trebuchet MS" panose="020B0603020202020204" pitchFamily="34" charset="0"/>
              </a:rPr>
              <a:t>je adresná osoba, která vyřizuje i reklamace a pravidelně udržuje kontakt – o rodinu pečuje.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Systematizace maloobchodních jednotek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podle druhu prodávaného zboží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potraviny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spotřební zboží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ostatním průmyslovým zbožím včetně stavebnin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/>
              <a:t>Jiné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podle způsobu inkasa plateb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za hotové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na úvěr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podle způsobu prodeje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samoobslužný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pultový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i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4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Zásilkový obchod</a:t>
            </a:r>
            <a:r>
              <a:rPr lang="cs-CZ" sz="2400" u="sng" dirty="0">
                <a:latin typeface="Trebuchet MS" panose="020B0603020202020204" pitchFamily="34" charset="0"/>
              </a:rPr>
              <a:t> </a:t>
            </a:r>
            <a:endParaRPr lang="cs-CZ" sz="2400" u="sng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představuje </a:t>
            </a:r>
            <a:r>
              <a:rPr lang="cs-CZ" sz="2000" dirty="0">
                <a:latin typeface="Trebuchet MS" panose="020B0603020202020204" pitchFamily="34" charset="0"/>
              </a:rPr>
              <a:t>„obchod na dálku“, kde spojovacím médiem je tradičně katalog a písemná objednávka.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Klasické </a:t>
            </a:r>
            <a:r>
              <a:rPr lang="cs-CZ" sz="2000" dirty="0">
                <a:latin typeface="Trebuchet MS" panose="020B0603020202020204" pitchFamily="34" charset="0"/>
              </a:rPr>
              <a:t>zásilkové obchody mají většinou rozsah </a:t>
            </a:r>
            <a:r>
              <a:rPr lang="cs-CZ" sz="2000" dirty="0" err="1">
                <a:latin typeface="Trebuchet MS" panose="020B0603020202020204" pitchFamily="34" charset="0"/>
              </a:rPr>
              <a:t>plnosortimentních</a:t>
            </a:r>
            <a:r>
              <a:rPr lang="cs-CZ" sz="2000" dirty="0">
                <a:latin typeface="Trebuchet MS" panose="020B0603020202020204" pitchFamily="34" charset="0"/>
              </a:rPr>
              <a:t> domů, většinou mají souběžně i prodejní jednotky.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Oslovení </a:t>
            </a:r>
            <a:r>
              <a:rPr lang="cs-CZ" sz="2000" dirty="0">
                <a:latin typeface="Trebuchet MS" panose="020B0603020202020204" pitchFamily="34" charset="0"/>
              </a:rPr>
              <a:t>odběratelů obstarávají obchodní zástupci; existuje stálá evidence zákazníků.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</a:t>
            </a:r>
            <a:r>
              <a:rPr lang="cs-CZ" sz="2000" dirty="0">
                <a:latin typeface="Trebuchet MS" panose="020B0603020202020204" pitchFamily="34" charset="0"/>
              </a:rPr>
              <a:t> 90. letech se rozšířilo zřizování agentur – u drobných obchodníků, kteří mají část zboží zásilkového obchodu k prodeji, u ostatního zboží zprostředkují objednávku.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 smtClean="0">
                <a:latin typeface="Trebuchet MS" panose="020B0603020202020204" pitchFamily="34" charset="0"/>
              </a:rPr>
              <a:t>Elektronické podnikání (e-business)</a:t>
            </a:r>
            <a:endParaRPr lang="cs-CZ" sz="2000" b="1" u="sng" dirty="0">
              <a:latin typeface="Trebuchet MS" panose="020B0603020202020204" pitchFamily="34" charset="0"/>
            </a:endParaRP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Zahrnuje celý komplex aktivit a vztahů podniku se svými partnery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Tvorba poptávky po nabízeném zboží a službách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Efektivní a flexibilní způsob vzájemné a mnohostranné komunikace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Rychlé přijímaní a vyřizování objednávek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Podpora prodeje, prodejních a poprodejních služeb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 smtClean="0">
                <a:latin typeface="Trebuchet MS" panose="020B0603020202020204" pitchFamily="34" charset="0"/>
              </a:rPr>
              <a:t>Elektronický obchod (e-</a:t>
            </a:r>
            <a:r>
              <a:rPr lang="cs-CZ" sz="2000" b="1" u="sng" dirty="0" err="1" smtClean="0">
                <a:latin typeface="Trebuchet MS" panose="020B0603020202020204" pitchFamily="34" charset="0"/>
              </a:rPr>
              <a:t>commerce</a:t>
            </a:r>
            <a:r>
              <a:rPr lang="cs-CZ" sz="2000" b="1" u="sng" dirty="0" smtClean="0">
                <a:latin typeface="Trebuchet MS" panose="020B0603020202020204" pitchFamily="34" charset="0"/>
              </a:rPr>
              <a:t>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Realizuje se mezi dvěma podniky (B2B) nebo vůči spotřebiteli (B2C)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(B2B) – elektronické zásobování (e-</a:t>
            </a:r>
            <a:r>
              <a:rPr lang="cs-CZ" sz="2000" i="1" dirty="0" err="1" smtClean="0">
                <a:latin typeface="Trebuchet MS" panose="020B0603020202020204" pitchFamily="34" charset="0"/>
              </a:rPr>
              <a:t>procurement</a:t>
            </a:r>
            <a:r>
              <a:rPr lang="cs-CZ" sz="2000" i="1" dirty="0" smtClean="0">
                <a:latin typeface="Trebuchet MS" panose="020B0603020202020204" pitchFamily="34" charset="0"/>
              </a:rPr>
              <a:t>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(B2B) – elektronické tržiště (e-</a:t>
            </a:r>
            <a:r>
              <a:rPr lang="cs-CZ" sz="2000" i="1" dirty="0" err="1" smtClean="0">
                <a:latin typeface="Trebuchet MS" panose="020B0603020202020204" pitchFamily="34" charset="0"/>
              </a:rPr>
              <a:t>marketplace</a:t>
            </a:r>
            <a:r>
              <a:rPr lang="cs-CZ" sz="2000" i="1" dirty="0" smtClean="0">
                <a:latin typeface="Trebuchet MS" panose="020B0603020202020204" pitchFamily="34" charset="0"/>
              </a:rPr>
              <a:t>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(B2C) – internetový obchod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24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200" b="1" u="sng" dirty="0">
                <a:latin typeface="Trebuchet MS" panose="020B0603020202020204" pitchFamily="34" charset="0"/>
              </a:rPr>
              <a:t>Stánkový prodej </a:t>
            </a:r>
            <a:endParaRPr lang="cs-CZ" sz="2200" b="1" u="sng" dirty="0" smtClean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>
                <a:latin typeface="Trebuchet MS" panose="020B0603020202020204" pitchFamily="34" charset="0"/>
              </a:rPr>
              <a:t>je </a:t>
            </a:r>
            <a:r>
              <a:rPr lang="cs-CZ" sz="2200" dirty="0">
                <a:latin typeface="Trebuchet MS" panose="020B0603020202020204" pitchFamily="34" charset="0"/>
              </a:rPr>
              <a:t>obecně chápán jako oživení nákupních možností, současně však i jako nekalá soutěž pro ostatní maloobchodníky </a:t>
            </a:r>
            <a:endParaRPr lang="cs-CZ" sz="2200" dirty="0" smtClean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>
                <a:latin typeface="Trebuchet MS" panose="020B0603020202020204" pitchFamily="34" charset="0"/>
              </a:rPr>
              <a:t>jde </a:t>
            </a:r>
            <a:r>
              <a:rPr lang="cs-CZ" sz="2200" dirty="0">
                <a:latin typeface="Trebuchet MS" panose="020B0603020202020204" pitchFamily="34" charset="0"/>
              </a:rPr>
              <a:t>hlavně o kvalitu zboží a o možnost reklamací. Na druhé straně je stánkový prodej s ohledem na minimální kapitálovou náročnost vhodný pro začínající obchodníky</a:t>
            </a:r>
            <a:r>
              <a:rPr lang="cs-CZ" sz="22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200" b="1" u="sng" dirty="0">
                <a:latin typeface="Trebuchet MS" panose="020B0603020202020204" pitchFamily="34" charset="0"/>
              </a:rPr>
              <a:t>Tržiště (trhy)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i="1" dirty="0" smtClean="0"/>
              <a:t>představují </a:t>
            </a:r>
            <a:r>
              <a:rPr lang="cs-CZ" sz="2400" i="1" dirty="0"/>
              <a:t>plochy se stánky</a:t>
            </a:r>
            <a:r>
              <a:rPr lang="cs-CZ" sz="2400" dirty="0"/>
              <a:t> (prodejními pulty), které si pronajímají individuální obchodníci.</a:t>
            </a:r>
            <a:endParaRPr lang="cs-CZ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0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podle velikosti prodejní plochy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drobné prodejní jednotky (do 400 m2 prodejní plochy)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supermarkety (400 – 2 500 m2 prodejní plochy)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hypermarkety (nad 2 500 m2)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typ A (2 500 – 5 000 m</a:t>
            </a:r>
            <a:r>
              <a:rPr lang="cs-CZ" sz="1800" baseline="30000" dirty="0">
                <a:latin typeface="Trebuchet MS" panose="020B0603020202020204" pitchFamily="34" charset="0"/>
              </a:rPr>
              <a:t>2</a:t>
            </a:r>
            <a:r>
              <a:rPr lang="cs-CZ" sz="1800" dirty="0">
                <a:latin typeface="Trebuchet MS" panose="020B0603020202020204" pitchFamily="34" charset="0"/>
              </a:rPr>
              <a:t>)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typ B (5 000 – 7 500 m</a:t>
            </a:r>
            <a:r>
              <a:rPr lang="cs-CZ" sz="1800" baseline="30000" dirty="0">
                <a:latin typeface="Trebuchet MS" panose="020B0603020202020204" pitchFamily="34" charset="0"/>
              </a:rPr>
              <a:t>2</a:t>
            </a:r>
            <a:r>
              <a:rPr lang="cs-CZ" sz="1800" dirty="0">
                <a:latin typeface="Trebuchet MS" panose="020B0603020202020204" pitchFamily="34" charset="0"/>
              </a:rPr>
              <a:t>)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typ C (7 500 – 10 000 m</a:t>
            </a:r>
            <a:r>
              <a:rPr lang="cs-CZ" sz="1800" baseline="30000" dirty="0">
                <a:latin typeface="Trebuchet MS" panose="020B0603020202020204" pitchFamily="34" charset="0"/>
              </a:rPr>
              <a:t>2</a:t>
            </a:r>
            <a:r>
              <a:rPr lang="cs-CZ" sz="1800" dirty="0">
                <a:latin typeface="Trebuchet MS" panose="020B0603020202020204" pitchFamily="34" charset="0"/>
              </a:rPr>
              <a:t>)</a:t>
            </a:r>
          </a:p>
          <a:p>
            <a:pPr marL="10699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typ D (nad 10 000 m</a:t>
            </a:r>
            <a:r>
              <a:rPr lang="cs-CZ" sz="1800" baseline="30000" dirty="0">
                <a:latin typeface="Trebuchet MS" panose="020B0603020202020204" pitchFamily="34" charset="0"/>
              </a:rPr>
              <a:t>2</a:t>
            </a:r>
            <a:r>
              <a:rPr lang="cs-CZ" sz="1800" dirty="0">
                <a:latin typeface="Trebuchet MS" panose="020B0603020202020204" pitchFamily="34" charset="0"/>
              </a:rPr>
              <a:t>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Zvláštní místa zaujímají obchodní centra vybavená kromě obchodu veškerým doplňkovým zařízením, včetně pro využití volného času.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4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Systematizace maloobchodních jednotek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podle obchodních operací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obchod ve výrobě (odbytový sklad, přímý prodej, řemeslníci)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velkoobchod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maloobchod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obchodní zástupce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obchodní cestující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obchodní makléř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komisionář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zasilatel (speditér)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burzy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aukce</a:t>
            </a:r>
          </a:p>
          <a:p>
            <a:pPr lvl="1">
              <a:spcBef>
                <a:spcPts val="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/>
              <a:t>veletrhy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4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Systematizace maloobchodních jednotek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Obchodní kategorie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75000"/>
                </a:schemeClr>
              </a:buClr>
            </a:pPr>
            <a:r>
              <a:rPr lang="cs-CZ" sz="2400" b="1" u="sng" dirty="0">
                <a:latin typeface="Trebuchet MS" panose="020B0603020202020204" pitchFamily="34" charset="0"/>
              </a:rPr>
              <a:t>Prostředníci</a:t>
            </a:r>
            <a:r>
              <a:rPr lang="cs-CZ" sz="2400" i="1" dirty="0">
                <a:latin typeface="Trebuchet MS" panose="020B0603020202020204" pitchFamily="34" charset="0"/>
              </a:rPr>
              <a:t> představují obchodní firmy (činnosti), v plném slova smyslu obchodní. Jsou prostředníkem směny mezi prodávajícím a kupujícím z hlediska nabídky zboží, jeho dodání, vyúčtování, z hlediska plné odpovědnosti</a:t>
            </a:r>
            <a:r>
              <a:rPr lang="cs-CZ" sz="2400" i="1" dirty="0" smtClean="0">
                <a:latin typeface="Trebuchet MS" panose="020B0603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75000"/>
                </a:schemeClr>
              </a:buClr>
            </a:pPr>
            <a:r>
              <a:rPr lang="cs-CZ" sz="2400" b="1" u="sng" dirty="0" smtClean="0">
                <a:latin typeface="Trebuchet MS" panose="020B0603020202020204" pitchFamily="34" charset="0"/>
              </a:rPr>
              <a:t>Zprostředkovatelé </a:t>
            </a:r>
            <a:r>
              <a:rPr lang="cs-CZ" sz="2400" i="1" dirty="0">
                <a:latin typeface="Trebuchet MS" panose="020B0603020202020204" pitchFamily="34" charset="0"/>
              </a:rPr>
              <a:t>vyhledávají trhy pro nákup nebo prodej a konkrétní partnery pro svého obchodního zákazníka, dojednávají podmínky, které by vyhovovaly oběma subjektům pro jednotlivé obchodní případy, organizují informovanost o zboží a podmínkách prodeje či jeho převedení. Svým způsobem jde o služby pro obchodní činnosti.</a:t>
            </a:r>
          </a:p>
          <a:p>
            <a:endParaRPr lang="cs-CZ" sz="2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Prostředníci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Velkoobchod</a:t>
            </a:r>
            <a:r>
              <a:rPr lang="cs-CZ" sz="2400" b="1" dirty="0">
                <a:latin typeface="Trebuchet MS" panose="020B0603020202020204" pitchFamily="34" charset="0"/>
              </a:rPr>
              <a:t> </a:t>
            </a:r>
            <a:r>
              <a:rPr lang="cs-CZ" sz="2400" dirty="0">
                <a:latin typeface="Trebuchet MS" panose="020B0603020202020204" pitchFamily="34" charset="0"/>
              </a:rPr>
              <a:t>(</a:t>
            </a:r>
            <a:r>
              <a:rPr lang="cs-CZ" sz="2400" dirty="0" err="1">
                <a:latin typeface="Trebuchet MS" panose="020B0603020202020204" pitchFamily="34" charset="0"/>
              </a:rPr>
              <a:t>wholesale</a:t>
            </a:r>
            <a:r>
              <a:rPr lang="cs-CZ" sz="2400" dirty="0">
                <a:latin typeface="Trebuchet MS" panose="020B0603020202020204" pitchFamily="34" charset="0"/>
              </a:rPr>
              <a:t>) </a:t>
            </a:r>
            <a:r>
              <a:rPr lang="cs-CZ" sz="2400" dirty="0" smtClean="0">
                <a:latin typeface="Trebuchet MS" panose="020B0603020202020204" pitchFamily="34" charset="0"/>
              </a:rPr>
              <a:t/>
            </a:r>
            <a:br>
              <a:rPr lang="cs-CZ" sz="2400" dirty="0" smtClean="0">
                <a:latin typeface="Trebuchet MS" panose="020B0603020202020204" pitchFamily="34" charset="0"/>
              </a:rPr>
            </a:br>
            <a:r>
              <a:rPr lang="cs-CZ" sz="2400" i="1" dirty="0" smtClean="0">
                <a:latin typeface="Trebuchet MS" panose="020B0603020202020204" pitchFamily="34" charset="0"/>
              </a:rPr>
              <a:t>je </a:t>
            </a:r>
            <a:r>
              <a:rPr lang="cs-CZ" sz="2400" i="1" dirty="0">
                <a:latin typeface="Trebuchet MS" panose="020B0603020202020204" pitchFamily="34" charset="0"/>
              </a:rPr>
              <a:t>podnik (případně činnost) nakupující zboží ve velkém od výrobců a ve velkém i prodávající maloobchodníkům, pohostinským zařízením a drobným  výrobcům (cukráři, lahůdkáři) – a to bez podstatné změny. Velkoobchod zboží většinou skladuje a rozváží odběratelům, vyskytují se však i dodávky traťové bez vlastního skladování a prodej menším odběratelům formou samoobsluhy (Cash and Carry). Do velkoobchodních činností se zahrnuje i stáčení vín a olejů, pražení a balení kávy, balení ovoce apod.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Prostředníci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800"/>
              </a:spcBef>
              <a:buClr>
                <a:schemeClr val="accent6">
                  <a:lumMod val="75000"/>
                </a:schemeClr>
              </a:buClr>
            </a:pPr>
            <a:r>
              <a:rPr lang="cs-CZ" sz="2400" b="1" u="sng" dirty="0">
                <a:latin typeface="Trebuchet MS" panose="020B0603020202020204" pitchFamily="34" charset="0"/>
              </a:rPr>
              <a:t>Velkoobchod</a:t>
            </a:r>
            <a:r>
              <a:rPr lang="cs-CZ" sz="2400" b="1" dirty="0">
                <a:latin typeface="Trebuchet MS" panose="020B0603020202020204" pitchFamily="34" charset="0"/>
              </a:rPr>
              <a:t> </a:t>
            </a:r>
            <a:r>
              <a:rPr lang="cs-CZ" sz="2400" dirty="0">
                <a:latin typeface="Trebuchet MS" panose="020B0603020202020204" pitchFamily="34" charset="0"/>
              </a:rPr>
              <a:t>(</a:t>
            </a:r>
            <a:r>
              <a:rPr lang="cs-CZ" sz="2400" dirty="0" err="1">
                <a:latin typeface="Trebuchet MS" panose="020B0603020202020204" pitchFamily="34" charset="0"/>
              </a:rPr>
              <a:t>wholesale</a:t>
            </a:r>
            <a:r>
              <a:rPr lang="cs-CZ" sz="2400" dirty="0">
                <a:latin typeface="Trebuchet MS" panose="020B0603020202020204" pitchFamily="34" charset="0"/>
              </a:rPr>
              <a:t>)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 lvl="1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b="1" u="sng" dirty="0" smtClean="0">
                <a:latin typeface="Trebuchet MS" panose="020B0603020202020204" pitchFamily="34" charset="0"/>
              </a:rPr>
              <a:t>výrobce </a:t>
            </a:r>
            <a:r>
              <a:rPr lang="cs-CZ" sz="2400" b="1" u="sng" dirty="0">
                <a:latin typeface="Trebuchet MS" panose="020B0603020202020204" pitchFamily="34" charset="0"/>
              </a:rPr>
              <a:t>– velkoobchodník </a:t>
            </a:r>
            <a:r>
              <a:rPr lang="cs-CZ" sz="2400" b="1" dirty="0">
                <a:latin typeface="Trebuchet MS" panose="020B0603020202020204" pitchFamily="34" charset="0"/>
              </a:rPr>
              <a:t/>
            </a:r>
            <a:br>
              <a:rPr lang="cs-CZ" sz="2400" b="1" dirty="0">
                <a:latin typeface="Trebuchet MS" panose="020B0603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</a:rPr>
              <a:t>prodává   </a:t>
            </a:r>
            <a:r>
              <a:rPr lang="cs-CZ" sz="2400" dirty="0">
                <a:latin typeface="Trebuchet MS" panose="020B0603020202020204" pitchFamily="34" charset="0"/>
              </a:rPr>
              <a:t>převážně výrobky své produkce, </a:t>
            </a:r>
            <a:r>
              <a:rPr lang="cs-CZ" sz="2400" dirty="0" smtClean="0">
                <a:latin typeface="Trebuchet MS" panose="020B0603020202020204" pitchFamily="34" charset="0"/>
              </a:rPr>
              <a:t/>
            </a:r>
            <a:br>
              <a:rPr lang="cs-CZ" sz="2400" dirty="0" smtClean="0">
                <a:latin typeface="Trebuchet MS" panose="020B0603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</a:rPr>
              <a:t>kompletuje </a:t>
            </a:r>
            <a:r>
              <a:rPr lang="cs-CZ" sz="2400" dirty="0">
                <a:latin typeface="Trebuchet MS" panose="020B0603020202020204" pitchFamily="34" charset="0"/>
              </a:rPr>
              <a:t>však sortiment i od jiných výrobců, </a:t>
            </a:r>
            <a:r>
              <a:rPr lang="cs-CZ" sz="2400" dirty="0" smtClean="0">
                <a:latin typeface="Trebuchet MS" panose="020B0603020202020204" pitchFamily="34" charset="0"/>
              </a:rPr>
              <a:t/>
            </a:r>
            <a:br>
              <a:rPr lang="cs-CZ" sz="2400" dirty="0" smtClean="0">
                <a:latin typeface="Trebuchet MS" panose="020B0603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</a:rPr>
              <a:t>aby </a:t>
            </a:r>
            <a:r>
              <a:rPr lang="cs-CZ" sz="2400" dirty="0">
                <a:latin typeface="Trebuchet MS" panose="020B0603020202020204" pitchFamily="34" charset="0"/>
              </a:rPr>
              <a:t>byl dobře prodejným,</a:t>
            </a:r>
          </a:p>
          <a:p>
            <a:pPr lvl="1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b="1" u="sng" dirty="0">
                <a:latin typeface="Trebuchet MS" panose="020B0603020202020204" pitchFamily="34" charset="0"/>
              </a:rPr>
              <a:t>velkoobchodník – </a:t>
            </a:r>
            <a:r>
              <a:rPr lang="cs-CZ" sz="2400" b="1" u="sng" dirty="0" err="1">
                <a:latin typeface="Trebuchet MS" panose="020B0603020202020204" pitchFamily="34" charset="0"/>
              </a:rPr>
              <a:t>dohotovitel</a:t>
            </a:r>
            <a:r>
              <a:rPr lang="cs-CZ" sz="2400" b="1" u="sng" dirty="0">
                <a:latin typeface="Trebuchet MS" panose="020B0603020202020204" pitchFamily="34" charset="0"/>
              </a:rPr>
              <a:t> </a:t>
            </a:r>
            <a:r>
              <a:rPr lang="cs-CZ" sz="2400" b="1" dirty="0" smtClean="0">
                <a:latin typeface="Trebuchet MS" panose="020B0603020202020204" pitchFamily="34" charset="0"/>
              </a:rPr>
              <a:t/>
            </a:r>
            <a:br>
              <a:rPr lang="cs-CZ" sz="2400" b="1" dirty="0" smtClean="0">
                <a:latin typeface="Trebuchet MS" panose="020B0603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</a:rPr>
              <a:t>nakupované </a:t>
            </a:r>
            <a:r>
              <a:rPr lang="cs-CZ" sz="2400" dirty="0">
                <a:latin typeface="Trebuchet MS" panose="020B0603020202020204" pitchFamily="34" charset="0"/>
              </a:rPr>
              <a:t>standardní zboží upravuje </a:t>
            </a:r>
            <a:r>
              <a:rPr lang="cs-CZ" sz="2400" dirty="0" smtClean="0">
                <a:latin typeface="Trebuchet MS" panose="020B0603020202020204" pitchFamily="34" charset="0"/>
              </a:rPr>
              <a:t/>
            </a:r>
            <a:br>
              <a:rPr lang="cs-CZ" sz="2400" dirty="0" smtClean="0">
                <a:latin typeface="Trebuchet MS" panose="020B0603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</a:rPr>
              <a:t>(</a:t>
            </a:r>
            <a:r>
              <a:rPr lang="cs-CZ" sz="2400" dirty="0">
                <a:latin typeface="Trebuchet MS" panose="020B0603020202020204" pitchFamily="34" charset="0"/>
              </a:rPr>
              <a:t>módní doplněk, obal).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Prostředníci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</a:rPr>
              <a:t>Maloobchod </a:t>
            </a:r>
            <a:r>
              <a:rPr lang="cs-CZ" sz="2400" dirty="0">
                <a:latin typeface="Trebuchet MS" panose="020B0603020202020204" pitchFamily="34" charset="0"/>
              </a:rPr>
              <a:t>(Retail) </a:t>
            </a:r>
            <a:r>
              <a:rPr lang="cs-CZ" sz="2400" dirty="0" smtClean="0">
                <a:latin typeface="Trebuchet MS" panose="020B0603020202020204" pitchFamily="34" charset="0"/>
              </a:rPr>
              <a:t/>
            </a:r>
            <a:br>
              <a:rPr lang="cs-CZ" sz="2400" dirty="0" smtClean="0">
                <a:latin typeface="Trebuchet MS" panose="020B0603020202020204" pitchFamily="34" charset="0"/>
              </a:rPr>
            </a:br>
            <a:r>
              <a:rPr lang="cs-CZ" sz="2400" i="1" dirty="0" smtClean="0">
                <a:latin typeface="Trebuchet MS" panose="020B0603020202020204" pitchFamily="34" charset="0"/>
              </a:rPr>
              <a:t>je </a:t>
            </a:r>
            <a:r>
              <a:rPr lang="cs-CZ" sz="2400" i="1" dirty="0">
                <a:latin typeface="Trebuchet MS" panose="020B0603020202020204" pitchFamily="34" charset="0"/>
              </a:rPr>
              <a:t>podnik (nebo činnost) zahrnující nákup od velkoobchodu nebo od výrobce a jeho prodej bez dalšího zpracování konečnému spotřebiteli. Maloobchod vytváří vhodné seskupení zboží – prodejní sortiment, co do druhů, množství, kvality, cenových poloh, skladováním vytváří pohotovou prodejní zásobu, poskytuje informace o zboží, zajišťuje vhodnou formu prodeje a předává marketingové informace dodavatelům (přání spotřebitelů).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Prostředníci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600" b="1" u="sng" dirty="0">
                <a:latin typeface="Trebuchet MS" panose="020B0603020202020204" pitchFamily="34" charset="0"/>
              </a:rPr>
              <a:t>Maloobchod </a:t>
            </a:r>
            <a:r>
              <a:rPr lang="cs-CZ" sz="2600" dirty="0">
                <a:latin typeface="Trebuchet MS" panose="020B0603020202020204" pitchFamily="34" charset="0"/>
              </a:rPr>
              <a:t>(Retail) </a:t>
            </a:r>
            <a:endParaRPr lang="cs-CZ" sz="26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b="1" dirty="0">
                <a:latin typeface="Trebuchet MS" panose="020B0603020202020204" pitchFamily="34" charset="0"/>
              </a:rPr>
              <a:t>Obchod ve výrobě </a:t>
            </a:r>
            <a:r>
              <a:rPr lang="cs-CZ" sz="2200" b="1" dirty="0" smtClean="0">
                <a:latin typeface="Trebuchet MS" panose="020B0603020202020204" pitchFamily="34" charset="0"/>
              </a:rPr>
              <a:t/>
            </a:r>
            <a:br>
              <a:rPr lang="cs-CZ" sz="2200" b="1" dirty="0" smtClean="0">
                <a:latin typeface="Trebuchet MS" panose="020B0603020202020204" pitchFamily="34" charset="0"/>
              </a:rPr>
            </a:br>
            <a:r>
              <a:rPr lang="cs-CZ" sz="2200" i="1" dirty="0" smtClean="0">
                <a:latin typeface="Trebuchet MS" panose="020B0603020202020204" pitchFamily="34" charset="0"/>
              </a:rPr>
              <a:t>prodej </a:t>
            </a:r>
            <a:r>
              <a:rPr lang="cs-CZ" sz="2200" i="1" dirty="0">
                <a:latin typeface="Trebuchet MS" panose="020B0603020202020204" pitchFamily="34" charset="0"/>
              </a:rPr>
              <a:t>svých výrobků přes odbytový sklad pro velkoobchodníky.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b="1" dirty="0">
                <a:latin typeface="Trebuchet MS" panose="020B0603020202020204" pitchFamily="34" charset="0"/>
              </a:rPr>
              <a:t>Přímý prodej konečnému spotřebiteli </a:t>
            </a:r>
            <a:r>
              <a:rPr lang="cs-CZ" sz="2200" b="1" dirty="0" smtClean="0">
                <a:latin typeface="Trebuchet MS" panose="020B0603020202020204" pitchFamily="34" charset="0"/>
              </a:rPr>
              <a:t/>
            </a:r>
            <a:br>
              <a:rPr lang="cs-CZ" sz="2200" b="1" dirty="0" smtClean="0">
                <a:latin typeface="Trebuchet MS" panose="020B0603020202020204" pitchFamily="34" charset="0"/>
              </a:rPr>
            </a:br>
            <a:r>
              <a:rPr lang="cs-CZ" sz="2200" i="1" dirty="0" smtClean="0">
                <a:latin typeface="Trebuchet MS" panose="020B0603020202020204" pitchFamily="34" charset="0"/>
              </a:rPr>
              <a:t>prodej </a:t>
            </a:r>
            <a:r>
              <a:rPr lang="cs-CZ" sz="2200" i="1" dirty="0">
                <a:latin typeface="Trebuchet MS" panose="020B0603020202020204" pitchFamily="34" charset="0"/>
              </a:rPr>
              <a:t>strojů a velkých  investičních </a:t>
            </a:r>
            <a:r>
              <a:rPr lang="cs-CZ" sz="2200" i="1" dirty="0" smtClean="0">
                <a:latin typeface="Trebuchet MS" panose="020B0603020202020204" pitchFamily="34" charset="0"/>
              </a:rPr>
              <a:t>celků, drobný specializovaný </a:t>
            </a:r>
            <a:r>
              <a:rPr lang="cs-CZ" sz="2200" i="1" dirty="0">
                <a:latin typeface="Trebuchet MS" panose="020B0603020202020204" pitchFamily="34" charset="0"/>
              </a:rPr>
              <a:t>sortimentu </a:t>
            </a:r>
            <a:r>
              <a:rPr lang="cs-CZ" sz="2200" i="1" dirty="0" smtClean="0">
                <a:latin typeface="Trebuchet MS" panose="020B0603020202020204" pitchFamily="34" charset="0"/>
              </a:rPr>
              <a:t>- zásilkový obchod a vlastní firemní prodejny.</a:t>
            </a:r>
            <a:endParaRPr lang="cs-CZ" sz="2200" i="1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b="1" dirty="0">
                <a:latin typeface="Trebuchet MS" panose="020B0603020202020204" pitchFamily="34" charset="0"/>
              </a:rPr>
              <a:t>P</a:t>
            </a:r>
            <a:r>
              <a:rPr lang="cs-CZ" sz="2200" b="1" dirty="0" smtClean="0">
                <a:latin typeface="Trebuchet MS" panose="020B0603020202020204" pitchFamily="34" charset="0"/>
              </a:rPr>
              <a:t>rodej </a:t>
            </a:r>
            <a:r>
              <a:rPr lang="cs-CZ" sz="2200" b="1" dirty="0">
                <a:latin typeface="Trebuchet MS" panose="020B0603020202020204" pitchFamily="34" charset="0"/>
              </a:rPr>
              <a:t>související s řemeslnou výrobou </a:t>
            </a:r>
            <a:r>
              <a:rPr lang="cs-CZ" sz="2200" b="1" dirty="0" smtClean="0">
                <a:latin typeface="Trebuchet MS" panose="020B0603020202020204" pitchFamily="34" charset="0"/>
              </a:rPr>
              <a:t/>
            </a:r>
            <a:br>
              <a:rPr lang="cs-CZ" sz="2200" b="1" dirty="0" smtClean="0">
                <a:latin typeface="Trebuchet MS" panose="020B0603020202020204" pitchFamily="34" charset="0"/>
              </a:rPr>
            </a:br>
            <a:r>
              <a:rPr lang="cs-CZ" sz="2200" i="1" dirty="0" smtClean="0">
                <a:latin typeface="Trebuchet MS" panose="020B0603020202020204" pitchFamily="34" charset="0"/>
              </a:rPr>
              <a:t>cukrářství</a:t>
            </a:r>
            <a:r>
              <a:rPr lang="cs-CZ" sz="2200" i="1" dirty="0">
                <a:latin typeface="Trebuchet MS" panose="020B0603020202020204" pitchFamily="34" charset="0"/>
              </a:rPr>
              <a:t>, prodej zmrzliny, pekařství, uzenářství, klenotnictví apod. </a:t>
            </a:r>
            <a:r>
              <a:rPr lang="cs-CZ" sz="2200" i="1" dirty="0" smtClean="0">
                <a:latin typeface="Trebuchet MS" panose="020B0603020202020204" pitchFamily="34" charset="0"/>
              </a:rPr>
              <a:t>čerstvost </a:t>
            </a:r>
            <a:r>
              <a:rPr lang="cs-CZ" sz="2200" i="1" dirty="0">
                <a:latin typeface="Trebuchet MS" panose="020B0603020202020204" pitchFamily="34" charset="0"/>
              </a:rPr>
              <a:t>a originalitu podporuje prosperitu tohoto prodeje </a:t>
            </a:r>
            <a:r>
              <a:rPr lang="cs-CZ" sz="2200" i="1" dirty="0" smtClean="0">
                <a:latin typeface="Trebuchet MS" panose="020B0603020202020204" pitchFamily="34" charset="0"/>
              </a:rPr>
              <a:t>výrobců</a:t>
            </a:r>
            <a:endParaRPr lang="cs-CZ" sz="2200" i="1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b="1" dirty="0">
                <a:latin typeface="Trebuchet MS" panose="020B0603020202020204" pitchFamily="34" charset="0"/>
              </a:rPr>
              <a:t>Obchod zemědělských výrobců </a:t>
            </a:r>
            <a:r>
              <a:rPr lang="cs-CZ" sz="2200" b="1" dirty="0" smtClean="0">
                <a:latin typeface="Trebuchet MS" panose="020B0603020202020204" pitchFamily="34" charset="0"/>
              </a:rPr>
              <a:t/>
            </a:r>
            <a:br>
              <a:rPr lang="cs-CZ" sz="2200" b="1" dirty="0" smtClean="0">
                <a:latin typeface="Trebuchet MS" panose="020B0603020202020204" pitchFamily="34" charset="0"/>
              </a:rPr>
            </a:br>
            <a:r>
              <a:rPr lang="cs-CZ" sz="2200" i="1" dirty="0" smtClean="0">
                <a:latin typeface="Trebuchet MS" panose="020B0603020202020204" pitchFamily="34" charset="0"/>
              </a:rPr>
              <a:t>vlastní prodej na </a:t>
            </a:r>
            <a:r>
              <a:rPr lang="cs-CZ" sz="2200" i="1" dirty="0">
                <a:latin typeface="Trebuchet MS" panose="020B0603020202020204" pitchFamily="34" charset="0"/>
              </a:rPr>
              <a:t>lokálních trzích </a:t>
            </a:r>
            <a:r>
              <a:rPr lang="cs-CZ" sz="2200" i="1" dirty="0" smtClean="0">
                <a:latin typeface="Trebuchet MS" panose="020B0603020202020204" pitchFamily="34" charset="0"/>
              </a:rPr>
              <a:t>– ovoce </a:t>
            </a:r>
            <a:r>
              <a:rPr lang="cs-CZ" sz="2200" i="1" dirty="0">
                <a:latin typeface="Trebuchet MS" panose="020B0603020202020204" pitchFamily="34" charset="0"/>
              </a:rPr>
              <a:t>a </a:t>
            </a:r>
            <a:r>
              <a:rPr lang="cs-CZ" sz="2200" i="1" dirty="0" smtClean="0">
                <a:latin typeface="Trebuchet MS" panose="020B0603020202020204" pitchFamily="34" charset="0"/>
              </a:rPr>
              <a:t>zelenina </a:t>
            </a:r>
            <a:r>
              <a:rPr lang="cs-CZ" sz="2200" i="1" dirty="0">
                <a:latin typeface="Trebuchet MS" panose="020B0603020202020204" pitchFamily="34" charset="0"/>
              </a:rPr>
              <a:t>– </a:t>
            </a:r>
            <a:r>
              <a:rPr lang="cs-CZ" sz="2200" i="1" dirty="0" smtClean="0">
                <a:latin typeface="Trebuchet MS" panose="020B0603020202020204" pitchFamily="34" charset="0"/>
              </a:rPr>
              <a:t>prodej </a:t>
            </a:r>
            <a:r>
              <a:rPr lang="cs-CZ" sz="2200" i="1" dirty="0">
                <a:latin typeface="Trebuchet MS" panose="020B0603020202020204" pitchFamily="34" charset="0"/>
              </a:rPr>
              <a:t>podnikům či družstvům potravinářského </a:t>
            </a:r>
            <a:r>
              <a:rPr lang="cs-CZ" sz="2200" i="1" dirty="0" smtClean="0">
                <a:latin typeface="Trebuchet MS" panose="020B0603020202020204" pitchFamily="34" charset="0"/>
              </a:rPr>
              <a:t>průmyslu.</a:t>
            </a:r>
            <a:endParaRPr lang="cs-CZ" sz="2200" i="1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6899</TotalTime>
  <Words>762</Words>
  <Application>Microsoft Office PowerPoint</Application>
  <PresentationFormat>Předvádění na obrazovce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Symbol</vt:lpstr>
      <vt:lpstr>Trebuchet MS</vt:lpstr>
      <vt:lpstr>Verdana</vt:lpstr>
      <vt:lpstr>Wingdings</vt:lpstr>
      <vt:lpstr>Motiv sady Office</vt:lpstr>
      <vt:lpstr>BÉŽOVÁ TITL</vt:lpstr>
      <vt:lpstr>Provoz obchodu a služeb</vt:lpstr>
      <vt:lpstr>Systematizace maloobchodních jednotek</vt:lpstr>
      <vt:lpstr>Prezentace aplikace PowerPoint</vt:lpstr>
      <vt:lpstr>Prezentace aplikace PowerPoint</vt:lpstr>
      <vt:lpstr>Obchodní kategorie</vt:lpstr>
      <vt:lpstr>Prostředníci</vt:lpstr>
      <vt:lpstr>Prostředníci</vt:lpstr>
      <vt:lpstr>Prostředníci</vt:lpstr>
      <vt:lpstr>Prostředníci</vt:lpstr>
      <vt:lpstr>Zprostředkovatelé</vt:lpstr>
      <vt:lpstr>Zprostředkovatelé</vt:lpstr>
      <vt:lpstr>Zprostředkovatelé</vt:lpstr>
      <vt:lpstr>Zprostředkovatelé</vt:lpstr>
      <vt:lpstr>Zprostředkovatelé</vt:lpstr>
      <vt:lpstr>Zprostředkovatelé</vt:lpstr>
      <vt:lpstr>Zprostředkovatelé</vt:lpstr>
      <vt:lpstr>Zprostředkovatelé</vt:lpstr>
      <vt:lpstr>Maloobchod mimo síť prodejen</vt:lpstr>
      <vt:lpstr>Maloobchod mimo síť prodejen</vt:lpstr>
      <vt:lpstr>Maloobchod mimo síť prodejen</vt:lpstr>
      <vt:lpstr>Maloobchod mimo síť prodejen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Systematizace maloobchodu</dc:title>
  <dc:creator>Marinič Peter</dc:creator>
  <cp:lastModifiedBy>Peter Marinič</cp:lastModifiedBy>
  <cp:revision>167</cp:revision>
  <dcterms:created xsi:type="dcterms:W3CDTF">2012-10-12T20:28:37Z</dcterms:created>
  <dcterms:modified xsi:type="dcterms:W3CDTF">2019-03-06T11:01:16Z</dcterms:modified>
</cp:coreProperties>
</file>