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524" r:id="rId3"/>
    <p:sldId id="549" r:id="rId4"/>
    <p:sldId id="550" r:id="rId5"/>
    <p:sldId id="551" r:id="rId6"/>
    <p:sldId id="552" r:id="rId7"/>
    <p:sldId id="553" r:id="rId8"/>
    <p:sldId id="554" r:id="rId9"/>
    <p:sldId id="555" r:id="rId10"/>
    <p:sldId id="556" r:id="rId11"/>
    <p:sldId id="557" r:id="rId12"/>
    <p:sldId id="558" r:id="rId13"/>
    <p:sldId id="559" r:id="rId14"/>
    <p:sldId id="560" r:id="rId15"/>
    <p:sldId id="561" r:id="rId16"/>
    <p:sldId id="562" r:id="rId17"/>
    <p:sldId id="525" r:id="rId1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8" autoAdjust="0"/>
    <p:restoredTop sz="94660"/>
  </p:normalViewPr>
  <p:slideViewPr>
    <p:cSldViewPr>
      <p:cViewPr varScale="1">
        <p:scale>
          <a:sx n="46" d="100"/>
          <a:sy n="46" d="100"/>
        </p:scale>
        <p:origin x="66" y="13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Klepnutím lze upravit styl předlohy podnadpisů.</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zápatí 6"/>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zápatí 2"/>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zápatí 4"/>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525963"/>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1600200"/>
            <a:ext cx="6019800" cy="4525963"/>
          </a:xfrm>
          <a:prstGeom prst="rect">
            <a:avLst/>
          </a:prstGeo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zápatí 3"/>
          <p:cNvSpPr>
            <a:spLocks noGrp="1"/>
          </p:cNvSpPr>
          <p:nvPr>
            <p:ph type="ftr" sz="quarter" idx="10"/>
          </p:nvPr>
        </p:nvSpPr>
        <p:spPr/>
        <p:txBody>
          <a:bodyPr/>
          <a:lstStyle>
            <a:lvl1pPr>
              <a:defRPr/>
            </a:lvl1pPr>
          </a:lstStyle>
          <a:p>
            <a:r>
              <a:rPr lang="cs-CZ"/>
              <a:t>Zápatí prezentace</a:t>
            </a:r>
          </a:p>
        </p:txBody>
      </p:sp>
    </p:spTree>
  </p:cSld>
  <p:clrMapOvr>
    <a:masterClrMapping/>
  </p:clrMapOvr>
  <p:transition spd="slow" advClick="0" advTm="30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06.03.2019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e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06.03.2019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A02F"/>
        </a:solidFill>
        <a:effectLst/>
      </p:bgPr>
    </p:bg>
    <p:spTree>
      <p:nvGrpSpPr>
        <p:cNvPr id="1" name=""/>
        <p:cNvGrpSpPr/>
        <p:nvPr/>
      </p:nvGrpSpPr>
      <p:grpSpPr>
        <a:xfrm>
          <a:off x="0" y="0"/>
          <a:ext cx="0" cy="0"/>
          <a:chOff x="0" y="0"/>
          <a:chExt cx="0" cy="0"/>
        </a:xfrm>
      </p:grpSpPr>
      <p:sp>
        <p:nvSpPr>
          <p:cNvPr id="227332" name="Rectangle 4"/>
          <p:cNvSpPr>
            <a:spLocks noGrp="1" noChangeArrowheads="1"/>
          </p:cNvSpPr>
          <p:nvPr>
            <p:ph type="ftr" sz="quarter" idx="3"/>
          </p:nvPr>
        </p:nvSpPr>
        <p:spPr bwMode="auto">
          <a:xfrm>
            <a:off x="2554288" y="6442075"/>
            <a:ext cx="3602037" cy="26352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defRPr sz="1000">
                <a:solidFill>
                  <a:srgbClr val="777777"/>
                </a:solidFill>
                <a:latin typeface="Verdana" pitchFamily="34" charset="0"/>
              </a:defRPr>
            </a:lvl1pPr>
          </a:lstStyle>
          <a:p>
            <a:pPr fontAlgn="base">
              <a:spcBef>
                <a:spcPct val="0"/>
              </a:spcBef>
              <a:spcAft>
                <a:spcPct val="0"/>
              </a:spcAft>
            </a:pPr>
            <a:r>
              <a:rPr lang="cs-CZ"/>
              <a:t>Zápatí prezentace</a:t>
            </a:r>
          </a:p>
        </p:txBody>
      </p:sp>
      <p:sp>
        <p:nvSpPr>
          <p:cNvPr id="227339" name="Rectangle 11"/>
          <p:cNvSpPr>
            <a:spLocks noGrp="1" noChangeArrowheads="1"/>
          </p:cNvSpPr>
          <p:nvPr>
            <p:ph type="title"/>
          </p:nvPr>
        </p:nvSpPr>
        <p:spPr bwMode="auto">
          <a:xfrm>
            <a:off x="2554288" y="3141663"/>
            <a:ext cx="5041900" cy="2879725"/>
          </a:xfrm>
          <a:prstGeom prst="rect">
            <a:avLst/>
          </a:prstGeom>
          <a:noFill/>
          <a:ln w="9525">
            <a:noFill/>
            <a:miter lim="800000"/>
            <a:headEnd/>
            <a:tailEnd/>
          </a:ln>
          <a:effectLst/>
        </p:spPr>
        <p:txBody>
          <a:bodyPr vert="horz" wrap="square" lIns="0" tIns="0" rIns="0" bIns="1080000" numCol="1" anchor="t" anchorCtr="0" compatLnSpc="1">
            <a:prstTxWarp prst="textNoShape">
              <a:avLst/>
            </a:prstTxWarp>
          </a:bodyPr>
          <a:lstStyle/>
          <a:p>
            <a:pPr lvl="0"/>
            <a:r>
              <a:rPr lang="cs-CZ" smtClean="0"/>
              <a:t>Klepnutím lze upravit styl předlohy nadpisů.</a:t>
            </a:r>
          </a:p>
        </p:txBody>
      </p:sp>
      <p:pic>
        <p:nvPicPr>
          <p:cNvPr id="227344" name="Picture 16" descr="PdF_kresba_abc_bila"/>
          <p:cNvPicPr>
            <a:picLocks noChangeAspect="1" noChangeArrowheads="1"/>
          </p:cNvPicPr>
          <p:nvPr/>
        </p:nvPicPr>
        <p:blipFill>
          <a:blip r:embed="rId13" cstate="print"/>
          <a:srcRect/>
          <a:stretch>
            <a:fillRect/>
          </a:stretch>
        </p:blipFill>
        <p:spPr bwMode="auto">
          <a:xfrm>
            <a:off x="6156325" y="4292600"/>
            <a:ext cx="3419475" cy="2576513"/>
          </a:xfrm>
          <a:prstGeom prst="rect">
            <a:avLst/>
          </a:prstGeom>
          <a:noFill/>
        </p:spPr>
      </p:pic>
      <p:pic>
        <p:nvPicPr>
          <p:cNvPr id="227347" name="Picture 19" descr="pruh+znak_PdF_13_bily_silna_RGB"/>
          <p:cNvPicPr>
            <a:picLocks noChangeAspect="1" noChangeArrowheads="1"/>
          </p:cNvPicPr>
          <p:nvPr/>
        </p:nvPicPr>
        <p:blipFill>
          <a:blip r:embed="rId14" cstate="print"/>
          <a:srcRect t="15929" b="33270"/>
          <a:stretch>
            <a:fillRect/>
          </a:stretch>
        </p:blipFill>
        <p:spPr bwMode="auto">
          <a:xfrm>
            <a:off x="239713" y="-9525"/>
            <a:ext cx="2317750" cy="6848475"/>
          </a:xfrm>
          <a:prstGeom prst="rect">
            <a:avLst/>
          </a:prstGeom>
          <a:noFill/>
          <a:ln w="9525">
            <a:noFill/>
            <a:miter lim="800000"/>
            <a:headEnd/>
            <a:tailEnd/>
          </a:ln>
        </p:spPr>
      </p:pic>
      <p:pic>
        <p:nvPicPr>
          <p:cNvPr id="227348" name="Picture 20" descr="PdF_PPT_zahlavi"/>
          <p:cNvPicPr>
            <a:picLocks noChangeAspect="1" noChangeArrowheads="1"/>
          </p:cNvPicPr>
          <p:nvPr/>
        </p:nvPicPr>
        <p:blipFill>
          <a:blip r:embed="rId15" cstate="print"/>
          <a:srcRect/>
          <a:stretch>
            <a:fillRect/>
          </a:stretch>
        </p:blipFill>
        <p:spPr bwMode="auto">
          <a:xfrm>
            <a:off x="2590800" y="855663"/>
            <a:ext cx="4516438" cy="709612"/>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advClick="0" advTm="30000">
    <p:fade/>
  </p:transition>
  <p:timing>
    <p:tnLst>
      <p:par>
        <p:cTn id="1" dur="indefinite" restart="never" nodeType="tmRoot"/>
      </p:par>
    </p:tnLst>
  </p:timing>
  <p:hf sldNum="0" hdr="0" ftr="0" dt="0"/>
  <p:txStyles>
    <p:titleStyle>
      <a:lvl1pPr algn="l" rtl="0" fontAlgn="base">
        <a:spcBef>
          <a:spcPct val="20000"/>
        </a:spcBef>
        <a:spcAft>
          <a:spcPct val="0"/>
        </a:spcAft>
        <a:buClr>
          <a:srgbClr val="7D1E1E"/>
        </a:buClr>
        <a:buSzPct val="90000"/>
        <a:buFont typeface="Wingdings" pitchFamily="2" charset="2"/>
        <a:defRPr sz="4800" b="1">
          <a:solidFill>
            <a:schemeClr val="tx1"/>
          </a:solidFill>
          <a:latin typeface="+mj-lt"/>
          <a:ea typeface="+mj-ea"/>
          <a:cs typeface="+mj-cs"/>
        </a:defRPr>
      </a:lvl1pPr>
      <a:lvl2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2pPr>
      <a:lvl3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3pPr>
      <a:lvl4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4pPr>
      <a:lvl5pPr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4800" b="1">
          <a:solidFill>
            <a:schemeClr val="tx1"/>
          </a:solidFill>
          <a:latin typeface="Trebuchet MS" pitchFamily="34" charset="0"/>
        </a:defRPr>
      </a:lvl9pPr>
    </p:titleStyle>
    <p:bodyStyle>
      <a:lvl1pPr algn="l" rtl="0" fontAlgn="base">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fontAlgn="base">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fontAlgn="base">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2450703"/>
          </a:xfrm>
        </p:spPr>
        <p:txBody>
          <a:bodyPr>
            <a:normAutofit/>
          </a:bodyPr>
          <a:lstStyle/>
          <a:p>
            <a:pPr algn="l"/>
            <a:r>
              <a:rPr lang="cs-CZ" sz="4000" b="1" dirty="0" smtClean="0">
                <a:latin typeface="Trebuchet MS" panose="020B0603020202020204" pitchFamily="34" charset="0"/>
              </a:rPr>
              <a:t>Provoz obchodu a služeb</a:t>
            </a:r>
            <a:endParaRPr lang="cs-CZ" sz="4000" b="1" dirty="0">
              <a:latin typeface="Trebuchet MS" panose="020B0603020202020204" pitchFamily="34" charset="0"/>
            </a:endParaRPr>
          </a:p>
        </p:txBody>
      </p:sp>
      <p:sp>
        <p:nvSpPr>
          <p:cNvPr id="3" name="Podnadpis 2"/>
          <p:cNvSpPr>
            <a:spLocks noGrp="1"/>
          </p:cNvSpPr>
          <p:nvPr>
            <p:ph type="subTitle" idx="1"/>
          </p:nvPr>
        </p:nvSpPr>
        <p:spPr>
          <a:xfrm>
            <a:off x="683568" y="4149080"/>
            <a:ext cx="6400800" cy="1752600"/>
          </a:xfrm>
        </p:spPr>
        <p:txBody>
          <a:bodyPr/>
          <a:lstStyle/>
          <a:p>
            <a:pPr algn="l"/>
            <a:endParaRPr lang="cs-CZ" dirty="0" smtClean="0">
              <a:latin typeface="Trebuchet MS" panose="020B0603020202020204" pitchFamily="34" charset="0"/>
            </a:endParaRPr>
          </a:p>
          <a:p>
            <a:pPr algn="l"/>
            <a:endParaRPr lang="cs-CZ" dirty="0">
              <a:latin typeface="Trebuchet MS" panose="020B0603020202020204" pitchFamily="34" charset="0"/>
            </a:endParaRPr>
          </a:p>
          <a:p>
            <a:pPr algn="l"/>
            <a:r>
              <a:rPr lang="cs-CZ" dirty="0" smtClean="0">
                <a:latin typeface="Trebuchet MS" panose="020B0603020202020204" pitchFamily="34" charset="0"/>
              </a:rPr>
              <a:t>jaro 2019</a:t>
            </a:r>
            <a:endParaRPr lang="cs-CZ" dirty="0">
              <a:latin typeface="Trebuchet MS" panose="020B06030202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2721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III.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spcBef>
                <a:spcPts val="1200"/>
              </a:spcBef>
              <a:buNone/>
            </a:pPr>
            <a:r>
              <a:rPr lang="cs-CZ" sz="2000" b="1" dirty="0">
                <a:latin typeface="Trebuchet MS" panose="020B0603020202020204" pitchFamily="34" charset="0"/>
              </a:rPr>
              <a:t>Manipulační jednotka III. řádu</a:t>
            </a:r>
            <a:r>
              <a:rPr lang="cs-CZ" sz="2000" dirty="0">
                <a:latin typeface="Trebuchet MS" panose="020B0603020202020204" pitchFamily="34" charset="0"/>
              </a:rPr>
              <a:t> je odvozenou jednotkou sloužící pro mechanizovanou manipulaci a výhradně pro dálkovou přepravu – většinou v kombinované dopravě námořní, železniční, vodní, silniční, popř. letecké.</a:t>
            </a:r>
          </a:p>
          <a:p>
            <a:pPr marL="0" indent="0">
              <a:spcBef>
                <a:spcPts val="1200"/>
              </a:spcBef>
              <a:buNone/>
            </a:pPr>
            <a:r>
              <a:rPr lang="cs-CZ" sz="2000" i="1" dirty="0">
                <a:latin typeface="Trebuchet MS" panose="020B0603020202020204" pitchFamily="34" charset="0"/>
              </a:rPr>
              <a:t>Přepravními prostředky jsou převážně velké kontejnery a výměnné nástavby. Celková hmotnost je obvyklá 10-30 tun, náklad tvoří jednotky II. nebo I. řádu. Manipulují se výhradně mechanicky pomocí jeřábů a speciálních vozů či vozíků.</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2403239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IV.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buNone/>
            </a:pPr>
            <a:r>
              <a:rPr lang="cs-CZ" sz="2000" b="1" dirty="0">
                <a:latin typeface="Trebuchet MS" panose="020B0603020202020204" pitchFamily="34" charset="0"/>
              </a:rPr>
              <a:t>Manipulační jednotka IV. řádu</a:t>
            </a:r>
            <a:r>
              <a:rPr lang="cs-CZ" sz="2000" dirty="0">
                <a:latin typeface="Trebuchet MS" panose="020B0603020202020204" pitchFamily="34" charset="0"/>
              </a:rPr>
              <a:t> je odvozenou přepravní jednotkou určenou pro dálkovou kombinovanou vnitrozemskou vodní a námořní přepravu v </a:t>
            </a:r>
            <a:r>
              <a:rPr lang="cs-CZ" sz="2000" dirty="0" err="1">
                <a:latin typeface="Trebuchet MS" panose="020B0603020202020204" pitchFamily="34" charset="0"/>
              </a:rPr>
              <a:t>bártrových</a:t>
            </a:r>
            <a:r>
              <a:rPr lang="cs-CZ" sz="2000" dirty="0">
                <a:latin typeface="Trebuchet MS" panose="020B0603020202020204" pitchFamily="34" charset="0"/>
              </a:rPr>
              <a:t> systémech, včetně mechanizované manipulace. Hmotnost 400-2000 tun. </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3759724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palety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indent="0">
              <a:buClr>
                <a:schemeClr val="accent6"/>
              </a:buClr>
              <a:buNone/>
            </a:pPr>
            <a:r>
              <a:rPr lang="cs-CZ" sz="2000" dirty="0">
                <a:latin typeface="Trebuchet MS" panose="020B0603020202020204" pitchFamily="34" charset="0"/>
              </a:rPr>
              <a:t>Paleta je </a:t>
            </a:r>
            <a:r>
              <a:rPr lang="cs-CZ" sz="2000" i="1" dirty="0">
                <a:latin typeface="Trebuchet MS" panose="020B0603020202020204" pitchFamily="34" charset="0"/>
              </a:rPr>
              <a:t>definována jako nosná plošina s nástavbou nebo bez nástavby</a:t>
            </a:r>
            <a:r>
              <a:rPr lang="cs-CZ" sz="2000" dirty="0">
                <a:latin typeface="Trebuchet MS" panose="020B0603020202020204" pitchFamily="34" charset="0"/>
              </a:rPr>
              <a:t>, která slouží pro uložení zboží, jeho skladování, umožňuje stěhování palet a manipulaci pomocí vozíků či jiných mechanizačních prostředků. Je upravena pro nabrání vidlicemi nízkozdvižných vozíků.</a:t>
            </a:r>
          </a:p>
          <a:p>
            <a:pPr>
              <a:buClr>
                <a:schemeClr val="accent6"/>
              </a:buClr>
            </a:pPr>
            <a:r>
              <a:rPr lang="cs-CZ" sz="1800" b="1" dirty="0" smtClean="0">
                <a:latin typeface="Trebuchet MS" panose="020B0603020202020204" pitchFamily="34" charset="0"/>
              </a:rPr>
              <a:t>Prostá </a:t>
            </a:r>
            <a:r>
              <a:rPr lang="cs-CZ" sz="1800" b="1" dirty="0">
                <a:latin typeface="Trebuchet MS" panose="020B0603020202020204" pitchFamily="34" charset="0"/>
              </a:rPr>
              <a:t>paleta</a:t>
            </a:r>
            <a:r>
              <a:rPr lang="cs-CZ" sz="1800" dirty="0">
                <a:latin typeface="Trebuchet MS" panose="020B0603020202020204" pitchFamily="34" charset="0"/>
              </a:rPr>
              <a:t> představuje plošinu, na kterou se ukládá zboží. </a:t>
            </a:r>
            <a:endParaRPr lang="cs-CZ" sz="1800" dirty="0" smtClean="0">
              <a:latin typeface="Trebuchet MS" panose="020B0603020202020204" pitchFamily="34" charset="0"/>
            </a:endParaRPr>
          </a:p>
          <a:p>
            <a:pPr>
              <a:buClr>
                <a:schemeClr val="accent6"/>
              </a:buClr>
            </a:pPr>
            <a:r>
              <a:rPr lang="cs-CZ" sz="1800" b="1" dirty="0" smtClean="0">
                <a:latin typeface="Trebuchet MS" panose="020B0603020202020204" pitchFamily="34" charset="0"/>
              </a:rPr>
              <a:t>Ohradová </a:t>
            </a:r>
            <a:r>
              <a:rPr lang="cs-CZ" sz="1800" b="1" dirty="0">
                <a:latin typeface="Trebuchet MS" panose="020B0603020202020204" pitchFamily="34" charset="0"/>
              </a:rPr>
              <a:t>paleta</a:t>
            </a:r>
            <a:r>
              <a:rPr lang="cs-CZ" sz="1800" dirty="0">
                <a:latin typeface="Trebuchet MS" panose="020B0603020202020204" pitchFamily="34" charset="0"/>
              </a:rPr>
              <a:t> (většinou kovová paleta) má současně ohradovou část, kde jedna stěna nebo půlka jedné či dvou stěn bývají sklopné tak, aby byl umožněn dobrý přístup ke zboží. </a:t>
            </a:r>
            <a:endParaRPr lang="cs-CZ" sz="1800" dirty="0" smtClean="0">
              <a:latin typeface="Trebuchet MS" panose="020B0603020202020204" pitchFamily="34" charset="0"/>
            </a:endParaRPr>
          </a:p>
          <a:p>
            <a:pPr>
              <a:buClr>
                <a:schemeClr val="accent6"/>
              </a:buClr>
            </a:pPr>
            <a:r>
              <a:rPr lang="cs-CZ" sz="1800" b="1" dirty="0" smtClean="0">
                <a:latin typeface="Trebuchet MS" panose="020B0603020202020204" pitchFamily="34" charset="0"/>
              </a:rPr>
              <a:t>Skříňová </a:t>
            </a:r>
            <a:r>
              <a:rPr lang="cs-CZ" sz="1800" b="1" dirty="0">
                <a:latin typeface="Trebuchet MS" panose="020B0603020202020204" pitchFamily="34" charset="0"/>
              </a:rPr>
              <a:t>paleta</a:t>
            </a:r>
            <a:r>
              <a:rPr lang="cs-CZ" sz="1800" dirty="0">
                <a:latin typeface="Trebuchet MS" panose="020B0603020202020204" pitchFamily="34" charset="0"/>
              </a:rPr>
              <a:t> (opět v kovovém provedení) má kromě ohrady navíc ještě víko, ať již pevné či sklopné. Celou paletu je možno uzavřít a zaplombovat</a:t>
            </a:r>
            <a:r>
              <a:rPr lang="cs-CZ" sz="1800" dirty="0" smtClean="0">
                <a:latin typeface="Trebuchet MS" panose="020B0603020202020204" pitchFamily="34" charset="0"/>
              </a:rPr>
              <a:t>.</a:t>
            </a:r>
            <a:endParaRPr lang="cs-CZ" sz="1800" dirty="0">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1332972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přepravky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a:latin typeface="Trebuchet MS" panose="020B0603020202020204" pitchFamily="34" charset="0"/>
              </a:rPr>
              <a:t>Přepravky nahrazují kartony tam, kde je to vhodné. Typické je použití pro lahvové zboží, dále je časté použití pro různé kombinované menší zboží, jako jsou např. různé druhy vrutů apod. Zásadně se používají přepravky tam, kde je použití levnější než karton a tam, kde jde o stálé vztahy mezi dodavatelem a odběratelem, tzn. při dodávkách rychle se kazících druhů potravin, jako je mléko, pečivo, masné výrobky.</a:t>
            </a:r>
          </a:p>
          <a:p>
            <a:pPr>
              <a:buClr>
                <a:schemeClr val="accent6"/>
              </a:buClr>
            </a:pPr>
            <a:r>
              <a:rPr lang="cs-CZ" sz="1800" dirty="0">
                <a:latin typeface="Trebuchet MS" panose="020B0603020202020204" pitchFamily="34" charset="0"/>
              </a:rPr>
              <a:t>Velikost přepravek odpovídá většinou osmině paletové plochy, tj. 300 x 400 mm. Poměrně často se vyskytuje rovněž dvojitá velikost – 400 x 600 mm.</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1508256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a:t>
            </a:r>
            <a:r>
              <a:rPr lang="cs-CZ" sz="3000" b="1" dirty="0" err="1"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roltejnery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err="1">
                <a:latin typeface="Trebuchet MS" panose="020B0603020202020204" pitchFamily="34" charset="0"/>
              </a:rPr>
              <a:t>Roltejnery</a:t>
            </a:r>
            <a:r>
              <a:rPr lang="cs-CZ" sz="2000" dirty="0">
                <a:latin typeface="Trebuchet MS" panose="020B0603020202020204" pitchFamily="34" charset="0"/>
              </a:rPr>
              <a:t> jsou velice rozšířeným druhem přepravek, používaným převážně pro rozvoz zboží z velkoobchodu do maloobchodu. Rozměr jejich základny odpovídá </a:t>
            </a:r>
            <a:r>
              <a:rPr lang="cs-CZ" sz="2000" dirty="0" err="1">
                <a:latin typeface="Trebuchet MS" panose="020B0603020202020204" pitchFamily="34" charset="0"/>
              </a:rPr>
              <a:t>půlpaletě</a:t>
            </a:r>
            <a:r>
              <a:rPr lang="cs-CZ" sz="2000" dirty="0">
                <a:latin typeface="Trebuchet MS" panose="020B0603020202020204" pitchFamily="34" charset="0"/>
              </a:rPr>
              <a:t>, tj. 600 x 800 mm, vnější rozměry jsou o něco větší, aby se do </a:t>
            </a:r>
            <a:r>
              <a:rPr lang="cs-CZ" sz="2000" dirty="0" err="1">
                <a:latin typeface="Trebuchet MS" panose="020B0603020202020204" pitchFamily="34" charset="0"/>
              </a:rPr>
              <a:t>roltejneru</a:t>
            </a:r>
            <a:r>
              <a:rPr lang="cs-CZ" sz="2000" dirty="0">
                <a:latin typeface="Trebuchet MS" panose="020B0603020202020204" pitchFamily="34" charset="0"/>
              </a:rPr>
              <a:t> daly vkládat krabice a přepravky.</a:t>
            </a:r>
          </a:p>
          <a:p>
            <a:pPr>
              <a:buClr>
                <a:schemeClr val="accent6"/>
              </a:buClr>
            </a:pPr>
            <a:r>
              <a:rPr lang="cs-CZ" sz="2000" dirty="0" err="1">
                <a:latin typeface="Trebuchet MS" panose="020B0603020202020204" pitchFamily="34" charset="0"/>
              </a:rPr>
              <a:t>Roltejnery</a:t>
            </a:r>
            <a:r>
              <a:rPr lang="cs-CZ" sz="2000" dirty="0">
                <a:latin typeface="Trebuchet MS" panose="020B0603020202020204" pitchFamily="34" charset="0"/>
              </a:rPr>
              <a:t> se přepravují ručně nebo na nízkozdvižných vozících. Na vozíky s prodlouženými vidlicemi je možno nabrat až tři </a:t>
            </a:r>
            <a:r>
              <a:rPr lang="cs-CZ" sz="2000" dirty="0" err="1">
                <a:latin typeface="Trebuchet MS" panose="020B0603020202020204" pitchFamily="34" charset="0"/>
              </a:rPr>
              <a:t>roltejnery</a:t>
            </a:r>
            <a:r>
              <a:rPr lang="cs-CZ" sz="2000" dirty="0">
                <a:latin typeface="Trebuchet MS" panose="020B0603020202020204" pitchFamily="34" charset="0"/>
              </a:rPr>
              <a:t> za sebou.</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643527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Přepravní obaly - kontejnery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1800" dirty="0">
                <a:latin typeface="Trebuchet MS" panose="020B0603020202020204" pitchFamily="34" charset="0"/>
              </a:rPr>
              <a:t>Kontejner je definován jako přepravní prostředek, většinou ve tvaru skříně s dveřmi, s objemem větším než 1 m</a:t>
            </a:r>
            <a:r>
              <a:rPr lang="cs-CZ" sz="1800" baseline="30000" dirty="0">
                <a:latin typeface="Trebuchet MS" panose="020B0603020202020204" pitchFamily="34" charset="0"/>
              </a:rPr>
              <a:t>3</a:t>
            </a:r>
            <a:r>
              <a:rPr lang="cs-CZ" sz="1800" dirty="0">
                <a:latin typeface="Trebuchet MS" panose="020B0603020202020204" pitchFamily="34" charset="0"/>
              </a:rPr>
              <a:t> přizpůsobený mechanizované manipulaci a skladování. Lze jej tedy stohovat, překládat z jednoho druhu přepravního prostředku na druhý jako celek. Kontejnerizace představuje v komplexním pojetí významnou úsporu živé práce, od zavedení palety je to druhý nejvýznamnější krok k rozvoji přepravy materiálu.</a:t>
            </a:r>
          </a:p>
          <a:p>
            <a:pPr>
              <a:buClr>
                <a:schemeClr val="accent6"/>
              </a:buClr>
            </a:pPr>
            <a:r>
              <a:rPr lang="cs-CZ" sz="1800" dirty="0">
                <a:latin typeface="Trebuchet MS" panose="020B0603020202020204" pitchFamily="34" charset="0"/>
              </a:rPr>
              <a:t>Hlavní výhodou kontejnerizace je výrazné zkrácení doby ložných operací. Tím se zvyšuje využití dopravních prostředků, snižuje se potřeba živé práce a celkové provozní náklady.</a:t>
            </a:r>
          </a:p>
          <a:p>
            <a:pPr>
              <a:buClr>
                <a:schemeClr val="accent6"/>
              </a:buClr>
            </a:pPr>
            <a:r>
              <a:rPr lang="cs-CZ" sz="1800" dirty="0">
                <a:latin typeface="Trebuchet MS" panose="020B0603020202020204" pitchFamily="34" charset="0"/>
              </a:rPr>
              <a:t>Maximální výhody má použití kontejnerové přepravy u kombinované přepravy, když je zboží přepravováno větším počtem různých dopravních prostředků, např. automobilem, vlakem, lodí.</a:t>
            </a:r>
          </a:p>
          <a:p>
            <a:pPr>
              <a:buClr>
                <a:schemeClr val="accent6"/>
              </a:buClr>
            </a:pPr>
            <a:r>
              <a:rPr lang="cs-CZ" sz="1800" dirty="0">
                <a:latin typeface="Trebuchet MS" panose="020B0603020202020204" pitchFamily="34" charset="0"/>
              </a:rPr>
              <a:t>K dalším výhodám kontejnerizace patří snížení ztrát přepravovaného zboží, protože pevná konstrukce brání zboží jak proti poškození, tak proti zcizení. Na krátkou dobu mohou kontejnery sloužit rovněž jako sklad.</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3745945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610100"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Zástupný symbol pro obsah 2"/>
          <p:cNvSpPr txBox="1">
            <a:spLocks/>
          </p:cNvSpPr>
          <p:nvPr/>
        </p:nvSpPr>
        <p:spPr>
          <a:xfrm>
            <a:off x="827584" y="3861048"/>
            <a:ext cx="8064896" cy="158417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800"/>
              </a:spcBef>
              <a:buClr>
                <a:schemeClr val="accent6">
                  <a:lumMod val="75000"/>
                </a:schemeClr>
              </a:buClr>
              <a:buNone/>
            </a:pPr>
            <a:r>
              <a:rPr lang="cs-CZ" sz="4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Děkuji za pozornost</a:t>
            </a:r>
            <a:r>
              <a:rPr lang="cs-CZ" sz="4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a:t>
            </a:r>
          </a:p>
          <a:p>
            <a:pPr marL="0" indent="0">
              <a:spcBef>
                <a:spcPts val="1800"/>
              </a:spcBef>
              <a:buClr>
                <a:schemeClr val="accent6">
                  <a:lumMod val="75000"/>
                </a:schemeClr>
              </a:buClr>
              <a:buNone/>
            </a:pPr>
            <a:r>
              <a:rPr lang="cs-CZ" sz="3000" b="1" i="1" dirty="0" smtClean="0">
                <a:solidFill>
                  <a:schemeClr val="bg1">
                    <a:lumMod val="50000"/>
                  </a:schemeClr>
                </a:solidFill>
                <a:latin typeface="Trebuchet MS" panose="020B0603020202020204" pitchFamily="34" charset="0"/>
                <a:cs typeface="Arial" panose="020B0604020202020204" pitchFamily="34" charset="0"/>
              </a:rPr>
              <a:t>Příjemný zbytek dne!</a:t>
            </a:r>
            <a:endParaRPr lang="cs-CZ" sz="3000" b="1" i="1" dirty="0">
              <a:latin typeface="Trebuchet MS" panose="020B0603020202020204" pitchFamily="34" charset="0"/>
              <a:cs typeface="Arial" panose="020B0604020202020204" pitchFamily="34" charset="0"/>
            </a:endParaRPr>
          </a:p>
        </p:txBody>
      </p:sp>
    </p:spTree>
    <p:extLst>
      <p:ext uri="{BB962C8B-B14F-4D97-AF65-F5344CB8AC3E}">
        <p14:creationId xmlns:p14="http://schemas.microsoft.com/office/powerpoint/2010/main" val="21339088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indent="0">
              <a:spcBef>
                <a:spcPts val="600"/>
              </a:spcBef>
              <a:buNone/>
            </a:pPr>
            <a:r>
              <a:rPr lang="cs-CZ" sz="2000" i="1" dirty="0">
                <a:latin typeface="Trebuchet MS" panose="020B0603020202020204" pitchFamily="34" charset="0"/>
              </a:rPr>
              <a:t>Mechanizační prostředky a obchodní zařízení slouží k výkonu obchodních operací </a:t>
            </a:r>
            <a:r>
              <a:rPr lang="cs-CZ" sz="2000" dirty="0">
                <a:latin typeface="Trebuchet MS" panose="020B0603020202020204" pitchFamily="34" charset="0"/>
              </a:rPr>
              <a:t>– tak lze jednoduše vyjádřit místo tohoto prvku v systému technologie obchodního provozu. V obchodních jednotkách se setkáváme s bohatou škálou pracovních prostředků díky rozsahu a obsahu provozních operací.</a:t>
            </a:r>
          </a:p>
          <a:p>
            <a:pPr marL="0" indent="0">
              <a:spcBef>
                <a:spcPts val="600"/>
              </a:spcBef>
              <a:buNone/>
            </a:pPr>
            <a:r>
              <a:rPr lang="cs-CZ" sz="2000" dirty="0">
                <a:latin typeface="Trebuchet MS" panose="020B0603020202020204" pitchFamily="34" charset="0"/>
              </a:rPr>
              <a:t>Podle činností (operací), při nichž se technických prostředků a zařízení používá, lze tyto prostředky rozdělit na zařízení a prostředky pro</a:t>
            </a: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manipulaci,</a:t>
            </a:r>
            <a:endParaRPr lang="cs-CZ" sz="2000" dirty="0">
              <a:latin typeface="Trebuchet MS" panose="020B0603020202020204" pitchFamily="34" charset="0"/>
            </a:endParaRP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dopravu,</a:t>
            </a:r>
            <a:endParaRPr lang="cs-CZ" sz="2000" dirty="0">
              <a:latin typeface="Trebuchet MS" panose="020B0603020202020204" pitchFamily="34" charset="0"/>
            </a:endParaRP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skladování,</a:t>
            </a:r>
            <a:endParaRPr lang="cs-CZ" sz="2000" dirty="0">
              <a:latin typeface="Trebuchet MS" panose="020B0603020202020204" pitchFamily="34" charset="0"/>
            </a:endParaRPr>
          </a:p>
          <a:p>
            <a:pPr lvl="0">
              <a:spcBef>
                <a:spcPts val="600"/>
              </a:spcBef>
              <a:buClr>
                <a:schemeClr val="accent6"/>
              </a:buClr>
              <a:buFont typeface="Wingdings" panose="05000000000000000000" pitchFamily="2" charset="2"/>
              <a:buChar char="ü"/>
            </a:pPr>
            <a:r>
              <a:rPr lang="cs-CZ" sz="2000" i="1" dirty="0">
                <a:latin typeface="Trebuchet MS" panose="020B0603020202020204" pitchFamily="34" charset="0"/>
              </a:rPr>
              <a:t>prodej</a:t>
            </a:r>
            <a:r>
              <a:rPr lang="cs-CZ" sz="2000" dirty="0">
                <a:latin typeface="Trebuchet MS" panose="020B0603020202020204" pitchFamily="34" charset="0"/>
              </a:rPr>
              <a:t>.</a:t>
            </a:r>
          </a:p>
          <a:p>
            <a:pPr marL="0" indent="0">
              <a:spcBef>
                <a:spcPts val="600"/>
              </a:spcBef>
              <a:buNone/>
            </a:pPr>
            <a:r>
              <a:rPr lang="cs-CZ" sz="2000" dirty="0">
                <a:latin typeface="Trebuchet MS" panose="020B0603020202020204" pitchFamily="34" charset="0"/>
              </a:rPr>
              <a:t>Většina z nich může být uplatněna pouze ve spojení s provozními objekty a plochami. Spolu s nimi tvoří materiálně technickou základnu </a:t>
            </a:r>
            <a:r>
              <a:rPr lang="cs-CZ" sz="2000" dirty="0" smtClean="0">
                <a:latin typeface="Trebuchet MS" panose="020B0603020202020204" pitchFamily="34" charset="0"/>
              </a:rPr>
              <a:t>obchodu.</a:t>
            </a:r>
            <a:endParaRPr lang="cs-CZ" sz="2000" dirty="0">
              <a:latin typeface="Trebuchet MS" panose="020B0603020202020204" pitchFamily="34" charset="0"/>
            </a:endParaRPr>
          </a:p>
        </p:txBody>
      </p:sp>
      <p:sp>
        <p:nvSpPr>
          <p:cNvPr id="6"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24892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spcBef>
                <a:spcPts val="1200"/>
              </a:spcBef>
              <a:buClr>
                <a:schemeClr val="accent6"/>
              </a:buClr>
              <a:buFont typeface="Wingdings" panose="05000000000000000000" pitchFamily="2" charset="2"/>
              <a:buChar char="§"/>
            </a:pPr>
            <a:r>
              <a:rPr lang="cs-CZ" sz="2000" dirty="0">
                <a:latin typeface="Trebuchet MS" panose="020B0603020202020204" pitchFamily="34" charset="0"/>
              </a:rPr>
              <a:t>Prostředky a zařízení pro </a:t>
            </a:r>
            <a:r>
              <a:rPr lang="cs-CZ" sz="2000" b="1" dirty="0">
                <a:latin typeface="Trebuchet MS" panose="020B0603020202020204" pitchFamily="34" charset="0"/>
              </a:rPr>
              <a:t>manipulaci</a:t>
            </a:r>
            <a:r>
              <a:rPr lang="cs-CZ" sz="2000" dirty="0">
                <a:latin typeface="Trebuchet MS" panose="020B0603020202020204" pitchFamily="34" charset="0"/>
              </a:rPr>
              <a:t> slouží pro vykládku zboží, jeho uskladnění, překládání, vykládání, kompletaci a nakládku. Nejrozšířenějšími zástupci této skupiny jsou nízko- a vysokozdvižné vozíky, regálové zakladače, dopravníky i klasické rudly. Výběr konkrétního prostředku pro manipulaci je dán druhem, velikostí a hmotností manipulační jednotky, množstvím zboží, způsobem manipulace a dalšími.</a:t>
            </a:r>
          </a:p>
          <a:p>
            <a:pPr>
              <a:spcBef>
                <a:spcPts val="1200"/>
              </a:spcBef>
              <a:buClr>
                <a:schemeClr val="accent6"/>
              </a:buClr>
              <a:buFont typeface="Wingdings" panose="05000000000000000000" pitchFamily="2" charset="2"/>
              <a:buChar char="§"/>
            </a:pPr>
            <a:r>
              <a:rPr lang="cs-CZ" sz="2000" dirty="0">
                <a:latin typeface="Trebuchet MS" panose="020B0603020202020204" pitchFamily="34" charset="0"/>
              </a:rPr>
              <a:t>Prostředky pro </a:t>
            </a:r>
            <a:r>
              <a:rPr lang="cs-CZ" sz="2000" b="1" dirty="0">
                <a:latin typeface="Trebuchet MS" panose="020B0603020202020204" pitchFamily="34" charset="0"/>
              </a:rPr>
              <a:t>dopravu</a:t>
            </a:r>
            <a:r>
              <a:rPr lang="cs-CZ" sz="2000" dirty="0">
                <a:latin typeface="Trebuchet MS" panose="020B0603020202020204" pitchFamily="34" charset="0"/>
              </a:rPr>
              <a:t> slouží vnější dopravě. Reprezentanty prostředků vnější dopravy v obchodě jsou nákladní a dodávkové vozy</a:t>
            </a:r>
            <a:r>
              <a:rPr lang="cs-CZ" sz="2000" dirty="0" smtClean="0">
                <a:latin typeface="Trebuchet MS" panose="020B0603020202020204" pitchFamily="34" charset="0"/>
              </a:rPr>
              <a:t>.</a:t>
            </a:r>
            <a:endParaRPr lang="cs-CZ" sz="2000" dirty="0">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1386880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smtClean="0">
                <a:latin typeface="Trebuchet MS" panose="020B0603020202020204" pitchFamily="34" charset="0"/>
              </a:rPr>
              <a:t>Nezbytným </a:t>
            </a:r>
            <a:r>
              <a:rPr lang="cs-CZ" sz="2000" dirty="0">
                <a:latin typeface="Trebuchet MS" panose="020B0603020202020204" pitchFamily="34" charset="0"/>
              </a:rPr>
              <a:t>zařízením pro </a:t>
            </a:r>
            <a:r>
              <a:rPr lang="cs-CZ" sz="2000" b="1" dirty="0">
                <a:latin typeface="Trebuchet MS" panose="020B0603020202020204" pitchFamily="34" charset="0"/>
              </a:rPr>
              <a:t>uskladnění</a:t>
            </a:r>
            <a:r>
              <a:rPr lang="cs-CZ" sz="2000" dirty="0">
                <a:latin typeface="Trebuchet MS" panose="020B0603020202020204" pitchFamily="34" charset="0"/>
              </a:rPr>
              <a:t> zboží v provozních jednotkách jsou </a:t>
            </a:r>
            <a:r>
              <a:rPr lang="cs-CZ" sz="2000" i="1" dirty="0">
                <a:latin typeface="Trebuchet MS" panose="020B0603020202020204" pitchFamily="34" charset="0"/>
              </a:rPr>
              <a:t>skladové regály</a:t>
            </a:r>
            <a:r>
              <a:rPr lang="cs-CZ" sz="2000" dirty="0">
                <a:latin typeface="Trebuchet MS" panose="020B0603020202020204" pitchFamily="34" charset="0"/>
              </a:rPr>
              <a:t>. Škála jejich druhů je široká, od paletových příhradových, konzolových, blokových až po regály policové, které jsou nejpoužívanější v maloobchodě. Zařízením pro skladování v maloobchodních jednotkách jsou i </a:t>
            </a:r>
            <a:r>
              <a:rPr lang="cs-CZ" sz="2000" i="1" dirty="0">
                <a:latin typeface="Trebuchet MS" panose="020B0603020202020204" pitchFamily="34" charset="0"/>
              </a:rPr>
              <a:t>speciální zařízení</a:t>
            </a:r>
            <a:r>
              <a:rPr lang="cs-CZ" sz="2000" dirty="0">
                <a:latin typeface="Trebuchet MS" panose="020B0603020202020204" pitchFamily="34" charset="0"/>
              </a:rPr>
              <a:t> – lednice, mrazicí boxy i zařízení pro uložení zboží během jeho úprav. Zboží v prodejní místnosti maloobchodních jednotek je ukládáno do </a:t>
            </a:r>
            <a:r>
              <a:rPr lang="cs-CZ" sz="2000" i="1" dirty="0">
                <a:latin typeface="Trebuchet MS" panose="020B0603020202020204" pitchFamily="34" charset="0"/>
              </a:rPr>
              <a:t>výstavního zařízení</a:t>
            </a:r>
            <a:r>
              <a:rPr lang="cs-CZ" sz="2000" dirty="0">
                <a:latin typeface="Trebuchet MS" panose="020B0603020202020204" pitchFamily="34" charset="0"/>
              </a:rPr>
              <a:t> a regálů. Tuto skupinu zařízení tvoří různé druhy přístěnných i středových regálů, chladicí a mrazicí vany, nástavby apod. tak, jak se s nimi každý zákazník denně setkává při nákupu. Může tak sám posoudit jejich vhodnost, vývoj s trendem ke zvyšování využití kapacity pomocí flexibility i využití typizovaného zařízení. Z určitého pohledu můžeme toto zařízení zařadit vzhledem k funkci, kterou plní i do následující skupiny</a:t>
            </a:r>
            <a:r>
              <a:rPr lang="cs-CZ" sz="2000" dirty="0" smtClean="0">
                <a:latin typeface="Trebuchet MS" panose="020B0603020202020204" pitchFamily="34" charset="0"/>
              </a:rPr>
              <a:t>.</a:t>
            </a:r>
            <a:endParaRPr lang="cs-CZ" sz="2000" dirty="0">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261799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Mechanizační prostředky a zařízení</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a:buClr>
                <a:schemeClr val="accent6"/>
              </a:buClr>
            </a:pPr>
            <a:r>
              <a:rPr lang="cs-CZ" sz="2000" dirty="0" smtClean="0">
                <a:latin typeface="Trebuchet MS" panose="020B0603020202020204" pitchFamily="34" charset="0"/>
              </a:rPr>
              <a:t>Zařízení </a:t>
            </a:r>
            <a:r>
              <a:rPr lang="cs-CZ" sz="2000" dirty="0">
                <a:latin typeface="Trebuchet MS" panose="020B0603020202020204" pitchFamily="34" charset="0"/>
              </a:rPr>
              <a:t>pro </a:t>
            </a:r>
            <a:r>
              <a:rPr lang="cs-CZ" sz="2000" b="1" dirty="0">
                <a:latin typeface="Trebuchet MS" panose="020B0603020202020204" pitchFamily="34" charset="0"/>
              </a:rPr>
              <a:t>prodej</a:t>
            </a:r>
            <a:r>
              <a:rPr lang="cs-CZ" sz="2000" dirty="0">
                <a:latin typeface="Trebuchet MS" panose="020B0603020202020204" pitchFamily="34" charset="0"/>
              </a:rPr>
              <a:t> zboží tvoří soubor různých strojů, přístrojů a zařízení, které slouží k přípravě zboží k prodeji (balicí a porcovací stroje, váhy), k samému prodeji (pulty, regály a jiné výstavní zařízení), k inkasu (pokladny) i k usnadnění pohybu zákazníka při nákupu (vozíky, košíky). Jejich volba je závislá na sortimentu prodávaného zboží, formě prodeje, na připravenosti zboží k prodeji i na frekvenci zákazníků.</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27079899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indent="0">
              <a:buNone/>
            </a:pPr>
            <a:r>
              <a:rPr lang="cs-CZ" sz="2000" dirty="0">
                <a:latin typeface="Trebuchet MS" panose="020B0603020202020204" pitchFamily="34" charset="0"/>
              </a:rPr>
              <a:t>Pomocí obalů a přepravních prostředků jsou v logistických řetězcích vytvářeny </a:t>
            </a:r>
            <a:r>
              <a:rPr lang="cs-CZ" sz="2000" b="1" dirty="0">
                <a:latin typeface="Trebuchet MS" panose="020B0603020202020204" pitchFamily="34" charset="0"/>
              </a:rPr>
              <a:t>manipulační jednotky</a:t>
            </a:r>
            <a:r>
              <a:rPr lang="cs-CZ" sz="2000" dirty="0">
                <a:latin typeface="Trebuchet MS" panose="020B0603020202020204" pitchFamily="34" charset="0"/>
              </a:rPr>
              <a:t> – zboží nebo soubor zboží tvořící jednotku schopnou manipulace jako s jedním kusem, aniž by bylo nutno ji dále upravovat. Jde o ruční nebo mechanizovanou (automatizovanou) manipulaci. V procesu přepravy jsou typické pro obchodní logistiku manipulační jednotky s jednotkami přepravními</a:t>
            </a:r>
            <a:r>
              <a:rPr lang="cs-CZ" sz="2000" dirty="0" smtClean="0">
                <a:latin typeface="Trebuchet MS" panose="020B0603020202020204" pitchFamily="34" charset="0"/>
              </a:rPr>
              <a:t>.</a:t>
            </a:r>
          </a:p>
          <a:p>
            <a:pPr marL="0" indent="0">
              <a:buNone/>
            </a:pPr>
            <a:endParaRPr lang="cs-CZ" sz="1600" dirty="0" smtClean="0">
              <a:latin typeface="Trebuchet MS" panose="020B0603020202020204" pitchFamily="34" charset="0"/>
            </a:endParaRPr>
          </a:p>
          <a:p>
            <a:pPr marL="0" indent="0">
              <a:buNone/>
            </a:pPr>
            <a:r>
              <a:rPr lang="cs-CZ" sz="1600" dirty="0" smtClean="0">
                <a:latin typeface="Trebuchet MS" panose="020B0603020202020204" pitchFamily="34" charset="0"/>
              </a:rPr>
              <a:t>Pro </a:t>
            </a:r>
            <a:r>
              <a:rPr lang="cs-CZ" sz="1600" dirty="0">
                <a:latin typeface="Trebuchet MS" panose="020B0603020202020204" pitchFamily="34" charset="0"/>
              </a:rPr>
              <a:t>obchod mají největší význam manipulační jednotky řádu 0, I a II. I když manipulační jednotka I. řádu je z hlediska přepravy pokládána za základní, v obchodě je z hlediska obsahu základní (nejmenší) jednotkou spotřebitelské balení a z hlediska rozměrového manipulační jednotka II. řádu – tj. </a:t>
            </a:r>
            <a:r>
              <a:rPr lang="cs-CZ" sz="1600" i="1" dirty="0">
                <a:latin typeface="Trebuchet MS" panose="020B0603020202020204" pitchFamily="34" charset="0"/>
              </a:rPr>
              <a:t>evropská paleta</a:t>
            </a:r>
            <a:r>
              <a:rPr lang="cs-CZ" sz="1600" dirty="0">
                <a:latin typeface="Trebuchet MS" panose="020B0603020202020204" pitchFamily="34" charset="0"/>
              </a:rPr>
              <a:t> – 800 x 1200 mm. Rozměrová unifikace podle standardů ISO (International </a:t>
            </a:r>
            <a:r>
              <a:rPr lang="cs-CZ" sz="1600" dirty="0" err="1">
                <a:latin typeface="Trebuchet MS" panose="020B0603020202020204" pitchFamily="34" charset="0"/>
              </a:rPr>
              <a:t>Standardisation</a:t>
            </a:r>
            <a:r>
              <a:rPr lang="cs-CZ" sz="1600" dirty="0">
                <a:latin typeface="Trebuchet MS" panose="020B0603020202020204" pitchFamily="34" charset="0"/>
              </a:rPr>
              <a:t> </a:t>
            </a:r>
            <a:r>
              <a:rPr lang="cs-CZ" sz="1600" dirty="0" err="1">
                <a:latin typeface="Trebuchet MS" panose="020B0603020202020204" pitchFamily="34" charset="0"/>
              </a:rPr>
              <a:t>Organization</a:t>
            </a:r>
            <a:r>
              <a:rPr lang="cs-CZ" sz="1600" dirty="0">
                <a:latin typeface="Trebuchet MS" panose="020B0603020202020204" pitchFamily="34" charset="0"/>
              </a:rPr>
              <a:t>) uznává manipulační jednotky I. řádu jako podíly části evropské palety – základní půdorysný rozměr je 200 x 300 mm. Rozměry spotřebitelského balení (manipulační jednotky 0. řádu) se musí přizpůsobit přepravním (manipulačním) jednotkám I. řádu, přičemž změnou výšky nebo počtu kusů v tomto balení je možno dosáhnout požadované půdorysné velikosti.</a:t>
            </a:r>
          </a:p>
          <a:p>
            <a:pPr marL="0" indent="0">
              <a:buNone/>
            </a:pPr>
            <a:endParaRPr lang="cs-CZ" sz="2000" dirty="0">
              <a:latin typeface="Trebuchet MS" panose="020B0603020202020204" pitchFamily="34" charset="0"/>
            </a:endParaRP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104951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0.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buNone/>
            </a:pPr>
            <a:r>
              <a:rPr lang="cs-CZ" sz="2000" b="1" dirty="0">
                <a:latin typeface="Trebuchet MS" panose="020B0603020202020204" pitchFamily="34" charset="0"/>
              </a:rPr>
              <a:t>Manipulační jednotka nultého řádu</a:t>
            </a:r>
            <a:r>
              <a:rPr lang="cs-CZ" sz="2000" dirty="0">
                <a:latin typeface="Trebuchet MS" panose="020B0603020202020204" pitchFamily="34" charset="0"/>
              </a:rPr>
              <a:t>, je možno za ni pokládat zboží ve spotřebitelském obalu, které i pro ruční manipulaci je soustřeďováno do manipulačního obalu či přepravního prostředku.</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2020216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buNone/>
            </a:pPr>
            <a:r>
              <a:rPr lang="cs-CZ" sz="2000" b="1" dirty="0">
                <a:latin typeface="Trebuchet MS" panose="020B0603020202020204" pitchFamily="34" charset="0"/>
              </a:rPr>
              <a:t>Manipulační jednotka I. řádu</a:t>
            </a:r>
            <a:r>
              <a:rPr lang="cs-CZ" sz="2000" dirty="0">
                <a:latin typeface="Trebuchet MS" panose="020B0603020202020204" pitchFamily="34" charset="0"/>
              </a:rPr>
              <a:t> je pokládána za základní – je uzpůsobena pro ruční manipulaci, většinou s maximální hmotností 15 kg. Požaduje se, aby procházela všemi články logistického řetězce až po konečnou fázi bez potřeby ji dělit na menší části.</a:t>
            </a:r>
          </a:p>
          <a:p>
            <a:pPr marL="0" indent="0">
              <a:buNone/>
            </a:pPr>
            <a:r>
              <a:rPr lang="cs-CZ" sz="2000" i="1" dirty="0">
                <a:latin typeface="Trebuchet MS" panose="020B0603020202020204" pitchFamily="34" charset="0"/>
              </a:rPr>
              <a:t>Přepravním prostředkem je přepravka, ukládací bedna či obal – karton, plastový přebal, pytel, demižon apod.</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3726742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158911"/>
            <a:ext cx="8640960" cy="710952"/>
          </a:xfrm>
        </p:spPr>
        <p:txBody>
          <a:bodyPr>
            <a:normAutofit/>
          </a:bodyPr>
          <a:lstStyle/>
          <a:p>
            <a:pPr algn="l"/>
            <a:r>
              <a:rPr lang="cs-CZ" sz="3000" b="1" dirty="0" smtClean="0">
                <a:effectLst>
                  <a:outerShdw blurRad="38100" dist="38100" dir="2700000" algn="tl">
                    <a:srgbClr val="000000">
                      <a:alpha val="43137"/>
                    </a:srgbClr>
                  </a:outerShdw>
                </a:effectLst>
                <a:latin typeface="Trebuchet MS" panose="020B0603020202020204" pitchFamily="34" charset="0"/>
                <a:cs typeface="Arial" panose="020B0604020202020204" pitchFamily="34" charset="0"/>
              </a:rPr>
              <a:t>Manipulační jednotky II. řádu</a:t>
            </a:r>
            <a:endParaRPr lang="cs-CZ" sz="3000" b="1" dirty="0">
              <a:effectLst>
                <a:outerShdw blurRad="38100" dist="38100" dir="2700000" algn="tl">
                  <a:srgbClr val="000000">
                    <a:alpha val="43137"/>
                  </a:srgbClr>
                </a:outerShdw>
              </a:effectLst>
              <a:latin typeface="Trebuchet MS" panose="020B0603020202020204" pitchFamily="34" charset="0"/>
              <a:cs typeface="Arial" panose="020B0604020202020204" pitchFamily="34" charset="0"/>
            </a:endParaRPr>
          </a:p>
        </p:txBody>
      </p:sp>
      <p:sp>
        <p:nvSpPr>
          <p:cNvPr id="3" name="Zástupný symbol pro obsah 2"/>
          <p:cNvSpPr>
            <a:spLocks noGrp="1"/>
          </p:cNvSpPr>
          <p:nvPr>
            <p:ph idx="1"/>
          </p:nvPr>
        </p:nvSpPr>
        <p:spPr>
          <a:xfrm>
            <a:off x="251520" y="2132856"/>
            <a:ext cx="8640960" cy="4725144"/>
          </a:xfrm>
        </p:spPr>
        <p:txBody>
          <a:bodyPr>
            <a:noAutofit/>
          </a:bodyPr>
          <a:lstStyle/>
          <a:p>
            <a:pPr marL="0" lvl="0" indent="0">
              <a:spcBef>
                <a:spcPts val="1200"/>
              </a:spcBef>
              <a:buNone/>
            </a:pPr>
            <a:r>
              <a:rPr lang="cs-CZ" sz="2000" b="1" dirty="0">
                <a:latin typeface="Trebuchet MS" panose="020B0603020202020204" pitchFamily="34" charset="0"/>
              </a:rPr>
              <a:t>Manipulační jednotka II. řádu</a:t>
            </a:r>
            <a:r>
              <a:rPr lang="cs-CZ" sz="2000" dirty="0">
                <a:latin typeface="Trebuchet MS" panose="020B0603020202020204" pitchFamily="34" charset="0"/>
              </a:rPr>
              <a:t> je odvozenou jednotkou sloužící pro mechanizovanou (automatizovanou) přepravu či manipulaci. Podle použití může jít o jednotku skladovací, expediční, přepravní. Je složena z většího počtu manipulačních jednotek I. řádu – cílem je snížení manipulační náročnosti.</a:t>
            </a:r>
          </a:p>
          <a:p>
            <a:pPr marL="0" indent="0">
              <a:spcBef>
                <a:spcPts val="1200"/>
              </a:spcBef>
              <a:buNone/>
            </a:pPr>
            <a:r>
              <a:rPr lang="cs-CZ" sz="2000" i="1" dirty="0">
                <a:latin typeface="Trebuchet MS" panose="020B0603020202020204" pitchFamily="34" charset="0"/>
              </a:rPr>
              <a:t>Přepravním prostředkem je převážně paleta, užitná hmotnost 250-1000 kg, druhým nejčastějším prostředkem je </a:t>
            </a:r>
            <a:r>
              <a:rPr lang="cs-CZ" sz="2000" i="1" dirty="0" err="1">
                <a:latin typeface="Trebuchet MS" panose="020B0603020202020204" pitchFamily="34" charset="0"/>
              </a:rPr>
              <a:t>roltejner</a:t>
            </a:r>
            <a:r>
              <a:rPr lang="cs-CZ" sz="2000" i="1" dirty="0">
                <a:latin typeface="Trebuchet MS" panose="020B0603020202020204" pitchFamily="34" charset="0"/>
              </a:rPr>
              <a:t> s užitnou hmotností 160-250 kg; manipuluje se převážně mechanicky.</a:t>
            </a:r>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2317021"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Nadpis 1"/>
          <p:cNvSpPr txBox="1">
            <a:spLocks/>
          </p:cNvSpPr>
          <p:nvPr/>
        </p:nvSpPr>
        <p:spPr>
          <a:xfrm>
            <a:off x="2999004" y="184082"/>
            <a:ext cx="576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sz="2000" b="1" dirty="0">
                <a:solidFill>
                  <a:schemeClr val="bg1">
                    <a:lumMod val="50000"/>
                  </a:schemeClr>
                </a:solidFill>
                <a:latin typeface="Trebuchet MS" panose="020B0603020202020204" pitchFamily="34" charset="0"/>
              </a:rPr>
              <a:t/>
            </a:r>
            <a:br>
              <a:rPr lang="cs-CZ" sz="2000" b="1" dirty="0">
                <a:solidFill>
                  <a:schemeClr val="bg1">
                    <a:lumMod val="50000"/>
                  </a:schemeClr>
                </a:solidFill>
                <a:latin typeface="Trebuchet MS" panose="020B0603020202020204" pitchFamily="34" charset="0"/>
              </a:rPr>
            </a:br>
            <a:r>
              <a:rPr lang="cs-CZ" sz="2000" b="1" dirty="0" smtClean="0">
                <a:solidFill>
                  <a:schemeClr val="bg1">
                    <a:lumMod val="50000"/>
                  </a:schemeClr>
                </a:solidFill>
                <a:latin typeface="Trebuchet MS" panose="020B0603020202020204" pitchFamily="34" charset="0"/>
              </a:rPr>
              <a:t>Provoz obchodu a služeb</a:t>
            </a:r>
            <a:endParaRPr lang="cs-CZ" sz="2000" b="1" dirty="0">
              <a:solidFill>
                <a:schemeClr val="bg1">
                  <a:lumMod val="50000"/>
                </a:schemeClr>
              </a:solidFill>
              <a:latin typeface="Trebuchet MS" panose="020B0603020202020204" pitchFamily="34" charset="0"/>
            </a:endParaRPr>
          </a:p>
        </p:txBody>
      </p:sp>
    </p:spTree>
    <p:extLst>
      <p:ext uri="{BB962C8B-B14F-4D97-AF65-F5344CB8AC3E}">
        <p14:creationId xmlns:p14="http://schemas.microsoft.com/office/powerpoint/2010/main" val="3756250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6901</TotalTime>
  <Words>432</Words>
  <Application>Microsoft Office PowerPoint</Application>
  <PresentationFormat>Předvádění na obrazovce (4:3)</PresentationFormat>
  <Paragraphs>68</Paragraphs>
  <Slides>16</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16</vt:i4>
      </vt:variant>
    </vt:vector>
  </HeadingPairs>
  <TitlesOfParts>
    <vt:vector size="23" baseType="lpstr">
      <vt:lpstr>Arial</vt:lpstr>
      <vt:lpstr>Calibri</vt:lpstr>
      <vt:lpstr>Trebuchet MS</vt:lpstr>
      <vt:lpstr>Verdana</vt:lpstr>
      <vt:lpstr>Wingdings</vt:lpstr>
      <vt:lpstr>Motiv sady Office</vt:lpstr>
      <vt:lpstr>BÉŽOVÁ TITL</vt:lpstr>
      <vt:lpstr>Provoz obchodu a služeb</vt:lpstr>
      <vt:lpstr>Mechanizační prostředky a zařízení</vt:lpstr>
      <vt:lpstr>Mechanizační prostředky a zařízení</vt:lpstr>
      <vt:lpstr>Mechanizační prostředky a zařízení</vt:lpstr>
      <vt:lpstr>Mechanizační prostředky a zařízení</vt:lpstr>
      <vt:lpstr>Manipulační jednotky</vt:lpstr>
      <vt:lpstr>Manipulační jednotky 0. řádu</vt:lpstr>
      <vt:lpstr>Manipulační jednotky I. řádu</vt:lpstr>
      <vt:lpstr>Manipulační jednotky II. řádu</vt:lpstr>
      <vt:lpstr>Manipulační jednotky III. řádu</vt:lpstr>
      <vt:lpstr>Manipulační jednotky IV. řádu</vt:lpstr>
      <vt:lpstr>Přepravní obaly - palety</vt:lpstr>
      <vt:lpstr>Přepravní obaly - přepravky</vt:lpstr>
      <vt:lpstr>Přepravní obaly - roltejnery</vt:lpstr>
      <vt:lpstr>Přepravní obaly - kontejnery</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 - Technologie maloobchodu</dc:title>
  <dc:creator>Marinič Peter</dc:creator>
  <cp:lastModifiedBy>Peter Marinič</cp:lastModifiedBy>
  <cp:revision>168</cp:revision>
  <dcterms:created xsi:type="dcterms:W3CDTF">2012-10-12T20:28:37Z</dcterms:created>
  <dcterms:modified xsi:type="dcterms:W3CDTF">2019-03-06T11:10:41Z</dcterms:modified>
</cp:coreProperties>
</file>