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74" r:id="rId3"/>
    <p:sldId id="558" r:id="rId4"/>
    <p:sldId id="553" r:id="rId5"/>
    <p:sldId id="554" r:id="rId6"/>
    <p:sldId id="555" r:id="rId7"/>
    <p:sldId id="575" r:id="rId8"/>
    <p:sldId id="576" r:id="rId9"/>
    <p:sldId id="577" r:id="rId10"/>
    <p:sldId id="578" r:id="rId11"/>
    <p:sldId id="579" r:id="rId12"/>
    <p:sldId id="580" r:id="rId13"/>
    <p:sldId id="581" r:id="rId14"/>
    <p:sldId id="582" r:id="rId15"/>
    <p:sldId id="55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1" autoAdjust="0"/>
    <p:restoredTop sz="94660"/>
  </p:normalViewPr>
  <p:slideViewPr>
    <p:cSldViewPr>
      <p:cViewPr varScale="1">
        <p:scale>
          <a:sx n="46" d="100"/>
          <a:sy n="46" d="100"/>
        </p:scale>
        <p:origin x="66" y="13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Provoz obchodu a služeb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8079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Zařízení pro přípravu zboží k prodeji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Umožňují zboží nakrájet, navážit, zabalit či jinak upravit k prodeji…</a:t>
            </a: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Nářezové stroje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(krájení masných výrobků, sýrů…)</a:t>
            </a:r>
          </a:p>
          <a:p>
            <a:pPr marL="727075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poloautomatické vs. Automatické</a:t>
            </a:r>
          </a:p>
          <a:p>
            <a:pPr marL="727075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součást balící linky: +balení do smršťovací fólie + etiketovací váha</a:t>
            </a:r>
          </a:p>
          <a:p>
            <a:pPr marL="727075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mimořádné bezpečností předpisy – nejčastější úrazy v obchodě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Mlecí strojky na maso, pily na kosti, kávomlýnky…</a:t>
            </a:r>
          </a:p>
          <a:p>
            <a:pPr marL="354013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Drobné pomůcky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(nože, nůžky, sekery, vidličky…)</a:t>
            </a: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27075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71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Zařízení inkasního úseku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registrační pokladna</a:t>
            </a:r>
          </a:p>
          <a:p>
            <a:pPr marL="727075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volně stojící pokladna i přenosná; součásti je displej (pro obsluhu případně i zákazníka), tiskárna; možnost připojení dalších zařízení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Terminálová pokladna</a:t>
            </a:r>
          </a:p>
          <a:p>
            <a:pPr marL="727075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vybavena čtečkou čárových kódu různého typu</a:t>
            </a:r>
          </a:p>
          <a:p>
            <a:pPr marL="354013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Pokladní boxy</a:t>
            </a:r>
          </a:p>
          <a:p>
            <a:pPr marL="727075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jsou složeny s prostoru pro pokladnu, pásového dopravníku, přenosné peněžní </a:t>
            </a:r>
            <a:r>
              <a:rPr lang="cs-CZ" sz="2000" dirty="0" err="1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eurokazety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, scanneru, zakončen skluzem pro zakoupené zboží, odkládací plochou…</a:t>
            </a:r>
          </a:p>
          <a:p>
            <a:pPr marL="354013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Samoobslužné pokladny</a:t>
            </a:r>
            <a:endParaRPr lang="cs-CZ" sz="2000" dirty="0" smtClean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727075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7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Zařízení pro skladování a manipulaci se zbožím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Zařízení pro skladování zboží: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Calibri" panose="020F0502020204030204" pitchFamily="34" charset="0"/>
              </a:rPr>
              <a:t>Skladové regály, rohože a palety, pracovní stoly…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Calibri" panose="020F0502020204030204" pitchFamily="34" charset="0"/>
              </a:rPr>
              <a:t>Pro příjemku, přechodné uskladnění, pohotovou zásobu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Calibri" panose="020F0502020204030204" pitchFamily="34" charset="0"/>
              </a:rPr>
              <a:t>a úpravu…</a:t>
            </a:r>
          </a:p>
          <a:p>
            <a:pPr marL="0" indent="0">
              <a:spcBef>
                <a:spcPts val="24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Calibri" panose="020F0502020204030204" pitchFamily="34" charset="0"/>
              </a:rPr>
              <a:t>Zařízení pro manipulaci se zbožím: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Calibri" panose="020F0502020204030204" pitchFamily="34" charset="0"/>
              </a:rPr>
              <a:t>Zařízení malé mechanizace</a:t>
            </a:r>
            <a:b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Calibri" panose="020F0502020204030204" pitchFamily="34" charset="0"/>
              </a:rPr>
            </a:b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Calibri" panose="020F0502020204030204" pitchFamily="34" charset="0"/>
              </a:rPr>
              <a:t>(rudly, dvou- nebo </a:t>
            </a:r>
            <a:r>
              <a:rPr lang="cs-CZ" sz="2000" dirty="0" err="1" smtClean="0">
                <a:latin typeface="Trebuchet MS" panose="020B0603020202020204" pitchFamily="34" charset="0"/>
                <a:ea typeface="Verdana" pitchFamily="34" charset="0"/>
                <a:cs typeface="Calibri" panose="020F0502020204030204" pitchFamily="34" charset="0"/>
              </a:rPr>
              <a:t>čtyřkolečkové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Calibri" panose="020F0502020204030204" pitchFamily="34" charset="0"/>
              </a:rPr>
              <a:t> vozíky, plošinky, kontejnery…)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Calibri" panose="020F0502020204030204" pitchFamily="34" charset="0"/>
              </a:rPr>
              <a:t>Zařízení střední mechanizace</a:t>
            </a:r>
            <a:b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Calibri" panose="020F0502020204030204" pitchFamily="34" charset="0"/>
              </a:rPr>
            </a:b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Calibri" panose="020F0502020204030204" pitchFamily="34" charset="0"/>
              </a:rPr>
              <a:t>(nízkozdvižné a vysokozdvižné vozíky, paletovací vozíky, palety…)</a:t>
            </a:r>
          </a:p>
          <a:p>
            <a:pPr marL="727075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81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Doplňkové zařízení prodejní místnosti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Rozmanitost doplňkového zařízení dle sortimentu a formy prodeje. </a:t>
            </a: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7325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(zkušební kabiny, zrcadla, speciální židle s podnožkou pro prodej obuvi, nákupní košíky a vozíky, vstupní turnikety, podjezd pro vozíky, pokladní závory, mobilní terminály pro čtení čárových kódů, automaty na výkup lahví…)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06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2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Model maloobchodních provozních operací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Příjem zboží</a:t>
            </a:r>
          </a:p>
          <a:p>
            <a:pPr marL="7112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znamená především odběr zboží, tj. fyzickou kontrolu počtu obalových jednotek dodané zásilky podle dodacího listu, dále podle charakteru zboží a dodávek průběhem odlišnou přejímku zboží (kvantitativní, kvalitativní a sortimentní), tj. skutečnou fyzickou přejímku jako základ hmotné odpovědnosti, prověření jakosti dodaného zboží a zadržení zboží nejakostního pro reklamaci.</a:t>
            </a:r>
          </a:p>
          <a:p>
            <a:pPr marL="3556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Skladování zboží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Příprava zboží k prodeji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 zboží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378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Model maloobchodních provozních operací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Příjem zboží</a:t>
            </a:r>
          </a:p>
          <a:p>
            <a:pPr marL="3556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Skladování zboží</a:t>
            </a:r>
          </a:p>
          <a:p>
            <a:pPr marL="7112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tj. </a:t>
            </a:r>
            <a:r>
              <a:rPr lang="cs-CZ" sz="1800" i="1" dirty="0">
                <a:latin typeface="Trebuchet MS" panose="020B0603020202020204" pitchFamily="34" charset="0"/>
              </a:rPr>
              <a:t>příprava na skladování</a:t>
            </a:r>
            <a:r>
              <a:rPr lang="cs-CZ" sz="1800" dirty="0">
                <a:latin typeface="Trebuchet MS" panose="020B0603020202020204" pitchFamily="34" charset="0"/>
              </a:rPr>
              <a:t> (vybalení, tvorba manipulačních jednotek běžných pro maloobchod), uložení zboží v hlavním nebo příručním skladu či přímo v prodejní místnosti (na prodejní ploše) opět v rozsahu odpovídajícím charakteru zboží a dodávek.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Příprava zboží k prodeji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 zboží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17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Model maloobchodních provozních operací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Příjem zboží</a:t>
            </a:r>
          </a:p>
          <a:p>
            <a:pPr marL="3556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Skladování zboží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Příprava zboží k prodeji</a:t>
            </a:r>
          </a:p>
          <a:p>
            <a:pPr marL="7112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spočívá zejména </a:t>
            </a:r>
            <a:r>
              <a:rPr lang="cs-CZ" sz="1800" i="1" dirty="0">
                <a:latin typeface="Trebuchet MS" panose="020B0603020202020204" pitchFamily="34" charset="0"/>
              </a:rPr>
              <a:t>v úpravě zboží</a:t>
            </a:r>
            <a:r>
              <a:rPr lang="cs-CZ" sz="1800" dirty="0">
                <a:latin typeface="Trebuchet MS" panose="020B0603020202020204" pitchFamily="34" charset="0"/>
              </a:rPr>
              <a:t>, tj. porcování, vážení, vybalování, označování cenou</a:t>
            </a:r>
            <a:r>
              <a:rPr lang="cs-CZ" sz="1800" i="1" dirty="0">
                <a:latin typeface="Trebuchet MS" panose="020B0603020202020204" pitchFamily="34" charset="0"/>
              </a:rPr>
              <a:t>, v doplňování zboží </a:t>
            </a:r>
            <a:r>
              <a:rPr lang="cs-CZ" sz="1800" dirty="0">
                <a:latin typeface="Trebuchet MS" panose="020B0603020202020204" pitchFamily="34" charset="0"/>
              </a:rPr>
              <a:t>do výstavního zařízení na prodejní ploše.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 zboží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50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Model maloobchodních provozních operací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Příjem zboží</a:t>
            </a:r>
          </a:p>
          <a:p>
            <a:pPr marL="3556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Skladování zboží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Příprava zboží k prodeji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 zboží</a:t>
            </a:r>
          </a:p>
          <a:p>
            <a:pPr marL="7112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tj. </a:t>
            </a:r>
            <a:r>
              <a:rPr lang="cs-CZ" sz="1800" i="1" dirty="0">
                <a:latin typeface="Trebuchet MS" panose="020B0603020202020204" pitchFamily="34" charset="0"/>
              </a:rPr>
              <a:t>nabídka, výběr, placení a výdej zboží, </a:t>
            </a:r>
            <a:r>
              <a:rPr lang="cs-CZ" sz="1800" dirty="0">
                <a:latin typeface="Trebuchet MS" panose="020B0603020202020204" pitchFamily="34" charset="0"/>
              </a:rPr>
              <a:t>a to v různých variantách organizačního a technického řešení i za účasti zákazníka.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98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Zařízení provozovny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Správný výběr zařízení maloobchodního provozu má za cíl vytvoření pohodlného prostředí pro nákup zákazníků, vhodného prostředí ulehčujícího a urychlujícího práci zaměstnanců i zabezpečení prodejny.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Požadavky na zařízení prodejny: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Funkční -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odpovídá velikosti prodejny, sortimentu, formě prodeje i hygienickým a protipožárním předpisům</a:t>
            </a: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Ekonomické –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je odolné, umožňuje variabilitu a maximalizaci maloobchodního obratu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Estetické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má být v souladu s celkovým vzhledem provozovny</a:t>
            </a: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Technické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přizpůsobení proporcím postavy</a:t>
            </a:r>
            <a:b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(výška regálu 170-200 cm nebo pultu 90 cm …)</a:t>
            </a: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Zařízení pro vystavování zboží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Přístěnné regály </a:t>
            </a:r>
            <a:r>
              <a:rPr lang="cs-CZ" sz="18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(využití v samoobsluhách či volném prodeji; maximální výška 200 cm, spodní police 30-40 cm nad zemí, hloubka 60-70 cm a délka max</a:t>
            </a:r>
            <a:r>
              <a:rPr lang="cs-CZ" sz="18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imálně 10 metrů, různá variabilita sestavení…)</a:t>
            </a:r>
            <a:endParaRPr lang="cs-CZ" sz="18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Středové regály – gondoly </a:t>
            </a:r>
            <a:r>
              <a:rPr lang="cs-CZ" sz="18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(různý tvar, převážně oboustranné ukončené oblouky nebo koši…)</a:t>
            </a:r>
            <a:r>
              <a:rPr lang="cs-CZ" sz="18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Kontejnery</a:t>
            </a:r>
            <a:r>
              <a:rPr lang="cs-CZ" sz="18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(nahrazují spodní police, zboží se připravuje ve skladu…)</a:t>
            </a:r>
            <a:endParaRPr lang="cs-CZ" sz="18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Prosklené vitríny a skříně</a:t>
            </a:r>
            <a:r>
              <a:rPr lang="cs-CZ" sz="18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(vystavení drahého zboží pod zámkem, k reklamním účelům bez přístupu ke zboží…)</a:t>
            </a:r>
            <a:endParaRPr lang="cs-CZ" sz="18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Prodejní pulty </a:t>
            </a:r>
            <a:r>
              <a:rPr lang="cs-CZ" sz="18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(především pro prodej s obsluhou; jednoduché se skrytými policemi, s chladícím boxe nebo prosklené…)</a:t>
            </a:r>
            <a:endParaRPr lang="cs-CZ" sz="18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Stojany </a:t>
            </a:r>
            <a:r>
              <a:rPr lang="cs-CZ" sz="18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(převážně pro textil: pevné, otočné, nastavitelné, pojízdné, spirálovité, pro obuv…)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Doplňkové výstavní zařízení </a:t>
            </a:r>
            <a:r>
              <a:rPr lang="cs-CZ" sz="18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(pódia, hrabací koše, trubkové siluety…)</a:t>
            </a:r>
            <a:endParaRPr lang="cs-CZ" sz="18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8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Chladící a mrazící zařízení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Nezbytné vybavení potravinářských provozoven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. Jednotlivé druhy potravin (mražené nebo chlazené, různé druhy masa, mléčných výrobků a ostatních potravin…)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Chladící a mrazící zařízení pro projed s obsluhou</a:t>
            </a:r>
          </a:p>
          <a:p>
            <a:pPr marL="727075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Různé typy vitrín a pultů s možností vážení a balení produktů</a:t>
            </a:r>
          </a:p>
          <a:p>
            <a:pPr marL="354013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Chladící a mrazící zařízení pro prodej se samoobsluhou</a:t>
            </a:r>
          </a:p>
          <a:p>
            <a:pPr marL="727075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Umožňují manipulaci zákazníkem, barevností a osvětlením plní i estetickou funkci</a:t>
            </a:r>
          </a:p>
          <a:p>
            <a:pPr marL="727075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Přístěnné chladící vitríny nebo regály, s teplotou +2 až +8</a:t>
            </a:r>
            <a:r>
              <a:rPr lang="cs-CZ" sz="20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cs-CZ" sz="2000" dirty="0" smtClean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°C</a:t>
            </a:r>
          </a:p>
          <a:p>
            <a:pPr marL="727075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Mrazící středové vany</a:t>
            </a:r>
          </a:p>
          <a:p>
            <a:pPr marL="727075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96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Zařízení pro měření množství zboží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Množství zboží lze určit dle hmotnosti, počtu, počtu, objemu…</a:t>
            </a: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Tyčové měřidlo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(měření metrového textilu; cejchování)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Pásové měřidlo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(měření zboží větších rozměrů…)</a:t>
            </a: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54013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Váhy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(měření hmotnosti, ojediněle počítání zboží malých rozměrů)</a:t>
            </a: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27075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echanické, elektronické, etiketovací, samoobslužní, počítací, můstkové s kruhovou stupnicí nebo indikátorem, nástěnné se sklopní plošinou, podlahové… </a:t>
            </a:r>
            <a:endParaRPr lang="cs-CZ" sz="2000" dirty="0" smtClean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727075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0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7397</TotalTime>
  <Words>751</Words>
  <Application>Microsoft Office PowerPoint</Application>
  <PresentationFormat>Předvádění na obrazovce (4:3)</PresentationFormat>
  <Paragraphs>109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Provoz obchodu a služeb</vt:lpstr>
      <vt:lpstr>Model maloobchodních provozních operací</vt:lpstr>
      <vt:lpstr>Model maloobchodních provozních operací</vt:lpstr>
      <vt:lpstr>Model maloobchodních provozních operací</vt:lpstr>
      <vt:lpstr>Model maloobchodních provozních operací</vt:lpstr>
      <vt:lpstr>Zařízení provozovny</vt:lpstr>
      <vt:lpstr>Zařízení pro vystavování zboží</vt:lpstr>
      <vt:lpstr>Chladící a mrazící zařízení</vt:lpstr>
      <vt:lpstr>Zařízení pro měření množství zboží</vt:lpstr>
      <vt:lpstr>Zařízení pro přípravu zboží k prodeji</vt:lpstr>
      <vt:lpstr>Zařízení inkasního úseku</vt:lpstr>
      <vt:lpstr>Zařízení pro skladování a manipulaci se zbožím</vt:lpstr>
      <vt:lpstr>Doplňkové zařízení prodejní místnosti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 - Vybaveni a zarizeni prodejny</dc:title>
  <dc:creator>Marinič Peter</dc:creator>
  <cp:lastModifiedBy>Peter Marinič</cp:lastModifiedBy>
  <cp:revision>185</cp:revision>
  <dcterms:created xsi:type="dcterms:W3CDTF">2012-10-12T20:28:37Z</dcterms:created>
  <dcterms:modified xsi:type="dcterms:W3CDTF">2019-05-15T08:49:36Z</dcterms:modified>
</cp:coreProperties>
</file>