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24" r:id="rId3"/>
    <p:sldId id="549" r:id="rId4"/>
    <p:sldId id="550" r:id="rId5"/>
    <p:sldId id="551" r:id="rId6"/>
    <p:sldId id="552" r:id="rId7"/>
    <p:sldId id="554" r:id="rId8"/>
    <p:sldId id="555" r:id="rId9"/>
    <p:sldId id="558" r:id="rId10"/>
    <p:sldId id="559" r:id="rId11"/>
    <p:sldId id="560" r:id="rId12"/>
    <p:sldId id="561" r:id="rId13"/>
    <p:sldId id="562" r:id="rId14"/>
    <p:sldId id="563" r:id="rId15"/>
    <p:sldId id="52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63" d="100"/>
          <a:sy n="63" d="100"/>
        </p:scale>
        <p:origin x="84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14.05.2019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14.05.2019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Provoz obchodu a služeb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 smtClean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 smtClean="0">
                <a:latin typeface="Trebuchet MS" panose="020B0603020202020204" pitchFamily="34" charset="0"/>
              </a:rPr>
              <a:t>jaro 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272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Koncepce marketingového řízení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542B0EEC-6590-44C8-B948-76AB2EA02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xmlns="" id="{A2DC546C-48E1-4726-AA7B-4DC06DACFEF3}"/>
              </a:ext>
            </a:extLst>
          </p:cNvPr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</a:p>
        </p:txBody>
      </p:sp>
      <p:sp>
        <p:nvSpPr>
          <p:cNvPr id="11" name="Freeform 131"/>
          <p:cNvSpPr>
            <a:spLocks/>
          </p:cNvSpPr>
          <p:nvPr/>
        </p:nvSpPr>
        <p:spPr bwMode="auto">
          <a:xfrm>
            <a:off x="388833" y="1791688"/>
            <a:ext cx="8352928" cy="2304255"/>
          </a:xfrm>
          <a:custGeom>
            <a:avLst/>
            <a:gdLst/>
            <a:ahLst/>
            <a:cxnLst>
              <a:cxn ang="0">
                <a:pos x="4290" y="0"/>
              </a:cxn>
              <a:cxn ang="0">
                <a:pos x="4290" y="526"/>
              </a:cxn>
              <a:cxn ang="0">
                <a:pos x="0" y="526"/>
              </a:cxn>
              <a:cxn ang="0">
                <a:pos x="0" y="1131"/>
              </a:cxn>
              <a:cxn ang="0">
                <a:pos x="4290" y="1131"/>
              </a:cxn>
              <a:cxn ang="0">
                <a:pos x="4290" y="1657"/>
              </a:cxn>
              <a:cxn ang="0">
                <a:pos x="4925" y="829"/>
              </a:cxn>
              <a:cxn ang="0">
                <a:pos x="4290" y="0"/>
              </a:cxn>
            </a:cxnLst>
            <a:rect l="0" t="0" r="r" b="b"/>
            <a:pathLst>
              <a:path w="4925" h="1657">
                <a:moveTo>
                  <a:pt x="4290" y="0"/>
                </a:moveTo>
                <a:lnTo>
                  <a:pt x="4290" y="526"/>
                </a:lnTo>
                <a:lnTo>
                  <a:pt x="0" y="526"/>
                </a:lnTo>
                <a:lnTo>
                  <a:pt x="0" y="1131"/>
                </a:lnTo>
                <a:lnTo>
                  <a:pt x="4290" y="1131"/>
                </a:lnTo>
                <a:lnTo>
                  <a:pt x="4290" y="1657"/>
                </a:lnTo>
                <a:lnTo>
                  <a:pt x="4925" y="829"/>
                </a:lnTo>
                <a:lnTo>
                  <a:pt x="4290" y="0"/>
                </a:lnTo>
                <a:close/>
              </a:path>
            </a:pathLst>
          </a:custGeom>
          <a:solidFill>
            <a:srgbClr val="FFCC99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12" name="Rectangle 133"/>
          <p:cNvSpPr>
            <a:spLocks noChangeArrowheads="1"/>
          </p:cNvSpPr>
          <p:nvPr/>
        </p:nvSpPr>
        <p:spPr bwMode="auto">
          <a:xfrm>
            <a:off x="541233" y="2879125"/>
            <a:ext cx="1036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cs-CZ">
                <a:solidFill>
                  <a:schemeClr val="folHlink"/>
                </a:solidFill>
                <a:latin typeface="Arial Black" pitchFamily="34" charset="0"/>
              </a:rPr>
              <a:t>Podnik</a:t>
            </a:r>
          </a:p>
        </p:txBody>
      </p:sp>
      <p:sp>
        <p:nvSpPr>
          <p:cNvPr id="13" name="Rectangle 136"/>
          <p:cNvSpPr>
            <a:spLocks noChangeArrowheads="1"/>
          </p:cNvSpPr>
          <p:nvPr/>
        </p:nvSpPr>
        <p:spPr bwMode="auto">
          <a:xfrm>
            <a:off x="4179783" y="2726724"/>
            <a:ext cx="113112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cs-CZ">
                <a:solidFill>
                  <a:schemeClr val="folHlink"/>
                </a:solidFill>
                <a:latin typeface="Arial Black" pitchFamily="34" charset="0"/>
              </a:rPr>
              <a:t>Prodej a PP</a:t>
            </a:r>
            <a:r>
              <a:rPr lang="cs-CZ" sz="1800">
                <a:solidFill>
                  <a:srgbClr val="000000"/>
                </a:solidFill>
              </a:rPr>
              <a:t> </a:t>
            </a:r>
            <a:endParaRPr lang="cs-CZ"/>
          </a:p>
        </p:txBody>
      </p:sp>
      <p:sp>
        <p:nvSpPr>
          <p:cNvPr id="14" name="Rectangle 140"/>
          <p:cNvSpPr>
            <a:spLocks noChangeArrowheads="1"/>
          </p:cNvSpPr>
          <p:nvPr/>
        </p:nvSpPr>
        <p:spPr bwMode="auto">
          <a:xfrm>
            <a:off x="2236758" y="2726724"/>
            <a:ext cx="122498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cs-CZ" dirty="0">
                <a:solidFill>
                  <a:schemeClr val="folHlink"/>
                </a:solidFill>
                <a:latin typeface="Arial Black" pitchFamily="34" charset="0"/>
              </a:rPr>
              <a:t>Stávající produkty</a:t>
            </a:r>
          </a:p>
        </p:txBody>
      </p:sp>
      <p:sp>
        <p:nvSpPr>
          <p:cNvPr id="15" name="Rectangle 143"/>
          <p:cNvSpPr>
            <a:spLocks noChangeArrowheads="1"/>
          </p:cNvSpPr>
          <p:nvPr/>
        </p:nvSpPr>
        <p:spPr bwMode="auto">
          <a:xfrm>
            <a:off x="5951433" y="2726724"/>
            <a:ext cx="299313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cs-CZ">
                <a:solidFill>
                  <a:schemeClr val="folHlink"/>
                </a:solidFill>
                <a:latin typeface="Arial Black" pitchFamily="34" charset="0"/>
              </a:rPr>
              <a:t>Zisk je výsledkem objemů prodeje</a:t>
            </a:r>
            <a:endParaRPr lang="cs-CZ"/>
          </a:p>
        </p:txBody>
      </p:sp>
      <p:sp>
        <p:nvSpPr>
          <p:cNvPr id="16" name="Rectangle 147"/>
          <p:cNvSpPr>
            <a:spLocks noChangeArrowheads="1"/>
          </p:cNvSpPr>
          <p:nvPr/>
        </p:nvSpPr>
        <p:spPr bwMode="auto">
          <a:xfrm>
            <a:off x="465032" y="2137762"/>
            <a:ext cx="1483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cs-CZ" sz="1800" dirty="0">
                <a:latin typeface="Arial Black" pitchFamily="34" charset="0"/>
              </a:rPr>
              <a:t>Východiska</a:t>
            </a:r>
            <a:endParaRPr lang="cs-CZ" dirty="0"/>
          </a:p>
        </p:txBody>
      </p:sp>
      <p:sp>
        <p:nvSpPr>
          <p:cNvPr id="17" name="Rectangle 152"/>
          <p:cNvSpPr>
            <a:spLocks noChangeArrowheads="1"/>
          </p:cNvSpPr>
          <p:nvPr/>
        </p:nvSpPr>
        <p:spPr bwMode="auto">
          <a:xfrm>
            <a:off x="2217633" y="2136174"/>
            <a:ext cx="11712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cs-CZ" sz="1800" dirty="0">
                <a:latin typeface="Arial Black" pitchFamily="34" charset="0"/>
              </a:rPr>
              <a:t>Základy</a:t>
            </a:r>
          </a:p>
        </p:txBody>
      </p:sp>
      <p:sp>
        <p:nvSpPr>
          <p:cNvPr id="18" name="Rectangle 155"/>
          <p:cNvSpPr>
            <a:spLocks noChangeArrowheads="1"/>
          </p:cNvSpPr>
          <p:nvPr/>
        </p:nvSpPr>
        <p:spPr bwMode="auto">
          <a:xfrm>
            <a:off x="4122632" y="2117124"/>
            <a:ext cx="11384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cs-CZ" sz="1800" dirty="0">
                <a:latin typeface="Arial Black" pitchFamily="34" charset="0"/>
              </a:rPr>
              <a:t>Nástroje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19" name="Rectangle 158"/>
          <p:cNvSpPr>
            <a:spLocks noChangeArrowheads="1"/>
          </p:cNvSpPr>
          <p:nvPr/>
        </p:nvSpPr>
        <p:spPr bwMode="auto">
          <a:xfrm>
            <a:off x="6125191" y="2117124"/>
            <a:ext cx="12397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cs-CZ" sz="1800" dirty="0">
                <a:latin typeface="Arial Black" pitchFamily="34" charset="0"/>
              </a:rPr>
              <a:t>Výsledky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20" name="Rectangle 179"/>
          <p:cNvSpPr>
            <a:spLocks noChangeArrowheads="1"/>
          </p:cNvSpPr>
          <p:nvPr/>
        </p:nvSpPr>
        <p:spPr bwMode="auto">
          <a:xfrm>
            <a:off x="3028846" y="3584298"/>
            <a:ext cx="28307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cs-CZ" b="1" dirty="0">
                <a:solidFill>
                  <a:schemeClr val="tx2"/>
                </a:solidFill>
                <a:latin typeface="Arial Black" pitchFamily="34" charset="0"/>
              </a:rPr>
              <a:t>Prodejní koncepce</a:t>
            </a:r>
            <a:endParaRPr lang="cs-CZ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21" name="Freeform 160"/>
          <p:cNvSpPr>
            <a:spLocks/>
          </p:cNvSpPr>
          <p:nvPr/>
        </p:nvSpPr>
        <p:spPr bwMode="auto">
          <a:xfrm>
            <a:off x="477253" y="4173785"/>
            <a:ext cx="8258709" cy="1862262"/>
          </a:xfrm>
          <a:custGeom>
            <a:avLst/>
            <a:gdLst/>
            <a:ahLst/>
            <a:cxnLst>
              <a:cxn ang="0">
                <a:pos x="4290" y="0"/>
              </a:cxn>
              <a:cxn ang="0">
                <a:pos x="4290" y="526"/>
              </a:cxn>
              <a:cxn ang="0">
                <a:pos x="0" y="526"/>
              </a:cxn>
              <a:cxn ang="0">
                <a:pos x="0" y="1131"/>
              </a:cxn>
              <a:cxn ang="0">
                <a:pos x="4290" y="1131"/>
              </a:cxn>
              <a:cxn ang="0">
                <a:pos x="4290" y="1657"/>
              </a:cxn>
              <a:cxn ang="0">
                <a:pos x="4925" y="828"/>
              </a:cxn>
              <a:cxn ang="0">
                <a:pos x="4290" y="0"/>
              </a:cxn>
            </a:cxnLst>
            <a:rect l="0" t="0" r="r" b="b"/>
            <a:pathLst>
              <a:path w="4925" h="1657">
                <a:moveTo>
                  <a:pt x="4290" y="0"/>
                </a:moveTo>
                <a:lnTo>
                  <a:pt x="4290" y="526"/>
                </a:lnTo>
                <a:lnTo>
                  <a:pt x="0" y="526"/>
                </a:lnTo>
                <a:lnTo>
                  <a:pt x="0" y="1131"/>
                </a:lnTo>
                <a:lnTo>
                  <a:pt x="4290" y="1131"/>
                </a:lnTo>
                <a:lnTo>
                  <a:pt x="4290" y="1657"/>
                </a:lnTo>
                <a:lnTo>
                  <a:pt x="4925" y="828"/>
                </a:lnTo>
                <a:lnTo>
                  <a:pt x="4290" y="0"/>
                </a:lnTo>
                <a:close/>
              </a:path>
            </a:pathLst>
          </a:custGeom>
          <a:solidFill>
            <a:srgbClr val="CC99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2" name="Rectangle 162"/>
          <p:cNvSpPr>
            <a:spLocks noChangeArrowheads="1"/>
          </p:cNvSpPr>
          <p:nvPr/>
        </p:nvSpPr>
        <p:spPr bwMode="auto">
          <a:xfrm>
            <a:off x="743074" y="4965873"/>
            <a:ext cx="5046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cs-CZ">
                <a:solidFill>
                  <a:schemeClr val="folHlink"/>
                </a:solidFill>
                <a:latin typeface="Arial Black" pitchFamily="34" charset="0"/>
              </a:rPr>
              <a:t>Trh</a:t>
            </a:r>
          </a:p>
        </p:txBody>
      </p:sp>
      <p:sp>
        <p:nvSpPr>
          <p:cNvPr id="23" name="Rectangle 165"/>
          <p:cNvSpPr>
            <a:spLocks noChangeArrowheads="1"/>
          </p:cNvSpPr>
          <p:nvPr/>
        </p:nvSpPr>
        <p:spPr bwMode="auto">
          <a:xfrm>
            <a:off x="4127450" y="4821857"/>
            <a:ext cx="185534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cs-CZ" dirty="0">
                <a:solidFill>
                  <a:schemeClr val="folHlink"/>
                </a:solidFill>
                <a:latin typeface="Arial Black" pitchFamily="34" charset="0"/>
              </a:rPr>
              <a:t>Integrovaný marketing</a:t>
            </a:r>
          </a:p>
        </p:txBody>
      </p:sp>
      <p:sp>
        <p:nvSpPr>
          <p:cNvPr id="24" name="Rectangle 170"/>
          <p:cNvSpPr>
            <a:spLocks noChangeArrowheads="1"/>
          </p:cNvSpPr>
          <p:nvPr/>
        </p:nvSpPr>
        <p:spPr bwMode="auto">
          <a:xfrm>
            <a:off x="2111226" y="4821857"/>
            <a:ext cx="165174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cs-CZ" dirty="0">
                <a:solidFill>
                  <a:schemeClr val="folHlink"/>
                </a:solidFill>
                <a:latin typeface="Arial Black" pitchFamily="34" charset="0"/>
              </a:rPr>
              <a:t>Potřeby zákazníků </a:t>
            </a:r>
          </a:p>
        </p:txBody>
      </p:sp>
      <p:sp>
        <p:nvSpPr>
          <p:cNvPr id="25" name="Rectangle 182"/>
          <p:cNvSpPr>
            <a:spLocks noChangeArrowheads="1"/>
          </p:cNvSpPr>
          <p:nvPr/>
        </p:nvSpPr>
        <p:spPr bwMode="auto">
          <a:xfrm>
            <a:off x="2780056" y="5644018"/>
            <a:ext cx="36074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cs-CZ" b="1" dirty="0">
                <a:solidFill>
                  <a:schemeClr val="tx2"/>
                </a:solidFill>
                <a:latin typeface="Arial Black" pitchFamily="34" charset="0"/>
              </a:rPr>
              <a:t>Marketingová koncepce</a:t>
            </a:r>
            <a:endParaRPr lang="cs-CZ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26" name="Rectangle 184"/>
          <p:cNvSpPr>
            <a:spLocks noChangeArrowheads="1"/>
          </p:cNvSpPr>
          <p:nvPr/>
        </p:nvSpPr>
        <p:spPr bwMode="auto">
          <a:xfrm>
            <a:off x="6022485" y="4683901"/>
            <a:ext cx="295937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cs-CZ" dirty="0">
                <a:solidFill>
                  <a:schemeClr val="folHlink"/>
                </a:solidFill>
                <a:latin typeface="Arial Black" pitchFamily="34" charset="0"/>
              </a:rPr>
              <a:t>Zisk je výsledkem spokojenosti zák.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89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Marketingový mix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542B0EEC-6590-44C8-B948-76AB2EA02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xmlns="" id="{A2DC546C-48E1-4726-AA7B-4DC06DACFEF3}"/>
              </a:ext>
            </a:extLst>
          </p:cNvPr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251519" y="1800000"/>
            <a:ext cx="8484493" cy="2277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cs-CZ" sz="2400" b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4P vs. 4C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Jerry </a:t>
            </a:r>
            <a:r>
              <a:rPr lang="cs-CZ" sz="2000" dirty="0" err="1">
                <a:latin typeface="Trebuchet MS" panose="020B0603020202020204" pitchFamily="34" charset="0"/>
                <a:cs typeface="Arial" panose="020B0604020202020204" pitchFamily="34" charset="0"/>
              </a:rPr>
              <a:t>McCarthy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a </a:t>
            </a:r>
            <a:r>
              <a:rPr lang="cs-CZ" sz="2000" dirty="0" err="1">
                <a:latin typeface="Trebuchet MS" panose="020B0603020202020204" pitchFamily="34" charset="0"/>
                <a:cs typeface="Arial" panose="020B0604020202020204" pitchFamily="34" charset="0"/>
              </a:rPr>
              <a:t>Kotler</a:t>
            </a: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uvedli v širší známost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KOTLER:</a:t>
            </a:r>
            <a:br>
              <a:rPr 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</a:b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"</a:t>
            </a:r>
            <a:r>
              <a:rPr 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Marketingový mix je soubor taktických marketingových nástrojů - výrobkové, cenové, distribuční a komunikační politiky, které firmě umožňují upravit nabídku podle přání zákazníků na cílovém trhu</a:t>
            </a:r>
            <a:r>
              <a:rPr lang="cs-CZ" sz="20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.„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/>
          </p:nvPr>
        </p:nvGraphicFramePr>
        <p:xfrm>
          <a:off x="428790" y="4653136"/>
          <a:ext cx="8129950" cy="1631398"/>
        </p:xfrm>
        <a:graphic>
          <a:graphicData uri="http://schemas.openxmlformats.org/drawingml/2006/table">
            <a:tbl>
              <a:tblPr/>
              <a:tblGrid>
                <a:gridCol w="2693799"/>
                <a:gridCol w="5436151"/>
              </a:tblGrid>
              <a:tr h="335453">
                <a:tc>
                  <a:txBody>
                    <a:bodyPr/>
                    <a:lstStyle/>
                    <a:p>
                      <a:pPr algn="l" fontAlgn="t"/>
                      <a:r>
                        <a:rPr lang="cs-CZ" b="1" dirty="0">
                          <a:effectLst/>
                        </a:rPr>
                        <a:t>4P</a:t>
                      </a:r>
                      <a:endParaRPr lang="cs-CZ" dirty="0">
                        <a:effectLst/>
                      </a:endParaRP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b="1">
                          <a:effectLst/>
                        </a:rPr>
                        <a:t>4C</a:t>
                      </a:r>
                      <a:endParaRPr lang="cs-CZ">
                        <a:effectLst/>
                      </a:endParaRP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2619"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 smtClean="0">
                          <a:effectLst/>
                        </a:rPr>
                        <a:t>Výrobek (</a:t>
                      </a:r>
                      <a:r>
                        <a:rPr lang="cs-CZ" b="1" dirty="0" err="1" smtClean="0">
                          <a:effectLst/>
                        </a:rPr>
                        <a:t>Product</a:t>
                      </a:r>
                      <a:r>
                        <a:rPr lang="cs-CZ" dirty="0" smtClean="0">
                          <a:effectLst/>
                        </a:rPr>
                        <a:t>)</a:t>
                      </a:r>
                      <a:endParaRPr lang="cs-CZ" dirty="0">
                        <a:effectLst/>
                      </a:endParaRP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>
                          <a:effectLst/>
                        </a:rPr>
                        <a:t>Řešení potřeb zákazníka </a:t>
                      </a:r>
                      <a:r>
                        <a:rPr lang="cs-CZ" dirty="0" smtClean="0">
                          <a:effectLst/>
                        </a:rPr>
                        <a:t>(</a:t>
                      </a:r>
                      <a:r>
                        <a:rPr lang="cs-CZ" b="1" dirty="0" err="1">
                          <a:effectLst/>
                        </a:rPr>
                        <a:t>C</a:t>
                      </a:r>
                      <a:r>
                        <a:rPr lang="cs-CZ" b="1" dirty="0" err="1" smtClean="0">
                          <a:effectLst/>
                        </a:rPr>
                        <a:t>ustomer</a:t>
                      </a:r>
                      <a:r>
                        <a:rPr lang="cs-CZ" b="1" dirty="0" smtClean="0">
                          <a:effectLst/>
                        </a:rPr>
                        <a:t> </a:t>
                      </a:r>
                      <a:r>
                        <a:rPr lang="cs-CZ" b="1" dirty="0" err="1">
                          <a:effectLst/>
                        </a:rPr>
                        <a:t>solution</a:t>
                      </a:r>
                      <a:r>
                        <a:rPr lang="cs-CZ" dirty="0">
                          <a:effectLst/>
                        </a:rPr>
                        <a:t>)</a:t>
                      </a: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 smtClean="0">
                          <a:effectLst/>
                        </a:rPr>
                        <a:t>Cena (</a:t>
                      </a:r>
                      <a:r>
                        <a:rPr lang="cs-CZ" b="1" dirty="0" err="1" smtClean="0">
                          <a:effectLst/>
                        </a:rPr>
                        <a:t>Price</a:t>
                      </a:r>
                      <a:r>
                        <a:rPr lang="cs-CZ" dirty="0" smtClean="0">
                          <a:effectLst/>
                        </a:rPr>
                        <a:t>)</a:t>
                      </a:r>
                      <a:endParaRPr lang="cs-CZ" dirty="0">
                        <a:effectLst/>
                      </a:endParaRP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>
                          <a:effectLst/>
                        </a:rPr>
                        <a:t>Náklady, které zákazníkovi </a:t>
                      </a:r>
                      <a:r>
                        <a:rPr lang="cs-CZ" dirty="0" smtClean="0">
                          <a:effectLst/>
                        </a:rPr>
                        <a:t>vznikají</a:t>
                      </a:r>
                      <a:r>
                        <a:rPr lang="cs-CZ" baseline="0" dirty="0" smtClean="0">
                          <a:effectLst/>
                        </a:rPr>
                        <a:t> </a:t>
                      </a:r>
                      <a:r>
                        <a:rPr lang="cs-CZ" dirty="0" smtClean="0">
                          <a:effectLst/>
                        </a:rPr>
                        <a:t>(</a:t>
                      </a:r>
                      <a:r>
                        <a:rPr lang="cs-CZ" b="1" dirty="0" err="1" smtClean="0">
                          <a:effectLst/>
                        </a:rPr>
                        <a:t>Customer</a:t>
                      </a:r>
                      <a:r>
                        <a:rPr lang="cs-CZ" b="1" dirty="0" smtClean="0">
                          <a:effectLst/>
                        </a:rPr>
                        <a:t> </a:t>
                      </a:r>
                      <a:r>
                        <a:rPr lang="cs-CZ" b="1" dirty="0" err="1">
                          <a:effectLst/>
                        </a:rPr>
                        <a:t>cost</a:t>
                      </a:r>
                      <a:r>
                        <a:rPr lang="cs-CZ" dirty="0">
                          <a:effectLst/>
                        </a:rPr>
                        <a:t>)</a:t>
                      </a: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5453"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 smtClean="0">
                          <a:effectLst/>
                        </a:rPr>
                        <a:t>Distribuce (</a:t>
                      </a:r>
                      <a:r>
                        <a:rPr lang="cs-CZ" b="1" dirty="0" smtClean="0">
                          <a:effectLst/>
                        </a:rPr>
                        <a:t>Place</a:t>
                      </a:r>
                      <a:r>
                        <a:rPr lang="cs-CZ" dirty="0" smtClean="0">
                          <a:effectLst/>
                        </a:rPr>
                        <a:t>)</a:t>
                      </a:r>
                      <a:endParaRPr lang="cs-CZ" dirty="0">
                        <a:effectLst/>
                      </a:endParaRP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>
                          <a:effectLst/>
                        </a:rPr>
                        <a:t>Dostupnost řešení </a:t>
                      </a:r>
                      <a:r>
                        <a:rPr lang="cs-CZ" dirty="0" smtClean="0">
                          <a:effectLst/>
                        </a:rPr>
                        <a:t>(</a:t>
                      </a:r>
                      <a:r>
                        <a:rPr lang="cs-CZ" b="1" dirty="0" err="1">
                          <a:effectLst/>
                        </a:rPr>
                        <a:t>C</a:t>
                      </a:r>
                      <a:r>
                        <a:rPr lang="cs-CZ" b="1" dirty="0" err="1" smtClean="0">
                          <a:effectLst/>
                        </a:rPr>
                        <a:t>onvenience</a:t>
                      </a:r>
                      <a:r>
                        <a:rPr lang="cs-CZ" dirty="0">
                          <a:effectLst/>
                        </a:rPr>
                        <a:t>)</a:t>
                      </a: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5453"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 smtClean="0">
                          <a:effectLst/>
                        </a:rPr>
                        <a:t>Propagace (</a:t>
                      </a:r>
                      <a:r>
                        <a:rPr lang="cs-CZ" b="1" dirty="0" err="1" smtClean="0">
                          <a:effectLst/>
                        </a:rPr>
                        <a:t>Promotion</a:t>
                      </a:r>
                      <a:r>
                        <a:rPr lang="cs-CZ" dirty="0" smtClean="0">
                          <a:effectLst/>
                        </a:rPr>
                        <a:t>)</a:t>
                      </a:r>
                      <a:endParaRPr lang="cs-CZ" dirty="0">
                        <a:effectLst/>
                      </a:endParaRP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dirty="0">
                          <a:effectLst/>
                        </a:rPr>
                        <a:t>Komunikace </a:t>
                      </a:r>
                      <a:r>
                        <a:rPr lang="cs-CZ" dirty="0" smtClean="0">
                          <a:effectLst/>
                        </a:rPr>
                        <a:t>(</a:t>
                      </a:r>
                      <a:r>
                        <a:rPr lang="cs-CZ" b="1" dirty="0" err="1">
                          <a:effectLst/>
                        </a:rPr>
                        <a:t>C</a:t>
                      </a:r>
                      <a:r>
                        <a:rPr lang="cs-CZ" b="1" dirty="0" err="1" smtClean="0">
                          <a:effectLst/>
                        </a:rPr>
                        <a:t>ommunication</a:t>
                      </a:r>
                      <a:r>
                        <a:rPr lang="cs-CZ" dirty="0">
                          <a:effectLst/>
                        </a:rPr>
                        <a:t>)</a:t>
                      </a:r>
                    </a:p>
                  </a:txBody>
                  <a:tcPr marL="47625" marR="47625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7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Tvorba marketingové strategie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542B0EEC-6590-44C8-B948-76AB2EA02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xmlns="" id="{A2DC546C-48E1-4726-AA7B-4DC06DACFEF3}"/>
              </a:ext>
            </a:extLst>
          </p:cNvPr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</a:p>
        </p:txBody>
      </p:sp>
      <p:pic>
        <p:nvPicPr>
          <p:cNvPr id="7" name="Zástupný symbol pro obsah 6" descr="Obrázek1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56659" y="1800000"/>
            <a:ext cx="7286681" cy="4464050"/>
          </a:xfrm>
        </p:spPr>
      </p:pic>
    </p:spTree>
    <p:extLst>
      <p:ext uri="{BB962C8B-B14F-4D97-AF65-F5344CB8AC3E}">
        <p14:creationId xmlns:p14="http://schemas.microsoft.com/office/powerpoint/2010/main" val="316611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Tvorba marketingové strategie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542B0EEC-6590-44C8-B948-76AB2EA02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xmlns="" id="{A2DC546C-48E1-4726-AA7B-4DC06DACFEF3}"/>
              </a:ext>
            </a:extLst>
          </p:cNvPr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90600" y="4077072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Strategie</a:t>
            </a:r>
            <a:endParaRPr kumimoji="0" lang="cs-CZ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762000" y="5601072"/>
            <a:ext cx="8305800" cy="892175"/>
            <a:chOff x="336" y="1056"/>
            <a:chExt cx="5232" cy="562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336" y="1056"/>
              <a:ext cx="1632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600" b="1" dirty="0">
                  <a:solidFill>
                    <a:schemeClr val="accent6">
                      <a:lumMod val="75000"/>
                    </a:schemeClr>
                  </a:solidFill>
                </a:rPr>
                <a:t>SEGMENTACE trhu</a:t>
              </a: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2256" y="1056"/>
              <a:ext cx="1536" cy="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600" b="1" dirty="0">
                  <a:solidFill>
                    <a:schemeClr val="accent6">
                      <a:lumMod val="75000"/>
                    </a:schemeClr>
                  </a:solidFill>
                </a:rPr>
                <a:t>TARGETING </a:t>
              </a:r>
              <a:br>
                <a:rPr lang="cs-CZ" sz="2600" b="1" dirty="0">
                  <a:solidFill>
                    <a:schemeClr val="accent6">
                      <a:lumMod val="75000"/>
                    </a:schemeClr>
                  </a:solidFill>
                </a:rPr>
              </a:br>
              <a:r>
                <a:rPr lang="cs-CZ" sz="2600" b="1" dirty="0" smtClean="0">
                  <a:solidFill>
                    <a:schemeClr val="accent6">
                      <a:lumMod val="75000"/>
                    </a:schemeClr>
                  </a:solidFill>
                </a:rPr>
                <a:t>= </a:t>
              </a:r>
              <a:r>
                <a:rPr lang="cs-CZ" sz="2600" b="1" dirty="0">
                  <a:solidFill>
                    <a:schemeClr val="accent6">
                      <a:lumMod val="75000"/>
                    </a:schemeClr>
                  </a:solidFill>
                </a:rPr>
                <a:t>zacílení</a:t>
              </a:r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4032" y="1056"/>
              <a:ext cx="1536" cy="5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2600" b="1" dirty="0" smtClean="0">
                  <a:solidFill>
                    <a:schemeClr val="accent6">
                      <a:lumMod val="75000"/>
                    </a:schemeClr>
                  </a:solidFill>
                </a:rPr>
                <a:t>POSITIONING</a:t>
              </a:r>
              <a:br>
                <a:rPr lang="cs-CZ" sz="2600" b="1" dirty="0" smtClean="0">
                  <a:solidFill>
                    <a:schemeClr val="accent6">
                      <a:lumMod val="75000"/>
                    </a:schemeClr>
                  </a:solidFill>
                </a:rPr>
              </a:br>
              <a:r>
                <a:rPr lang="cs-CZ" sz="2600" b="1" dirty="0" smtClean="0">
                  <a:solidFill>
                    <a:schemeClr val="accent6">
                      <a:lumMod val="75000"/>
                    </a:schemeClr>
                  </a:solidFill>
                </a:rPr>
                <a:t> = </a:t>
              </a:r>
              <a:r>
                <a:rPr lang="cs-CZ" sz="2600" b="1" dirty="0">
                  <a:solidFill>
                    <a:schemeClr val="accent6">
                      <a:lumMod val="75000"/>
                    </a:schemeClr>
                  </a:solidFill>
                </a:rPr>
                <a:t>umístění</a:t>
              </a: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1392" y="1392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sk-SK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>
              <a:off x="3456" y="139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sk-SK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17" name="Text Box 79"/>
          <p:cNvSpPr txBox="1">
            <a:spLocks noChangeArrowheads="1"/>
          </p:cNvSpPr>
          <p:nvPr/>
        </p:nvSpPr>
        <p:spPr bwMode="auto">
          <a:xfrm>
            <a:off x="1524000" y="2095872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solidFill>
                  <a:srgbClr val="000000"/>
                </a:solidFill>
              </a:rPr>
              <a:t>SWOT analýza</a:t>
            </a:r>
          </a:p>
        </p:txBody>
      </p:sp>
      <p:sp>
        <p:nvSpPr>
          <p:cNvPr id="18" name="Text Box 80"/>
          <p:cNvSpPr txBox="1">
            <a:spLocks noChangeArrowheads="1"/>
          </p:cNvSpPr>
          <p:nvPr/>
        </p:nvSpPr>
        <p:spPr bwMode="auto">
          <a:xfrm>
            <a:off x="4292490" y="1742419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solidFill>
                  <a:srgbClr val="000000"/>
                </a:solidFill>
              </a:rPr>
              <a:t>Matice BCG</a:t>
            </a:r>
          </a:p>
        </p:txBody>
      </p:sp>
      <p:sp>
        <p:nvSpPr>
          <p:cNvPr id="19" name="Text Box 81"/>
          <p:cNvSpPr txBox="1">
            <a:spLocks noChangeArrowheads="1"/>
          </p:cNvSpPr>
          <p:nvPr/>
        </p:nvSpPr>
        <p:spPr bwMode="auto">
          <a:xfrm>
            <a:off x="6324600" y="2095872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>
                <a:solidFill>
                  <a:srgbClr val="000000"/>
                </a:solidFill>
              </a:rPr>
              <a:t>Matice GE</a:t>
            </a:r>
          </a:p>
        </p:txBody>
      </p:sp>
      <p:sp>
        <p:nvSpPr>
          <p:cNvPr id="20" name="Text Box 82"/>
          <p:cNvSpPr txBox="1">
            <a:spLocks noChangeArrowheads="1"/>
          </p:cNvSpPr>
          <p:nvPr/>
        </p:nvSpPr>
        <p:spPr bwMode="auto">
          <a:xfrm>
            <a:off x="533400" y="2934072"/>
            <a:ext cx="1600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err="1">
                <a:solidFill>
                  <a:srgbClr val="000000"/>
                </a:solidFill>
              </a:rPr>
              <a:t>Porterova</a:t>
            </a:r>
            <a:r>
              <a:rPr lang="cs-CZ" b="1" dirty="0">
                <a:solidFill>
                  <a:srgbClr val="000000"/>
                </a:solidFill>
              </a:rPr>
              <a:t> analýza</a:t>
            </a:r>
          </a:p>
        </p:txBody>
      </p:sp>
      <p:sp>
        <p:nvSpPr>
          <p:cNvPr id="21" name="Line 85"/>
          <p:cNvSpPr>
            <a:spLocks noChangeShapeType="1"/>
          </p:cNvSpPr>
          <p:nvPr/>
        </p:nvSpPr>
        <p:spPr bwMode="auto">
          <a:xfrm>
            <a:off x="4953000" y="2331674"/>
            <a:ext cx="0" cy="166919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sk-SK"/>
          </a:p>
        </p:txBody>
      </p:sp>
      <p:sp>
        <p:nvSpPr>
          <p:cNvPr id="22" name="Line 86"/>
          <p:cNvSpPr>
            <a:spLocks noChangeShapeType="1"/>
          </p:cNvSpPr>
          <p:nvPr/>
        </p:nvSpPr>
        <p:spPr bwMode="auto">
          <a:xfrm flipH="1">
            <a:off x="5562600" y="2705472"/>
            <a:ext cx="838200" cy="1371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sk-SK"/>
          </a:p>
        </p:txBody>
      </p:sp>
      <p:sp>
        <p:nvSpPr>
          <p:cNvPr id="23" name="Line 87"/>
          <p:cNvSpPr>
            <a:spLocks noChangeShapeType="1"/>
          </p:cNvSpPr>
          <p:nvPr/>
        </p:nvSpPr>
        <p:spPr bwMode="auto">
          <a:xfrm flipH="1">
            <a:off x="6172200" y="3696072"/>
            <a:ext cx="175260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sk-SK"/>
          </a:p>
        </p:txBody>
      </p:sp>
      <p:sp>
        <p:nvSpPr>
          <p:cNvPr id="24" name="Line 88"/>
          <p:cNvSpPr>
            <a:spLocks noChangeShapeType="1"/>
          </p:cNvSpPr>
          <p:nvPr/>
        </p:nvSpPr>
        <p:spPr bwMode="auto">
          <a:xfrm>
            <a:off x="3200400" y="2629272"/>
            <a:ext cx="990600" cy="1371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sk-SK"/>
          </a:p>
        </p:txBody>
      </p:sp>
      <p:sp>
        <p:nvSpPr>
          <p:cNvPr id="25" name="Line 89"/>
          <p:cNvSpPr>
            <a:spLocks noChangeShapeType="1"/>
          </p:cNvSpPr>
          <p:nvPr/>
        </p:nvSpPr>
        <p:spPr bwMode="auto">
          <a:xfrm>
            <a:off x="1905000" y="3543672"/>
            <a:ext cx="1752600" cy="762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sk-SK"/>
          </a:p>
        </p:txBody>
      </p:sp>
      <p:sp>
        <p:nvSpPr>
          <p:cNvPr id="26" name="AutoShape 90"/>
          <p:cNvSpPr>
            <a:spLocks/>
          </p:cNvSpPr>
          <p:nvPr/>
        </p:nvSpPr>
        <p:spPr bwMode="auto">
          <a:xfrm rot="16200000">
            <a:off x="4648200" y="3086472"/>
            <a:ext cx="457200" cy="4267200"/>
          </a:xfrm>
          <a:prstGeom prst="rightBrace">
            <a:avLst>
              <a:gd name="adj1" fmla="val 7777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7" name="Text Box 93"/>
          <p:cNvSpPr txBox="1">
            <a:spLocks noChangeArrowheads="1"/>
          </p:cNvSpPr>
          <p:nvPr/>
        </p:nvSpPr>
        <p:spPr bwMode="auto">
          <a:xfrm>
            <a:off x="373063" y="4105647"/>
            <a:ext cx="15478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000000"/>
                </a:solidFill>
              </a:rPr>
              <a:t>SPACE analýza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28" name="Line 95"/>
          <p:cNvSpPr>
            <a:spLocks noChangeShapeType="1"/>
          </p:cNvSpPr>
          <p:nvPr/>
        </p:nvSpPr>
        <p:spPr bwMode="auto">
          <a:xfrm>
            <a:off x="1704975" y="4539035"/>
            <a:ext cx="19431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89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0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85229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Strategie </a:t>
            </a:r>
            <a:r>
              <a:rPr lang="cs-CZ" sz="3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obchodní firmy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latin typeface="Trebuchet MS" panose="020B0603020202020204" pitchFamily="34" charset="0"/>
              </a:rPr>
              <a:t>Důležitou součástí strategie obchodní firmy v maloobchodní činnosti je volba formy prodeje. S vývojem maloobchodní činnosti se prodej zboží spotřebiteli rozdělil do čtyř základních fází:</a:t>
            </a:r>
          </a:p>
          <a:p>
            <a:pPr lvl="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b="1" dirty="0">
                <a:latin typeface="Trebuchet MS" panose="020B0603020202020204" pitchFamily="34" charset="0"/>
              </a:rPr>
              <a:t>nabídka zboží –</a:t>
            </a:r>
            <a:r>
              <a:rPr lang="cs-CZ" sz="1800" dirty="0">
                <a:latin typeface="Trebuchet MS" panose="020B0603020202020204" pitchFamily="34" charset="0"/>
              </a:rPr>
              <a:t> tj. informování zákazníka o sortimentu jednotky, při obsluze (</a:t>
            </a:r>
            <a:r>
              <a:rPr lang="cs-CZ" sz="1800" i="1" dirty="0">
                <a:latin typeface="Trebuchet MS" panose="020B0603020202020204" pitchFamily="34" charset="0"/>
              </a:rPr>
              <a:t>prodejním rozhovoru</a:t>
            </a:r>
            <a:r>
              <a:rPr lang="cs-CZ" sz="1800" dirty="0">
                <a:latin typeface="Trebuchet MS" panose="020B0603020202020204" pitchFamily="34" charset="0"/>
              </a:rPr>
              <a:t>), zjištění přání zákazníka, nabídka vhodného druhu zboží, s využitím </a:t>
            </a:r>
            <a:r>
              <a:rPr lang="cs-CZ" sz="1800" i="1" dirty="0">
                <a:latin typeface="Trebuchet MS" panose="020B0603020202020204" pitchFamily="34" charset="0"/>
              </a:rPr>
              <a:t>optické nabídky</a:t>
            </a:r>
            <a:r>
              <a:rPr lang="cs-CZ" sz="1800" dirty="0">
                <a:latin typeface="Trebuchet MS" panose="020B0603020202020204" pitchFamily="34" charset="0"/>
              </a:rPr>
              <a:t> vystavením zboží, fotografií, katalogem, videozáznamem,</a:t>
            </a:r>
          </a:p>
          <a:p>
            <a:pPr lvl="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b="1" dirty="0">
                <a:latin typeface="Trebuchet MS" panose="020B0603020202020204" pitchFamily="34" charset="0"/>
              </a:rPr>
              <a:t>výběr zboží –</a:t>
            </a:r>
            <a:r>
              <a:rPr lang="cs-CZ" sz="1800" dirty="0">
                <a:latin typeface="Trebuchet MS" panose="020B0603020202020204" pitchFamily="34" charset="0"/>
              </a:rPr>
              <a:t> při kterém si zákazník zboží vybírá, seznamuje se s jeho užitnými vlastnostmi, způsobem použití, rozhoduje o koupi, a to sám nebo za přispění prodavače, zákazník má nebo nemá možnost přístupu k zásobě zboží,</a:t>
            </a:r>
          </a:p>
          <a:p>
            <a:pPr lvl="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b="1" dirty="0">
                <a:latin typeface="Trebuchet MS" panose="020B0603020202020204" pitchFamily="34" charset="0"/>
              </a:rPr>
              <a:t>placení zboží – </a:t>
            </a:r>
            <a:r>
              <a:rPr lang="cs-CZ" sz="1800" dirty="0">
                <a:latin typeface="Trebuchet MS" panose="020B0603020202020204" pitchFamily="34" charset="0"/>
              </a:rPr>
              <a:t>v různých variantách umístění a řešení, tj. inkaso prodavačem, pokladní, na dobírku, z účtu, platební kartou, vhozením mince apod.,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b="1" dirty="0">
                <a:latin typeface="Trebuchet MS" panose="020B0603020202020204" pitchFamily="34" charset="0"/>
              </a:rPr>
              <a:t>výdej zboží –</a:t>
            </a:r>
            <a:r>
              <a:rPr lang="cs-CZ" sz="1800" dirty="0">
                <a:latin typeface="Trebuchet MS" panose="020B0603020202020204" pitchFamily="34" charset="0"/>
              </a:rPr>
              <a:t> ukončuje prodej tím, že zboží je předáno zákazníkovi přímo v prodejní místnosti, v bytě zákazníka nebo ve skladu.</a:t>
            </a:r>
            <a:endParaRPr lang="cs-CZ" sz="1800" b="1" dirty="0" smtClean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70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Komunikační modely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542B0EEC-6590-44C8-B948-76AB2EA02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xmlns="" id="{A2DC546C-48E1-4726-AA7B-4DC06DACFEF3}"/>
              </a:ext>
            </a:extLst>
          </p:cNvPr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74394" y="1800000"/>
            <a:ext cx="8640960" cy="50405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Aristotelův model: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53954" y="3024136"/>
            <a:ext cx="864096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err="1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Lasswellův</a:t>
            </a:r>
            <a:r>
              <a:rPr lang="cs-CZ" sz="24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model: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806442" y="2304056"/>
            <a:ext cx="2295425" cy="5040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cap="all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Mluvčí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497330" y="2304056"/>
            <a:ext cx="2295425" cy="5040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cap="all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Projev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6279050" y="2304056"/>
            <a:ext cx="2295425" cy="5040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2000" b="1" cap="all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Publikum</a:t>
            </a:r>
          </a:p>
        </p:txBody>
      </p:sp>
      <p:cxnSp>
        <p:nvCxnSpPr>
          <p:cNvPr id="14" name="Přímá spojnice se šipkou 13"/>
          <p:cNvCxnSpPr>
            <a:stCxn id="11" idx="3"/>
            <a:endCxn id="12" idx="1"/>
          </p:cNvCxnSpPr>
          <p:nvPr/>
        </p:nvCxnSpPr>
        <p:spPr>
          <a:xfrm>
            <a:off x="3101867" y="2556084"/>
            <a:ext cx="39546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12" idx="3"/>
            <a:endCxn id="13" idx="1"/>
          </p:cNvCxnSpPr>
          <p:nvPr/>
        </p:nvCxnSpPr>
        <p:spPr>
          <a:xfrm>
            <a:off x="5792755" y="2556084"/>
            <a:ext cx="48629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53954" y="3528192"/>
            <a:ext cx="1600200" cy="20005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Commu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nicator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2026174" y="3528192"/>
            <a:ext cx="1599456" cy="16312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Message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pPr>
              <a:spcBef>
                <a:spcPct val="50000"/>
              </a:spcBef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704274" y="3528192"/>
            <a:ext cx="1497539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cs-CZ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channel</a:t>
            </a:r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Channel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Medium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5280457" y="3528192"/>
            <a:ext cx="1583971" cy="163121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cs-CZ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whom</a:t>
            </a:r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Receiver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Audience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6920537" y="3528192"/>
            <a:ext cx="1719463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353954" y="5688432"/>
            <a:ext cx="864096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cs-CZ" altLang="cs-CZ" sz="2000" b="1" dirty="0" err="1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Why</a:t>
            </a:r>
            <a:r>
              <a:rPr lang="cs-CZ" altLang="cs-CZ" sz="2000" dirty="0">
                <a:solidFill>
                  <a:schemeClr val="tx2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Arial" panose="020B0604020202020204" pitchFamily="34" charset="0"/>
              </a:rPr>
              <a:t>who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Arial" panose="020B0604020202020204" pitchFamily="34" charset="0"/>
              </a:rPr>
              <a:t>says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Arial" panose="020B0604020202020204" pitchFamily="34" charset="0"/>
              </a:rPr>
              <a:t>what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to </a:t>
            </a:r>
            <a:r>
              <a:rPr lang="cs-CZ" altLang="cs-CZ" sz="2000" dirty="0" err="1">
                <a:latin typeface="Trebuchet MS" panose="020B0603020202020204" pitchFamily="34" charset="0"/>
                <a:cs typeface="Arial" panose="020B0604020202020204" pitchFamily="34" charset="0"/>
              </a:rPr>
              <a:t>whom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under</a:t>
            </a:r>
            <a:r>
              <a:rPr lang="cs-CZ" altLang="cs-CZ" sz="20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what</a:t>
            </a:r>
            <a:r>
              <a:rPr lang="cs-CZ" altLang="cs-CZ" sz="20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circumstances</a:t>
            </a:r>
            <a:r>
              <a:rPr lang="cs-CZ" altLang="cs-CZ" sz="2000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Arial" panose="020B0604020202020204" pitchFamily="34" charset="0"/>
              </a:rPr>
              <a:t>through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Arial" panose="020B0604020202020204" pitchFamily="34" charset="0"/>
              </a:rPr>
              <a:t>what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medium and </a:t>
            </a:r>
            <a:r>
              <a:rPr lang="cs-CZ" altLang="cs-CZ" sz="2000" dirty="0" err="1">
                <a:latin typeface="Trebuchet MS" panose="020B0603020202020204" pitchFamily="34" charset="0"/>
                <a:cs typeface="Arial" panose="020B0604020202020204" pitchFamily="34" charset="0"/>
              </a:rPr>
              <a:t>with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Arial" panose="020B0604020202020204" pitchFamily="34" charset="0"/>
              </a:rPr>
              <a:t>what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Trebuchet MS" panose="020B0603020202020204" pitchFamily="34" charset="0"/>
                <a:cs typeface="Arial" panose="020B0604020202020204" pitchFamily="34" charset="0"/>
              </a:rPr>
              <a:t>effect</a:t>
            </a:r>
            <a:endParaRPr lang="cs-CZ" alt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13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Komunikační modely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542B0EEC-6590-44C8-B948-76AB2EA02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xmlns="" id="{A2DC546C-48E1-4726-AA7B-4DC06DACFEF3}"/>
              </a:ext>
            </a:extLst>
          </p:cNvPr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60000" y="1800000"/>
            <a:ext cx="8640960" cy="50405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Shannon-</a:t>
            </a:r>
            <a:r>
              <a:rPr lang="cs-CZ" sz="2400" b="1" dirty="0" err="1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Weaver</a:t>
            </a:r>
            <a:r>
              <a:rPr lang="cs-CZ" sz="24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model: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60000" y="2491744"/>
            <a:ext cx="1440160" cy="7200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b="1" cap="all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Zdroj informací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2624709" y="2491744"/>
            <a:ext cx="1125535" cy="7200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b="1" cap="all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Vysílač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4691087" y="2688091"/>
            <a:ext cx="299718" cy="32738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endParaRPr lang="cs-CZ" sz="1400" b="1" cap="all" dirty="0" smtClean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Přímá spojnice se šipkou 12"/>
          <p:cNvCxnSpPr>
            <a:stCxn id="8" idx="3"/>
            <a:endCxn id="11" idx="1"/>
          </p:cNvCxnSpPr>
          <p:nvPr/>
        </p:nvCxnSpPr>
        <p:spPr>
          <a:xfrm>
            <a:off x="1800160" y="2851784"/>
            <a:ext cx="82454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11" idx="3"/>
            <a:endCxn id="12" idx="1"/>
          </p:cNvCxnSpPr>
          <p:nvPr/>
        </p:nvCxnSpPr>
        <p:spPr>
          <a:xfrm>
            <a:off x="3750244" y="2851784"/>
            <a:ext cx="94084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12" idx="3"/>
            <a:endCxn id="16" idx="1"/>
          </p:cNvCxnSpPr>
          <p:nvPr/>
        </p:nvCxnSpPr>
        <p:spPr>
          <a:xfrm flipV="1">
            <a:off x="4990805" y="2834724"/>
            <a:ext cx="841136" cy="170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5831941" y="2474684"/>
            <a:ext cx="1159039" cy="7200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b="1" cap="all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Přijímač</a:t>
            </a:r>
          </a:p>
        </p:txBody>
      </p:sp>
      <p:sp>
        <p:nvSpPr>
          <p:cNvPr id="17" name="Zástupný symbol pro obsah 2"/>
          <p:cNvSpPr txBox="1">
            <a:spLocks/>
          </p:cNvSpPr>
          <p:nvPr/>
        </p:nvSpPr>
        <p:spPr>
          <a:xfrm>
            <a:off x="7848832" y="2474684"/>
            <a:ext cx="1159039" cy="7200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b="1" cap="all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Cíl</a:t>
            </a:r>
          </a:p>
        </p:txBody>
      </p:sp>
      <p:cxnSp>
        <p:nvCxnSpPr>
          <p:cNvPr id="18" name="Přímá spojnice se šipkou 17"/>
          <p:cNvCxnSpPr>
            <a:stCxn id="16" idx="3"/>
            <a:endCxn id="17" idx="1"/>
          </p:cNvCxnSpPr>
          <p:nvPr/>
        </p:nvCxnSpPr>
        <p:spPr>
          <a:xfrm>
            <a:off x="6990980" y="2834724"/>
            <a:ext cx="85785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1800160" y="2384674"/>
            <a:ext cx="864096" cy="3600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i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z</a:t>
            </a:r>
            <a:r>
              <a:rPr lang="cs-CZ" sz="1600" i="1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práva</a:t>
            </a:r>
          </a:p>
        </p:txBody>
      </p:sp>
      <p:sp>
        <p:nvSpPr>
          <p:cNvPr id="20" name="Zástupný symbol pro obsah 2"/>
          <p:cNvSpPr txBox="1">
            <a:spLocks/>
          </p:cNvSpPr>
          <p:nvPr/>
        </p:nvSpPr>
        <p:spPr>
          <a:xfrm>
            <a:off x="6990980" y="2385161"/>
            <a:ext cx="864096" cy="3600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i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z</a:t>
            </a:r>
            <a:r>
              <a:rPr lang="cs-CZ" sz="1600" i="1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práva</a:t>
            </a: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3767143" y="2385161"/>
            <a:ext cx="864096" cy="3600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i="1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signál</a:t>
            </a:r>
          </a:p>
        </p:txBody>
      </p:sp>
      <p:sp>
        <p:nvSpPr>
          <p:cNvPr id="22" name="Zástupný symbol pro obsah 2"/>
          <p:cNvSpPr txBox="1">
            <a:spLocks/>
          </p:cNvSpPr>
          <p:nvPr/>
        </p:nvSpPr>
        <p:spPr>
          <a:xfrm>
            <a:off x="4967845" y="2384674"/>
            <a:ext cx="864096" cy="3600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i="1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signál</a:t>
            </a:r>
          </a:p>
        </p:txBody>
      </p:sp>
      <p:sp>
        <p:nvSpPr>
          <p:cNvPr id="23" name="Zástupný symbol pro obsah 2"/>
          <p:cNvSpPr txBox="1">
            <a:spLocks/>
          </p:cNvSpPr>
          <p:nvPr/>
        </p:nvSpPr>
        <p:spPr>
          <a:xfrm>
            <a:off x="4273108" y="3384176"/>
            <a:ext cx="1135677" cy="7200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b="1" cap="all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Zdroj Rušení</a:t>
            </a:r>
          </a:p>
        </p:txBody>
      </p:sp>
      <p:cxnSp>
        <p:nvCxnSpPr>
          <p:cNvPr id="24" name="Přímá spojnice se šipkou 23"/>
          <p:cNvCxnSpPr>
            <a:stCxn id="23" idx="0"/>
            <a:endCxn id="12" idx="2"/>
          </p:cNvCxnSpPr>
          <p:nvPr/>
        </p:nvCxnSpPr>
        <p:spPr>
          <a:xfrm flipH="1" flipV="1">
            <a:off x="4840946" y="3015476"/>
            <a:ext cx="1" cy="3687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ástupný symbol pro obsah 2"/>
          <p:cNvSpPr txBox="1">
            <a:spLocks/>
          </p:cNvSpPr>
          <p:nvPr/>
        </p:nvSpPr>
        <p:spPr>
          <a:xfrm>
            <a:off x="360000" y="4262736"/>
            <a:ext cx="864096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dirty="0" err="1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Schrammová</a:t>
            </a:r>
            <a:r>
              <a:rPr lang="cs-CZ" sz="24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úprava modelu:</a:t>
            </a:r>
            <a:endParaRPr lang="cs-CZ" sz="24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26" name="Zástupný symbol pro obsah 2"/>
          <p:cNvSpPr txBox="1">
            <a:spLocks/>
          </p:cNvSpPr>
          <p:nvPr/>
        </p:nvSpPr>
        <p:spPr>
          <a:xfrm>
            <a:off x="648032" y="5034852"/>
            <a:ext cx="1440160" cy="7200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b="1" cap="all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Zdroj informací</a:t>
            </a:r>
          </a:p>
        </p:txBody>
      </p:sp>
      <p:sp>
        <p:nvSpPr>
          <p:cNvPr id="27" name="Zástupný symbol pro obsah 2"/>
          <p:cNvSpPr txBox="1">
            <a:spLocks/>
          </p:cNvSpPr>
          <p:nvPr/>
        </p:nvSpPr>
        <p:spPr>
          <a:xfrm>
            <a:off x="7632808" y="5034852"/>
            <a:ext cx="1159039" cy="7200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b="1" cap="all" dirty="0" smtClean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Cíl</a:t>
            </a:r>
          </a:p>
        </p:txBody>
      </p:sp>
      <p:sp>
        <p:nvSpPr>
          <p:cNvPr id="28" name="Ovál 27"/>
          <p:cNvSpPr/>
          <p:nvPr/>
        </p:nvSpPr>
        <p:spPr>
          <a:xfrm>
            <a:off x="4234486" y="4847896"/>
            <a:ext cx="1126785" cy="109399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signál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Kosočtverec 28"/>
          <p:cNvSpPr/>
          <p:nvPr/>
        </p:nvSpPr>
        <p:spPr>
          <a:xfrm>
            <a:off x="5494752" y="4668494"/>
            <a:ext cx="1833416" cy="1452796"/>
          </a:xfrm>
          <a:prstGeom prst="diamon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dekóder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Kosočtverec 29"/>
          <p:cNvSpPr/>
          <p:nvPr/>
        </p:nvSpPr>
        <p:spPr>
          <a:xfrm>
            <a:off x="2333914" y="4668494"/>
            <a:ext cx="1707123" cy="1452796"/>
          </a:xfrm>
          <a:prstGeom prst="diamon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kóder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03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Komunikační nástroje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4000" y="1800000"/>
            <a:ext cx="8640000" cy="5058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Propagace:</a:t>
            </a:r>
          </a:p>
          <a:p>
            <a:pPr marL="723900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zahrnuje v sobě všechny komunikační nástroje, kterými můžeme předat nějaké sdělení </a:t>
            </a:r>
          </a:p>
          <a:p>
            <a:pPr marL="900113" lvl="1" indent="-176213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Reklama</a:t>
            </a:r>
          </a:p>
          <a:p>
            <a:pPr marL="900113" lvl="1" indent="-176213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Podpora prodeje </a:t>
            </a:r>
          </a:p>
          <a:p>
            <a:pPr marL="900113" lvl="1" indent="-176213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Public Relations</a:t>
            </a:r>
          </a:p>
          <a:p>
            <a:pPr marL="900113" lvl="1" indent="-176213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Direct Marketing</a:t>
            </a:r>
          </a:p>
          <a:p>
            <a:pPr marL="355600" indent="-3556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Nadlinkové a podlinkové aktivity</a:t>
            </a:r>
          </a:p>
          <a:p>
            <a:pPr marL="355600" indent="-3556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Integrovaná marketingová komunikace</a:t>
            </a:r>
          </a:p>
          <a:p>
            <a:pPr marL="723900" indent="-3683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koordinace všech komunikačních nástrojů tak, aby se ke spotřebiteli dostávalo jednotné sdělení</a:t>
            </a: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542B0EEC-6590-44C8-B948-76AB2EA02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xmlns="" id="{A2DC546C-48E1-4726-AA7B-4DC06DACFEF3}"/>
              </a:ext>
            </a:extLst>
          </p:cNvPr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</a:p>
        </p:txBody>
      </p:sp>
    </p:spTree>
    <p:extLst>
      <p:ext uri="{BB962C8B-B14F-4D97-AF65-F5344CB8AC3E}">
        <p14:creationId xmlns:p14="http://schemas.microsoft.com/office/powerpoint/2010/main" val="83744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Komunikační nástroje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4000" y="1800000"/>
            <a:ext cx="8640000" cy="5058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Reklama:</a:t>
            </a:r>
          </a:p>
          <a:p>
            <a:pPr marL="725488" indent="-3698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Podle úlohy v životním cyklu produkty:</a:t>
            </a:r>
          </a:p>
          <a:p>
            <a:pPr marL="900113" indent="-176213">
              <a:spcBef>
                <a:spcPts val="1200"/>
              </a:spcBef>
              <a:buClr>
                <a:schemeClr val="accent6">
                  <a:lumMod val="75000"/>
                </a:schemeClr>
              </a:buClr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zaváděcí (informativní)</a:t>
            </a:r>
          </a:p>
          <a:p>
            <a:pPr marL="900113" indent="-176213">
              <a:spcBef>
                <a:spcPts val="0"/>
              </a:spcBef>
              <a:buClr>
                <a:schemeClr val="accent6">
                  <a:lumMod val="75000"/>
                </a:schemeClr>
              </a:buClr>
            </a:pPr>
            <a:r>
              <a:rPr lang="cs-CZ" altLang="cs-CZ" sz="2000" i="1" dirty="0" err="1">
                <a:latin typeface="Trebuchet MS" panose="020B0603020202020204" pitchFamily="34" charset="0"/>
                <a:cs typeface="Arial" panose="020B0604020202020204" pitchFamily="34" charset="0"/>
              </a:rPr>
              <a:t>připomínací</a:t>
            </a:r>
            <a:endParaRPr lang="cs-CZ" altLang="cs-CZ" sz="2000" i="1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900113" indent="-176213">
              <a:spcBef>
                <a:spcPts val="0"/>
              </a:spcBef>
              <a:buClr>
                <a:schemeClr val="accent6">
                  <a:lumMod val="75000"/>
                </a:schemeClr>
              </a:buClr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přesvědčovací</a:t>
            </a:r>
          </a:p>
          <a:p>
            <a:pPr marL="725488" indent="-3698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Podle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objektu reklamy:</a:t>
            </a:r>
          </a:p>
          <a:p>
            <a:pPr marL="900113" indent="-176213">
              <a:spcBef>
                <a:spcPts val="1200"/>
              </a:spcBef>
              <a:buClr>
                <a:schemeClr val="accent6">
                  <a:lumMod val="75000"/>
                </a:schemeClr>
              </a:buClr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produktová</a:t>
            </a:r>
          </a:p>
          <a:p>
            <a:pPr marL="900113" indent="-176213">
              <a:spcBef>
                <a:spcPts val="0"/>
              </a:spcBef>
              <a:buClr>
                <a:schemeClr val="accent6">
                  <a:lumMod val="75000"/>
                </a:schemeClr>
              </a:buClr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podniková (institucionální)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000" b="1" dirty="0">
              <a:latin typeface="Trebuchet MS" panose="020B0603020202020204" pitchFamily="34" charset="0"/>
            </a:endParaRPr>
          </a:p>
          <a:p>
            <a:pPr marL="725488" indent="-369888">
              <a:lnSpc>
                <a:spcPct val="90000"/>
              </a:lnSpc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b="1" dirty="0">
                <a:latin typeface="Trebuchet MS" panose="020B0603020202020204" pitchFamily="34" charset="0"/>
                <a:cs typeface="Arial" panose="020B0604020202020204" pitchFamily="34" charset="0"/>
              </a:rPr>
              <a:t>Model AIDA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= </a:t>
            </a:r>
            <a:r>
              <a:rPr lang="cs-CZ" altLang="cs-CZ" sz="2000" i="1" dirty="0" err="1">
                <a:latin typeface="Trebuchet MS" panose="020B0603020202020204" pitchFamily="34" charset="0"/>
                <a:cs typeface="Arial" panose="020B0604020202020204" pitchFamily="34" charset="0"/>
              </a:rPr>
              <a:t>Attention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000" i="1" dirty="0" err="1">
                <a:latin typeface="Trebuchet MS" panose="020B0603020202020204" pitchFamily="34" charset="0"/>
                <a:cs typeface="Arial" panose="020B0604020202020204" pitchFamily="34" charset="0"/>
              </a:rPr>
              <a:t>Interest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000" i="1" dirty="0" err="1">
                <a:latin typeface="Trebuchet MS" panose="020B0603020202020204" pitchFamily="34" charset="0"/>
                <a:cs typeface="Arial" panose="020B0604020202020204" pitchFamily="34" charset="0"/>
              </a:rPr>
              <a:t>Desire</a:t>
            </a: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000" i="1" dirty="0" err="1">
                <a:latin typeface="Trebuchet MS" panose="020B0603020202020204" pitchFamily="34" charset="0"/>
                <a:cs typeface="Arial" panose="020B0604020202020204" pitchFamily="34" charset="0"/>
              </a:rPr>
              <a:t>Action</a:t>
            </a:r>
            <a:endParaRPr lang="cs-CZ" altLang="cs-CZ" sz="2000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542B0EEC-6590-44C8-B948-76AB2EA02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xmlns="" id="{A2DC546C-48E1-4726-AA7B-4DC06DACFEF3}"/>
              </a:ext>
            </a:extLst>
          </p:cNvPr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</a:p>
        </p:txBody>
      </p:sp>
    </p:spTree>
    <p:extLst>
      <p:ext uri="{BB962C8B-B14F-4D97-AF65-F5344CB8AC3E}">
        <p14:creationId xmlns:p14="http://schemas.microsoft.com/office/powerpoint/2010/main" val="317508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Komunikační nástroje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542B0EEC-6590-44C8-B948-76AB2EA02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xmlns="" id="{A2DC546C-48E1-4726-AA7B-4DC06DACFEF3}"/>
              </a:ext>
            </a:extLst>
          </p:cNvPr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</a:p>
        </p:txBody>
      </p:sp>
      <p:graphicFrame>
        <p:nvGraphicFramePr>
          <p:cNvPr id="6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341206"/>
              </p:ext>
            </p:extLst>
          </p:nvPr>
        </p:nvGraphicFramePr>
        <p:xfrm>
          <a:off x="179024" y="1800000"/>
          <a:ext cx="8784976" cy="4653335"/>
        </p:xfrm>
        <a:graphic>
          <a:graphicData uri="http://schemas.openxmlformats.org/drawingml/2006/table">
            <a:tbl>
              <a:tblPr/>
              <a:tblGrid>
                <a:gridCol w="3208421"/>
                <a:gridCol w="2408203"/>
                <a:gridCol w="3168352"/>
              </a:tblGrid>
              <a:tr h="4093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spotřebitele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Chtěné výsledky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Nástroje PP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4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Loajální</a:t>
                      </a: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GB" altLang="cs-C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Loyal customers</a:t>
                      </a: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Spotřebitelé, kt. produkt kupují stále n. velmi často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Posílení chování, zvýšení spotřeby, změna načasování nákupu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Věrnostní programy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Bonusy, dárky, prémie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92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Zákazníci konkurence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Spotřebitelé, kt. kupují konkurenční produkt stále n. velmi často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Porušení věrnosti, přechod na firemní produkt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Vzorky (srovnání s konkurencí)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Soutěže (upoutání pozornosti)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89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Brand Switchers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Spotřebitelé, kt. nakupují různé značky v dané kategorii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Přesvědčit je, aby více kupovali značku firmy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Promoční akce, kt. snižuje cenu – kupóny, větší balení za stejnou cenu, bonusové balíčky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4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 Buyers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Spotřebitelé, kt. nakupují za nejnižší ceny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Přesvědčit je, aby kupovali značku firmy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Kupóny, větší balení za stejnou cenu, nabídka vyšší přidané hodnoty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02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Komunikační strategie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542B0EEC-6590-44C8-B948-76AB2EA02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xmlns="" id="{A2DC546C-48E1-4726-AA7B-4DC06DACFEF3}"/>
              </a:ext>
            </a:extLst>
          </p:cNvPr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</a:p>
        </p:txBody>
      </p:sp>
      <p:pic>
        <p:nvPicPr>
          <p:cNvPr id="35" name="Picture 5" descr="Název souboru: BL00102_.wmf&#10;Klíčová slova: budovy, kouř, průmysl ...&#10;Velikost souboru: 3 k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42" y="1900313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6" descr="Název souboru: BD06446_.wmf&#10;Klíčová slova: budovy, exteriéry, kancelářské budovy ...&#10;Velikost souboru: 20 k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742" y="1900313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4" descr="Název souboru: BD05622_.wmf&#10;Klíčová slova: dámy, davy, lidé ...&#10;Velikost souboru: 69 k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742" y="1900313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 Box 31"/>
          <p:cNvSpPr txBox="1">
            <a:spLocks noChangeArrowheads="1"/>
          </p:cNvSpPr>
          <p:nvPr/>
        </p:nvSpPr>
        <p:spPr bwMode="auto">
          <a:xfrm>
            <a:off x="2020742" y="2052713"/>
            <a:ext cx="1752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dirty="0">
                <a:latin typeface="Tahoma" pitchFamily="34" charset="0"/>
              </a:rPr>
              <a:t>Marketingové aktivity výrobce</a:t>
            </a:r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572942" y="3271913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800">
                <a:latin typeface="Tahoma" pitchFamily="34" charset="0"/>
              </a:rPr>
              <a:t>Výrobce</a:t>
            </a:r>
          </a:p>
        </p:txBody>
      </p:sp>
      <p:sp>
        <p:nvSpPr>
          <p:cNvPr id="40" name="Text Box 33"/>
          <p:cNvSpPr txBox="1">
            <a:spLocks noChangeArrowheads="1"/>
          </p:cNvSpPr>
          <p:nvPr/>
        </p:nvSpPr>
        <p:spPr bwMode="auto">
          <a:xfrm>
            <a:off x="3163742" y="3271913"/>
            <a:ext cx="304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800">
                <a:latin typeface="Tahoma" pitchFamily="34" charset="0"/>
              </a:rPr>
              <a:t>Velkoobchod a maloobchod</a:t>
            </a:r>
          </a:p>
        </p:txBody>
      </p:sp>
      <p:sp>
        <p:nvSpPr>
          <p:cNvPr id="41" name="Text Box 34"/>
          <p:cNvSpPr txBox="1">
            <a:spLocks noChangeArrowheads="1"/>
          </p:cNvSpPr>
          <p:nvPr/>
        </p:nvSpPr>
        <p:spPr bwMode="auto">
          <a:xfrm>
            <a:off x="7583342" y="3500513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800">
                <a:latin typeface="Tahoma" pitchFamily="34" charset="0"/>
              </a:rPr>
              <a:t>Spotřebitelé</a:t>
            </a:r>
          </a:p>
        </p:txBody>
      </p:sp>
      <p:sp>
        <p:nvSpPr>
          <p:cNvPr id="42" name="Line 35"/>
          <p:cNvSpPr>
            <a:spLocks noChangeShapeType="1"/>
          </p:cNvSpPr>
          <p:nvPr/>
        </p:nvSpPr>
        <p:spPr bwMode="auto">
          <a:xfrm>
            <a:off x="2173142" y="3119513"/>
            <a:ext cx="16002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43" name="Text Box 37"/>
          <p:cNvSpPr txBox="1">
            <a:spLocks noChangeArrowheads="1"/>
          </p:cNvSpPr>
          <p:nvPr/>
        </p:nvSpPr>
        <p:spPr bwMode="auto">
          <a:xfrm>
            <a:off x="5754542" y="2052713"/>
            <a:ext cx="1752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 dirty="0">
                <a:latin typeface="Tahoma" pitchFamily="34" charset="0"/>
              </a:rPr>
              <a:t>Marketingové aktivity mezičlánků</a:t>
            </a:r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>
            <a:off x="5754542" y="3119513"/>
            <a:ext cx="1905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pic>
        <p:nvPicPr>
          <p:cNvPr id="45" name="Picture 41" descr="Název souboru: BL00102_.wmf&#10;Klíčová slova: budovy, kouř, průmysl ...&#10;Velikost souboru: 3 k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42" y="4110113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2" descr="Název souboru: BD06446_.wmf&#10;Klíčová slova: budovy, exteriéry, kancelářské budovy ...&#10;Velikost souboru: 20 k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1942" y="4110113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3" descr="Název souboru: BD05622_.wmf&#10;Klíčová slova: dámy, davy, lidé ...&#10;Velikost souboru: 69 k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942" y="4110113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 Box 44"/>
          <p:cNvSpPr txBox="1">
            <a:spLocks noChangeArrowheads="1"/>
          </p:cNvSpPr>
          <p:nvPr/>
        </p:nvSpPr>
        <p:spPr bwMode="auto">
          <a:xfrm>
            <a:off x="3316142" y="38053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b="1">
                <a:latin typeface="Tahoma" pitchFamily="34" charset="0"/>
              </a:rPr>
              <a:t>strategie „pull“</a:t>
            </a:r>
          </a:p>
        </p:txBody>
      </p:sp>
      <p:sp>
        <p:nvSpPr>
          <p:cNvPr id="49" name="Text Box 45"/>
          <p:cNvSpPr txBox="1">
            <a:spLocks noChangeArrowheads="1"/>
          </p:cNvSpPr>
          <p:nvPr/>
        </p:nvSpPr>
        <p:spPr bwMode="auto">
          <a:xfrm>
            <a:off x="2325542" y="4703838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>
                <a:latin typeface="Tahoma" pitchFamily="34" charset="0"/>
              </a:rPr>
              <a:t>Poptávka</a:t>
            </a:r>
          </a:p>
        </p:txBody>
      </p:sp>
      <p:sp>
        <p:nvSpPr>
          <p:cNvPr id="50" name="Text Box 46"/>
          <p:cNvSpPr txBox="1">
            <a:spLocks noChangeArrowheads="1"/>
          </p:cNvSpPr>
          <p:nvPr/>
        </p:nvSpPr>
        <p:spPr bwMode="auto">
          <a:xfrm>
            <a:off x="649142" y="5481713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800">
                <a:latin typeface="Tahoma" pitchFamily="34" charset="0"/>
              </a:rPr>
              <a:t>Výrobce</a:t>
            </a:r>
          </a:p>
        </p:txBody>
      </p:sp>
      <p:sp>
        <p:nvSpPr>
          <p:cNvPr id="51" name="Text Box 47"/>
          <p:cNvSpPr txBox="1">
            <a:spLocks noChangeArrowheads="1"/>
          </p:cNvSpPr>
          <p:nvPr/>
        </p:nvSpPr>
        <p:spPr bwMode="auto">
          <a:xfrm>
            <a:off x="3239942" y="5481713"/>
            <a:ext cx="304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800">
                <a:latin typeface="Tahoma" pitchFamily="34" charset="0"/>
              </a:rPr>
              <a:t>Velkoobchod a maloobchod</a:t>
            </a:r>
          </a:p>
        </p:txBody>
      </p:sp>
      <p:sp>
        <p:nvSpPr>
          <p:cNvPr id="52" name="Text Box 48"/>
          <p:cNvSpPr txBox="1">
            <a:spLocks noChangeArrowheads="1"/>
          </p:cNvSpPr>
          <p:nvPr/>
        </p:nvSpPr>
        <p:spPr bwMode="auto">
          <a:xfrm>
            <a:off x="7659542" y="5710313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800">
                <a:latin typeface="Tahoma" pitchFamily="34" charset="0"/>
              </a:rPr>
              <a:t>Spotřebitelé</a:t>
            </a:r>
          </a:p>
        </p:txBody>
      </p:sp>
      <p:sp>
        <p:nvSpPr>
          <p:cNvPr id="53" name="Line 49"/>
          <p:cNvSpPr>
            <a:spLocks noChangeShapeType="1"/>
          </p:cNvSpPr>
          <p:nvPr/>
        </p:nvSpPr>
        <p:spPr bwMode="auto">
          <a:xfrm>
            <a:off x="2249342" y="5100713"/>
            <a:ext cx="1600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54" name="Text Box 50"/>
          <p:cNvSpPr txBox="1">
            <a:spLocks noChangeArrowheads="1"/>
          </p:cNvSpPr>
          <p:nvPr/>
        </p:nvSpPr>
        <p:spPr bwMode="auto">
          <a:xfrm>
            <a:off x="5906942" y="4719713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>
                <a:latin typeface="Tahoma" pitchFamily="34" charset="0"/>
              </a:rPr>
              <a:t>Poptávka</a:t>
            </a:r>
          </a:p>
        </p:txBody>
      </p:sp>
      <p:sp>
        <p:nvSpPr>
          <p:cNvPr id="55" name="Line 51"/>
          <p:cNvSpPr>
            <a:spLocks noChangeShapeType="1"/>
          </p:cNvSpPr>
          <p:nvPr/>
        </p:nvSpPr>
        <p:spPr bwMode="auto">
          <a:xfrm>
            <a:off x="5830742" y="5100713"/>
            <a:ext cx="1905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56" name="Text Box 30"/>
          <p:cNvSpPr txBox="1">
            <a:spLocks noChangeArrowheads="1"/>
          </p:cNvSpPr>
          <p:nvPr/>
        </p:nvSpPr>
        <p:spPr bwMode="auto">
          <a:xfrm>
            <a:off x="3392342" y="159551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b="1">
                <a:latin typeface="Tahoma" pitchFamily="34" charset="0"/>
              </a:rPr>
              <a:t>strategie „push“</a:t>
            </a:r>
          </a:p>
        </p:txBody>
      </p:sp>
      <p:sp>
        <p:nvSpPr>
          <p:cNvPr id="57" name="Line 53"/>
          <p:cNvSpPr>
            <a:spLocks noChangeShapeType="1"/>
          </p:cNvSpPr>
          <p:nvPr/>
        </p:nvSpPr>
        <p:spPr bwMode="auto">
          <a:xfrm>
            <a:off x="1030142" y="5862713"/>
            <a:ext cx="0" cy="533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58" name="Line 54"/>
          <p:cNvSpPr>
            <a:spLocks noChangeShapeType="1"/>
          </p:cNvSpPr>
          <p:nvPr/>
        </p:nvSpPr>
        <p:spPr bwMode="auto">
          <a:xfrm>
            <a:off x="1030142" y="6396113"/>
            <a:ext cx="7239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59" name="Line 56"/>
          <p:cNvSpPr>
            <a:spLocks noChangeShapeType="1"/>
          </p:cNvSpPr>
          <p:nvPr/>
        </p:nvSpPr>
        <p:spPr bwMode="auto">
          <a:xfrm flipV="1">
            <a:off x="8269142" y="6091313"/>
            <a:ext cx="0" cy="304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0" name="Text Box 57"/>
          <p:cNvSpPr txBox="1">
            <a:spLocks noChangeArrowheads="1"/>
          </p:cNvSpPr>
          <p:nvPr/>
        </p:nvSpPr>
        <p:spPr bwMode="auto">
          <a:xfrm>
            <a:off x="1639742" y="5999238"/>
            <a:ext cx="571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2000">
                <a:latin typeface="Tahoma" pitchFamily="34" charset="0"/>
              </a:rPr>
              <a:t>Marketingové aktivity výrobce</a:t>
            </a:r>
          </a:p>
        </p:txBody>
      </p:sp>
    </p:spTree>
    <p:extLst>
      <p:ext uri="{BB962C8B-B14F-4D97-AF65-F5344CB8AC3E}">
        <p14:creationId xmlns:p14="http://schemas.microsoft.com/office/powerpoint/2010/main" val="48216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900000"/>
            <a:ext cx="8280000" cy="900000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Koncepce marketingového řízení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4000" y="1800000"/>
            <a:ext cx="8640000" cy="5058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Výrobní </a:t>
            </a: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25488" indent="-3698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spotřebitelé upřednostňují levné a široce dostupné výrobky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Výrobková </a:t>
            </a:r>
          </a:p>
          <a:p>
            <a:pPr marL="725488" indent="-3698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spotřebitelé upřednostňují kvalitní, moderní a zajímavé produkty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Prodejní </a:t>
            </a:r>
          </a:p>
          <a:p>
            <a:pPr marL="725488" indent="-3698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využívání podpory prodeje</a:t>
            </a:r>
          </a:p>
          <a:p>
            <a:pPr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Marketingová </a:t>
            </a:r>
          </a:p>
          <a:p>
            <a:pPr marL="725488" indent="-3698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přání a potřeby zákazníků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542B0EEC-6590-44C8-B948-76AB2EA02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>
            <a:extLst>
              <a:ext uri="{FF2B5EF4-FFF2-40B4-BE49-F238E27FC236}">
                <a16:creationId xmlns:a16="http://schemas.microsoft.com/office/drawing/2014/main" xmlns="" id="{A2DC546C-48E1-4726-AA7B-4DC06DACFEF3}"/>
              </a:ext>
            </a:extLst>
          </p:cNvPr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Provoz obchodu a služeb</a:t>
            </a:r>
          </a:p>
        </p:txBody>
      </p:sp>
    </p:spTree>
    <p:extLst>
      <p:ext uri="{BB962C8B-B14F-4D97-AF65-F5344CB8AC3E}">
        <p14:creationId xmlns:p14="http://schemas.microsoft.com/office/powerpoint/2010/main" val="135214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6950</TotalTime>
  <Words>498</Words>
  <Application>Microsoft Office PowerPoint</Application>
  <PresentationFormat>Předvádění na obrazovce (4:3)</PresentationFormat>
  <Paragraphs>171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Arial</vt:lpstr>
      <vt:lpstr>Arial Black</vt:lpstr>
      <vt:lpstr>Calibri</vt:lpstr>
      <vt:lpstr>Tahoma</vt:lpstr>
      <vt:lpstr>Trebuchet MS</vt:lpstr>
      <vt:lpstr>Verdana</vt:lpstr>
      <vt:lpstr>Wingdings</vt:lpstr>
      <vt:lpstr>Motiv sady Office</vt:lpstr>
      <vt:lpstr>BÉŽOVÁ TITL</vt:lpstr>
      <vt:lpstr>Provoz obchodu a služeb</vt:lpstr>
      <vt:lpstr>Strategie obchodní firmy</vt:lpstr>
      <vt:lpstr>Komunikační modely</vt:lpstr>
      <vt:lpstr>Komunikační modely</vt:lpstr>
      <vt:lpstr>Komunikační nástroje</vt:lpstr>
      <vt:lpstr>Komunikační nástroje</vt:lpstr>
      <vt:lpstr>Komunikační nástroje</vt:lpstr>
      <vt:lpstr>Komunikační strategie</vt:lpstr>
      <vt:lpstr>Koncepce marketingového řízení</vt:lpstr>
      <vt:lpstr>Koncepce marketingového řízení</vt:lpstr>
      <vt:lpstr>Marketingový mix</vt:lpstr>
      <vt:lpstr>Tvorba marketingové strategie</vt:lpstr>
      <vt:lpstr>Tvorba marketingové strategie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 - Formy prodeje</dc:title>
  <dc:creator>Marinič Peter</dc:creator>
  <cp:lastModifiedBy>Peter Marinič</cp:lastModifiedBy>
  <cp:revision>171</cp:revision>
  <dcterms:created xsi:type="dcterms:W3CDTF">2012-10-12T20:28:37Z</dcterms:created>
  <dcterms:modified xsi:type="dcterms:W3CDTF">2019-05-14T13:29:11Z</dcterms:modified>
</cp:coreProperties>
</file>