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4" r:id="rId3"/>
    <p:sldId id="550" r:id="rId4"/>
    <p:sldId id="551" r:id="rId5"/>
    <p:sldId id="552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560" r:id="rId14"/>
    <p:sldId id="561" r:id="rId15"/>
    <p:sldId id="52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7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Běžné (cyklické) zásoby</a:t>
            </a:r>
            <a:r>
              <a:rPr lang="en-US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/>
            </a:r>
            <a:br>
              <a:rPr lang="cs-CZ" altLang="cs-CZ" sz="2000" dirty="0" smtClean="0">
                <a:latin typeface="Trebuchet MS" panose="020B0603020202020204" pitchFamily="34" charset="0"/>
              </a:rPr>
            </a:br>
            <a:r>
              <a:rPr lang="cs-CZ" altLang="cs-CZ" sz="2000" dirty="0" smtClean="0">
                <a:latin typeface="Trebuchet MS" panose="020B0603020202020204" pitchFamily="34" charset="0"/>
              </a:rPr>
              <a:t>na </a:t>
            </a:r>
            <a:r>
              <a:rPr lang="cs-CZ" altLang="cs-CZ" sz="2000" dirty="0">
                <a:latin typeface="Trebuchet MS" panose="020B0603020202020204" pitchFamily="34" charset="0"/>
              </a:rPr>
              <a:t>základě doplňování prodaných, nebo ve výrobě použitých zásob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Odpovídají množství, který jsou potřebná pro pokrytí poptávky v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podmínkách </a:t>
            </a:r>
            <a:r>
              <a:rPr lang="cs-CZ" altLang="cs-CZ" sz="1800" i="1" dirty="0">
                <a:latin typeface="Trebuchet MS" panose="020B0603020202020204" pitchFamily="34" charset="0"/>
              </a:rPr>
              <a:t>jistoty</a:t>
            </a:r>
            <a:endParaRPr lang="en-US" altLang="cs-CZ" sz="1800" i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Zásoby na cestě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na cestě z jedné lokality do druhé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Nezahrnuty do kalkulací o nákladech na skladování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7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Pojistná zásoba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Zásoba nad rámec běžných zásob z důvodu nejistoty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Spekulativní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držené z jiného důvodu, než pro uspokojení běžné poptávky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Sezónní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Formou spekulativních zásob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akumulované před počátkem nějakého specifického období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Mrtvé zásoby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Technologické zásoby</a:t>
            </a:r>
            <a:endParaRPr lang="en-US" alt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47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4"/>
          <p:cNvSpPr>
            <a:spLocks/>
          </p:cNvSpPr>
          <p:nvPr/>
        </p:nvSpPr>
        <p:spPr bwMode="auto">
          <a:xfrm>
            <a:off x="1550988" y="5495925"/>
            <a:ext cx="3357562" cy="26988"/>
          </a:xfrm>
          <a:custGeom>
            <a:avLst/>
            <a:gdLst>
              <a:gd name="T0" fmla="*/ 0 w 2115"/>
              <a:gd name="T1" fmla="*/ 16 h 17"/>
              <a:gd name="T2" fmla="*/ 2114 w 2115"/>
              <a:gd name="T3" fmla="*/ 16 h 17"/>
              <a:gd name="T4" fmla="*/ 2114 w 2115"/>
              <a:gd name="T5" fmla="*/ 0 h 17"/>
              <a:gd name="T6" fmla="*/ 0 w 2115"/>
              <a:gd name="T7" fmla="*/ 0 h 17"/>
              <a:gd name="T8" fmla="*/ 0 w 2115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5" h="17">
                <a:moveTo>
                  <a:pt x="0" y="16"/>
                </a:moveTo>
                <a:lnTo>
                  <a:pt x="2114" y="16"/>
                </a:lnTo>
                <a:lnTo>
                  <a:pt x="2114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155098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1539875" y="4297363"/>
            <a:ext cx="1125538" cy="1187450"/>
          </a:xfrm>
          <a:custGeom>
            <a:avLst/>
            <a:gdLst>
              <a:gd name="T0" fmla="*/ 0 w 709"/>
              <a:gd name="T1" fmla="*/ 6 h 748"/>
              <a:gd name="T2" fmla="*/ 702 w 709"/>
              <a:gd name="T3" fmla="*/ 747 h 748"/>
              <a:gd name="T4" fmla="*/ 708 w 709"/>
              <a:gd name="T5" fmla="*/ 741 h 748"/>
              <a:gd name="T6" fmla="*/ 5 w 709"/>
              <a:gd name="T7" fmla="*/ 0 h 748"/>
              <a:gd name="T8" fmla="*/ 0 w 709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9" h="748">
                <a:moveTo>
                  <a:pt x="0" y="6"/>
                </a:moveTo>
                <a:lnTo>
                  <a:pt x="702" y="747"/>
                </a:lnTo>
                <a:lnTo>
                  <a:pt x="708" y="741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663825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2655888" y="4297363"/>
            <a:ext cx="1128712" cy="1187450"/>
          </a:xfrm>
          <a:custGeom>
            <a:avLst/>
            <a:gdLst>
              <a:gd name="T0" fmla="*/ 0 w 711"/>
              <a:gd name="T1" fmla="*/ 6 h 748"/>
              <a:gd name="T2" fmla="*/ 704 w 711"/>
              <a:gd name="T3" fmla="*/ 747 h 748"/>
              <a:gd name="T4" fmla="*/ 710 w 711"/>
              <a:gd name="T5" fmla="*/ 741 h 748"/>
              <a:gd name="T6" fmla="*/ 5 w 711"/>
              <a:gd name="T7" fmla="*/ 0 h 748"/>
              <a:gd name="T8" fmla="*/ 0 w 711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748">
                <a:moveTo>
                  <a:pt x="0" y="6"/>
                </a:moveTo>
                <a:lnTo>
                  <a:pt x="704" y="747"/>
                </a:lnTo>
                <a:lnTo>
                  <a:pt x="710" y="741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378618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Freeform 10"/>
          <p:cNvSpPr>
            <a:spLocks/>
          </p:cNvSpPr>
          <p:nvPr/>
        </p:nvSpPr>
        <p:spPr bwMode="auto">
          <a:xfrm>
            <a:off x="3779838" y="4297363"/>
            <a:ext cx="1143000" cy="1203325"/>
          </a:xfrm>
          <a:custGeom>
            <a:avLst/>
            <a:gdLst>
              <a:gd name="T0" fmla="*/ 0 w 720"/>
              <a:gd name="T1" fmla="*/ 6 h 758"/>
              <a:gd name="T2" fmla="*/ 713 w 720"/>
              <a:gd name="T3" fmla="*/ 757 h 758"/>
              <a:gd name="T4" fmla="*/ 719 w 720"/>
              <a:gd name="T5" fmla="*/ 752 h 758"/>
              <a:gd name="T6" fmla="*/ 5 w 720"/>
              <a:gd name="T7" fmla="*/ 0 h 758"/>
              <a:gd name="T8" fmla="*/ 0 w 720"/>
              <a:gd name="T9" fmla="*/ 6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758">
                <a:moveTo>
                  <a:pt x="0" y="6"/>
                </a:moveTo>
                <a:lnTo>
                  <a:pt x="713" y="757"/>
                </a:lnTo>
                <a:lnTo>
                  <a:pt x="719" y="752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1550988" y="4897438"/>
            <a:ext cx="3371850" cy="26987"/>
          </a:xfrm>
          <a:custGeom>
            <a:avLst/>
            <a:gdLst>
              <a:gd name="T0" fmla="*/ 0 w 2124"/>
              <a:gd name="T1" fmla="*/ 16 h 17"/>
              <a:gd name="T2" fmla="*/ 2123 w 2124"/>
              <a:gd name="T3" fmla="*/ 16 h 17"/>
              <a:gd name="T4" fmla="*/ 2123 w 2124"/>
              <a:gd name="T5" fmla="*/ 0 h 17"/>
              <a:gd name="T6" fmla="*/ 0 w 2124"/>
              <a:gd name="T7" fmla="*/ 0 h 17"/>
              <a:gd name="T8" fmla="*/ 0 w 2124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4" h="17">
                <a:moveTo>
                  <a:pt x="0" y="16"/>
                </a:moveTo>
                <a:lnTo>
                  <a:pt x="2123" y="16"/>
                </a:lnTo>
                <a:lnTo>
                  <a:pt x="2123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>
            <a:off x="4922838" y="5495925"/>
            <a:ext cx="3352800" cy="26988"/>
          </a:xfrm>
          <a:custGeom>
            <a:avLst/>
            <a:gdLst>
              <a:gd name="T0" fmla="*/ 0 w 2112"/>
              <a:gd name="T1" fmla="*/ 16 h 17"/>
              <a:gd name="T2" fmla="*/ 2111 w 2112"/>
              <a:gd name="T3" fmla="*/ 16 h 17"/>
              <a:gd name="T4" fmla="*/ 2111 w 2112"/>
              <a:gd name="T5" fmla="*/ 0 h 17"/>
              <a:gd name="T6" fmla="*/ 0 w 2112"/>
              <a:gd name="T7" fmla="*/ 0 h 17"/>
              <a:gd name="T8" fmla="*/ 0 w 2112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2" h="17">
                <a:moveTo>
                  <a:pt x="0" y="16"/>
                </a:moveTo>
                <a:lnTo>
                  <a:pt x="2111" y="16"/>
                </a:lnTo>
                <a:lnTo>
                  <a:pt x="2111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492283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>
            <a:off x="4913313" y="4297363"/>
            <a:ext cx="1125537" cy="1187450"/>
          </a:xfrm>
          <a:custGeom>
            <a:avLst/>
            <a:gdLst>
              <a:gd name="T0" fmla="*/ 0 w 709"/>
              <a:gd name="T1" fmla="*/ 6 h 748"/>
              <a:gd name="T2" fmla="*/ 703 w 709"/>
              <a:gd name="T3" fmla="*/ 747 h 748"/>
              <a:gd name="T4" fmla="*/ 708 w 709"/>
              <a:gd name="T5" fmla="*/ 741 h 748"/>
              <a:gd name="T6" fmla="*/ 6 w 709"/>
              <a:gd name="T7" fmla="*/ 0 h 748"/>
              <a:gd name="T8" fmla="*/ 0 w 709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9" h="748">
                <a:moveTo>
                  <a:pt x="0" y="6"/>
                </a:moveTo>
                <a:lnTo>
                  <a:pt x="703" y="747"/>
                </a:lnTo>
                <a:lnTo>
                  <a:pt x="708" y="741"/>
                </a:lnTo>
                <a:lnTo>
                  <a:pt x="6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Freeform 15"/>
          <p:cNvSpPr>
            <a:spLocks/>
          </p:cNvSpPr>
          <p:nvPr/>
        </p:nvSpPr>
        <p:spPr bwMode="auto">
          <a:xfrm>
            <a:off x="6038850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Freeform 16"/>
          <p:cNvSpPr>
            <a:spLocks/>
          </p:cNvSpPr>
          <p:nvPr/>
        </p:nvSpPr>
        <p:spPr bwMode="auto">
          <a:xfrm>
            <a:off x="6029325" y="4297363"/>
            <a:ext cx="1123950" cy="1187450"/>
          </a:xfrm>
          <a:custGeom>
            <a:avLst/>
            <a:gdLst>
              <a:gd name="T0" fmla="*/ 0 w 708"/>
              <a:gd name="T1" fmla="*/ 6 h 748"/>
              <a:gd name="T2" fmla="*/ 702 w 708"/>
              <a:gd name="T3" fmla="*/ 747 h 748"/>
              <a:gd name="T4" fmla="*/ 707 w 708"/>
              <a:gd name="T5" fmla="*/ 741 h 748"/>
              <a:gd name="T6" fmla="*/ 6 w 708"/>
              <a:gd name="T7" fmla="*/ 0 h 748"/>
              <a:gd name="T8" fmla="*/ 0 w 708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8" h="748">
                <a:moveTo>
                  <a:pt x="0" y="6"/>
                </a:moveTo>
                <a:lnTo>
                  <a:pt x="702" y="747"/>
                </a:lnTo>
                <a:lnTo>
                  <a:pt x="707" y="741"/>
                </a:lnTo>
                <a:lnTo>
                  <a:pt x="6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715803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7151688" y="4297363"/>
            <a:ext cx="1138237" cy="1203325"/>
          </a:xfrm>
          <a:custGeom>
            <a:avLst/>
            <a:gdLst>
              <a:gd name="T0" fmla="*/ 0 w 717"/>
              <a:gd name="T1" fmla="*/ 6 h 758"/>
              <a:gd name="T2" fmla="*/ 710 w 717"/>
              <a:gd name="T3" fmla="*/ 757 h 758"/>
              <a:gd name="T4" fmla="*/ 716 w 717"/>
              <a:gd name="T5" fmla="*/ 752 h 758"/>
              <a:gd name="T6" fmla="*/ 5 w 717"/>
              <a:gd name="T7" fmla="*/ 0 h 758"/>
              <a:gd name="T8" fmla="*/ 0 w 717"/>
              <a:gd name="T9" fmla="*/ 6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7" h="758">
                <a:moveTo>
                  <a:pt x="0" y="6"/>
                </a:moveTo>
                <a:lnTo>
                  <a:pt x="710" y="757"/>
                </a:lnTo>
                <a:lnTo>
                  <a:pt x="716" y="752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Freeform 19"/>
          <p:cNvSpPr>
            <a:spLocks/>
          </p:cNvSpPr>
          <p:nvPr/>
        </p:nvSpPr>
        <p:spPr bwMode="auto">
          <a:xfrm>
            <a:off x="4922838" y="4897438"/>
            <a:ext cx="3367087" cy="26987"/>
          </a:xfrm>
          <a:custGeom>
            <a:avLst/>
            <a:gdLst>
              <a:gd name="T0" fmla="*/ 0 w 2121"/>
              <a:gd name="T1" fmla="*/ 16 h 17"/>
              <a:gd name="T2" fmla="*/ 2120 w 2121"/>
              <a:gd name="T3" fmla="*/ 16 h 17"/>
              <a:gd name="T4" fmla="*/ 2120 w 2121"/>
              <a:gd name="T5" fmla="*/ 0 h 17"/>
              <a:gd name="T6" fmla="*/ 0 w 2121"/>
              <a:gd name="T7" fmla="*/ 0 h 17"/>
              <a:gd name="T8" fmla="*/ 0 w 2121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1" h="17">
                <a:moveTo>
                  <a:pt x="0" y="16"/>
                </a:moveTo>
                <a:lnTo>
                  <a:pt x="2120" y="16"/>
                </a:lnTo>
                <a:lnTo>
                  <a:pt x="2120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09600" y="3657600"/>
            <a:ext cx="9048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Zásoba</a:t>
            </a:r>
            <a:endParaRPr lang="en-US" altLang="cs-CZ" sz="1800" b="1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2057400" y="3200400"/>
            <a:ext cx="13366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Podání </a:t>
            </a:r>
          </a:p>
          <a:p>
            <a:r>
              <a:rPr lang="cs-CZ" altLang="cs-CZ" sz="1800" b="1"/>
              <a:t>objednávky</a:t>
            </a:r>
            <a:endParaRPr lang="en-US" altLang="cs-CZ" sz="1800" b="1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657600" y="3200400"/>
            <a:ext cx="13366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Příchod </a:t>
            </a:r>
          </a:p>
          <a:p>
            <a:r>
              <a:rPr lang="cs-CZ" altLang="cs-CZ" sz="1800" b="1"/>
              <a:t>objednávky</a:t>
            </a:r>
            <a:endParaRPr lang="en-US" altLang="cs-CZ" sz="1800" b="1"/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7239000" y="3657600"/>
            <a:ext cx="12541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Průměrná </a:t>
            </a:r>
          </a:p>
          <a:p>
            <a:r>
              <a:rPr lang="cs-CZ" altLang="cs-CZ" sz="1800" b="1"/>
              <a:t>zásoba</a:t>
            </a:r>
            <a:endParaRPr lang="en-US" altLang="cs-CZ" sz="1800" b="1"/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0" y="5562600"/>
            <a:ext cx="600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Dny</a:t>
            </a:r>
            <a:endParaRPr lang="en-US" altLang="cs-CZ" sz="1800" b="1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231616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1</a:t>
            </a: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243681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360997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2</a:t>
            </a: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373221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467677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3</a:t>
            </a: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47974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5835650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4</a:t>
            </a: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59531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6986588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5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71088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81248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6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824706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1108075" y="52832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931863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1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1062038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1184275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931863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2</a:t>
            </a:r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1057275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181100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2514600" y="3886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 flipH="1">
            <a:off x="3810000" y="3886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1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Freeform 4"/>
          <p:cNvSpPr>
            <a:spLocks/>
          </p:cNvSpPr>
          <p:nvPr/>
        </p:nvSpPr>
        <p:spPr bwMode="auto">
          <a:xfrm>
            <a:off x="2168774" y="2121184"/>
            <a:ext cx="26987" cy="3965575"/>
          </a:xfrm>
          <a:custGeom>
            <a:avLst/>
            <a:gdLst>
              <a:gd name="T0" fmla="*/ 0 w 17"/>
              <a:gd name="T1" fmla="*/ 0 h 2498"/>
              <a:gd name="T2" fmla="*/ 0 w 17"/>
              <a:gd name="T3" fmla="*/ 2497 h 2498"/>
              <a:gd name="T4" fmla="*/ 16 w 17"/>
              <a:gd name="T5" fmla="*/ 2497 h 2498"/>
              <a:gd name="T6" fmla="*/ 16 w 17"/>
              <a:gd name="T7" fmla="*/ 0 h 2498"/>
              <a:gd name="T8" fmla="*/ 0 w 17"/>
              <a:gd name="T9" fmla="*/ 0 h 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498">
                <a:moveTo>
                  <a:pt x="0" y="0"/>
                </a:moveTo>
                <a:lnTo>
                  <a:pt x="0" y="2497"/>
                </a:lnTo>
                <a:lnTo>
                  <a:pt x="16" y="2497"/>
                </a:lnTo>
                <a:lnTo>
                  <a:pt x="16" y="0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Freeform 5"/>
          <p:cNvSpPr>
            <a:spLocks/>
          </p:cNvSpPr>
          <p:nvPr/>
        </p:nvSpPr>
        <p:spPr bwMode="auto">
          <a:xfrm>
            <a:off x="2168774" y="6075646"/>
            <a:ext cx="4913312" cy="26988"/>
          </a:xfrm>
          <a:custGeom>
            <a:avLst/>
            <a:gdLst>
              <a:gd name="T0" fmla="*/ 0 w 3095"/>
              <a:gd name="T1" fmla="*/ 16 h 17"/>
              <a:gd name="T2" fmla="*/ 3094 w 3095"/>
              <a:gd name="T3" fmla="*/ 16 h 17"/>
              <a:gd name="T4" fmla="*/ 3094 w 3095"/>
              <a:gd name="T5" fmla="*/ 0 h 17"/>
              <a:gd name="T6" fmla="*/ 0 w 3095"/>
              <a:gd name="T7" fmla="*/ 0 h 17"/>
              <a:gd name="T8" fmla="*/ 0 w 3095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5" h="17">
                <a:moveTo>
                  <a:pt x="0" y="16"/>
                </a:moveTo>
                <a:lnTo>
                  <a:pt x="3094" y="16"/>
                </a:lnTo>
                <a:lnTo>
                  <a:pt x="3094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Freeform 6"/>
          <p:cNvSpPr>
            <a:spLocks/>
          </p:cNvSpPr>
          <p:nvPr/>
        </p:nvSpPr>
        <p:spPr bwMode="auto">
          <a:xfrm>
            <a:off x="2175124" y="2525996"/>
            <a:ext cx="3562350" cy="3560763"/>
          </a:xfrm>
          <a:custGeom>
            <a:avLst/>
            <a:gdLst>
              <a:gd name="T0" fmla="*/ 7 w 2244"/>
              <a:gd name="T1" fmla="*/ 2242 h 2243"/>
              <a:gd name="T2" fmla="*/ 2243 w 2244"/>
              <a:gd name="T3" fmla="*/ 7 h 2243"/>
              <a:gd name="T4" fmla="*/ 2236 w 2244"/>
              <a:gd name="T5" fmla="*/ 0 h 2243"/>
              <a:gd name="T6" fmla="*/ 0 w 2244"/>
              <a:gd name="T7" fmla="*/ 2235 h 2243"/>
              <a:gd name="T8" fmla="*/ 7 w 2244"/>
              <a:gd name="T9" fmla="*/ 2242 h 2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4" h="2243">
                <a:moveTo>
                  <a:pt x="7" y="2242"/>
                </a:moveTo>
                <a:lnTo>
                  <a:pt x="2243" y="7"/>
                </a:lnTo>
                <a:lnTo>
                  <a:pt x="2236" y="0"/>
                </a:lnTo>
                <a:lnTo>
                  <a:pt x="0" y="2235"/>
                </a:lnTo>
                <a:lnTo>
                  <a:pt x="7" y="224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Freeform 7"/>
          <p:cNvSpPr>
            <a:spLocks/>
          </p:cNvSpPr>
          <p:nvPr/>
        </p:nvSpPr>
        <p:spPr bwMode="auto">
          <a:xfrm>
            <a:off x="2454524" y="3416584"/>
            <a:ext cx="4056062" cy="2297112"/>
          </a:xfrm>
          <a:custGeom>
            <a:avLst/>
            <a:gdLst>
              <a:gd name="T0" fmla="*/ 10 w 2555"/>
              <a:gd name="T1" fmla="*/ 55 h 1447"/>
              <a:gd name="T2" fmla="*/ 46 w 2555"/>
              <a:gd name="T3" fmla="*/ 192 h 1447"/>
              <a:gd name="T4" fmla="*/ 88 w 2555"/>
              <a:gd name="T5" fmla="*/ 324 h 1447"/>
              <a:gd name="T6" fmla="*/ 140 w 2555"/>
              <a:gd name="T7" fmla="*/ 446 h 1447"/>
              <a:gd name="T8" fmla="*/ 200 w 2555"/>
              <a:gd name="T9" fmla="*/ 562 h 1447"/>
              <a:gd name="T10" fmla="*/ 267 w 2555"/>
              <a:gd name="T11" fmla="*/ 671 h 1447"/>
              <a:gd name="T12" fmla="*/ 344 w 2555"/>
              <a:gd name="T13" fmla="*/ 774 h 1447"/>
              <a:gd name="T14" fmla="*/ 431 w 2555"/>
              <a:gd name="T15" fmla="*/ 868 h 1447"/>
              <a:gd name="T16" fmla="*/ 527 w 2555"/>
              <a:gd name="T17" fmla="*/ 955 h 1447"/>
              <a:gd name="T18" fmla="*/ 630 w 2555"/>
              <a:gd name="T19" fmla="*/ 1037 h 1447"/>
              <a:gd name="T20" fmla="*/ 743 w 2555"/>
              <a:gd name="T21" fmla="*/ 1110 h 1447"/>
              <a:gd name="T22" fmla="*/ 863 w 2555"/>
              <a:gd name="T23" fmla="*/ 1177 h 1447"/>
              <a:gd name="T24" fmla="*/ 994 w 2555"/>
              <a:gd name="T25" fmla="*/ 1236 h 1447"/>
              <a:gd name="T26" fmla="*/ 1132 w 2555"/>
              <a:gd name="T27" fmla="*/ 1288 h 1447"/>
              <a:gd name="T28" fmla="*/ 1278 w 2555"/>
              <a:gd name="T29" fmla="*/ 1332 h 1447"/>
              <a:gd name="T30" fmla="*/ 1434 w 2555"/>
              <a:gd name="T31" fmla="*/ 1368 h 1447"/>
              <a:gd name="T32" fmla="*/ 1598 w 2555"/>
              <a:gd name="T33" fmla="*/ 1398 h 1447"/>
              <a:gd name="T34" fmla="*/ 1768 w 2555"/>
              <a:gd name="T35" fmla="*/ 1421 h 1447"/>
              <a:gd name="T36" fmla="*/ 1950 w 2555"/>
              <a:gd name="T37" fmla="*/ 1435 h 1447"/>
              <a:gd name="T38" fmla="*/ 2141 w 2555"/>
              <a:gd name="T39" fmla="*/ 1444 h 1447"/>
              <a:gd name="T40" fmla="*/ 2478 w 2555"/>
              <a:gd name="T41" fmla="*/ 1444 h 1447"/>
              <a:gd name="T42" fmla="*/ 2554 w 2555"/>
              <a:gd name="T43" fmla="*/ 1433 h 1447"/>
              <a:gd name="T44" fmla="*/ 2409 w 2555"/>
              <a:gd name="T45" fmla="*/ 1437 h 1447"/>
              <a:gd name="T46" fmla="*/ 2077 w 2555"/>
              <a:gd name="T47" fmla="*/ 1433 h 1447"/>
              <a:gd name="T48" fmla="*/ 1891 w 2555"/>
              <a:gd name="T49" fmla="*/ 1423 h 1447"/>
              <a:gd name="T50" fmla="*/ 1711 w 2555"/>
              <a:gd name="T51" fmla="*/ 1407 h 1447"/>
              <a:gd name="T52" fmla="*/ 1544 w 2555"/>
              <a:gd name="T53" fmla="*/ 1380 h 1447"/>
              <a:gd name="T54" fmla="*/ 1383 w 2555"/>
              <a:gd name="T55" fmla="*/ 1350 h 1447"/>
              <a:gd name="T56" fmla="*/ 1232 w 2555"/>
              <a:gd name="T57" fmla="*/ 1309 h 1447"/>
              <a:gd name="T58" fmla="*/ 1088 w 2555"/>
              <a:gd name="T59" fmla="*/ 1263 h 1447"/>
              <a:gd name="T60" fmla="*/ 953 w 2555"/>
              <a:gd name="T61" fmla="*/ 1208 h 1447"/>
              <a:gd name="T62" fmla="*/ 827 w 2555"/>
              <a:gd name="T63" fmla="*/ 1147 h 1447"/>
              <a:gd name="T64" fmla="*/ 708 w 2555"/>
              <a:gd name="T65" fmla="*/ 1078 h 1447"/>
              <a:gd name="T66" fmla="*/ 600 w 2555"/>
              <a:gd name="T67" fmla="*/ 1003 h 1447"/>
              <a:gd name="T68" fmla="*/ 499 w 2555"/>
              <a:gd name="T69" fmla="*/ 921 h 1447"/>
              <a:gd name="T70" fmla="*/ 408 w 2555"/>
              <a:gd name="T71" fmla="*/ 831 h 1447"/>
              <a:gd name="T72" fmla="*/ 324 w 2555"/>
              <a:gd name="T73" fmla="*/ 733 h 1447"/>
              <a:gd name="T74" fmla="*/ 252 w 2555"/>
              <a:gd name="T75" fmla="*/ 631 h 1447"/>
              <a:gd name="T76" fmla="*/ 187 w 2555"/>
              <a:gd name="T77" fmla="*/ 520 h 1447"/>
              <a:gd name="T78" fmla="*/ 131 w 2555"/>
              <a:gd name="T79" fmla="*/ 404 h 1447"/>
              <a:gd name="T80" fmla="*/ 81 w 2555"/>
              <a:gd name="T81" fmla="*/ 278 h 1447"/>
              <a:gd name="T82" fmla="*/ 42 w 2555"/>
              <a:gd name="T83" fmla="*/ 146 h 1447"/>
              <a:gd name="T84" fmla="*/ 10 w 2555"/>
              <a:gd name="T85" fmla="*/ 4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555" h="1447">
                <a:moveTo>
                  <a:pt x="0" y="2"/>
                </a:moveTo>
                <a:lnTo>
                  <a:pt x="2" y="7"/>
                </a:lnTo>
                <a:lnTo>
                  <a:pt x="10" y="55"/>
                </a:lnTo>
                <a:lnTo>
                  <a:pt x="21" y="102"/>
                </a:lnTo>
                <a:lnTo>
                  <a:pt x="33" y="148"/>
                </a:lnTo>
                <a:lnTo>
                  <a:pt x="46" y="192"/>
                </a:lnTo>
                <a:lnTo>
                  <a:pt x="58" y="235"/>
                </a:lnTo>
                <a:lnTo>
                  <a:pt x="74" y="280"/>
                </a:lnTo>
                <a:lnTo>
                  <a:pt x="88" y="324"/>
                </a:lnTo>
                <a:lnTo>
                  <a:pt x="105" y="366"/>
                </a:lnTo>
                <a:lnTo>
                  <a:pt x="122" y="406"/>
                </a:lnTo>
                <a:lnTo>
                  <a:pt x="140" y="446"/>
                </a:lnTo>
                <a:lnTo>
                  <a:pt x="160" y="486"/>
                </a:lnTo>
                <a:lnTo>
                  <a:pt x="179" y="523"/>
                </a:lnTo>
                <a:lnTo>
                  <a:pt x="200" y="562"/>
                </a:lnTo>
                <a:lnTo>
                  <a:pt x="221" y="599"/>
                </a:lnTo>
                <a:lnTo>
                  <a:pt x="244" y="635"/>
                </a:lnTo>
                <a:lnTo>
                  <a:pt x="267" y="671"/>
                </a:lnTo>
                <a:lnTo>
                  <a:pt x="292" y="706"/>
                </a:lnTo>
                <a:lnTo>
                  <a:pt x="317" y="740"/>
                </a:lnTo>
                <a:lnTo>
                  <a:pt x="344" y="774"/>
                </a:lnTo>
                <a:lnTo>
                  <a:pt x="372" y="806"/>
                </a:lnTo>
                <a:lnTo>
                  <a:pt x="402" y="836"/>
                </a:lnTo>
                <a:lnTo>
                  <a:pt x="431" y="868"/>
                </a:lnTo>
                <a:lnTo>
                  <a:pt x="461" y="898"/>
                </a:lnTo>
                <a:lnTo>
                  <a:pt x="493" y="927"/>
                </a:lnTo>
                <a:lnTo>
                  <a:pt x="527" y="955"/>
                </a:lnTo>
                <a:lnTo>
                  <a:pt x="560" y="984"/>
                </a:lnTo>
                <a:lnTo>
                  <a:pt x="594" y="1009"/>
                </a:lnTo>
                <a:lnTo>
                  <a:pt x="630" y="1037"/>
                </a:lnTo>
                <a:lnTo>
                  <a:pt x="667" y="1062"/>
                </a:lnTo>
                <a:lnTo>
                  <a:pt x="703" y="1087"/>
                </a:lnTo>
                <a:lnTo>
                  <a:pt x="743" y="1110"/>
                </a:lnTo>
                <a:lnTo>
                  <a:pt x="783" y="1133"/>
                </a:lnTo>
                <a:lnTo>
                  <a:pt x="823" y="1156"/>
                </a:lnTo>
                <a:lnTo>
                  <a:pt x="863" y="1177"/>
                </a:lnTo>
                <a:lnTo>
                  <a:pt x="907" y="1198"/>
                </a:lnTo>
                <a:lnTo>
                  <a:pt x="949" y="1217"/>
                </a:lnTo>
                <a:lnTo>
                  <a:pt x="994" y="1236"/>
                </a:lnTo>
                <a:lnTo>
                  <a:pt x="1040" y="1252"/>
                </a:lnTo>
                <a:lnTo>
                  <a:pt x="1086" y="1272"/>
                </a:lnTo>
                <a:lnTo>
                  <a:pt x="1132" y="1288"/>
                </a:lnTo>
                <a:lnTo>
                  <a:pt x="1182" y="1303"/>
                </a:lnTo>
                <a:lnTo>
                  <a:pt x="1230" y="1318"/>
                </a:lnTo>
                <a:lnTo>
                  <a:pt x="1278" y="1332"/>
                </a:lnTo>
                <a:lnTo>
                  <a:pt x="1329" y="1345"/>
                </a:lnTo>
                <a:lnTo>
                  <a:pt x="1381" y="1357"/>
                </a:lnTo>
                <a:lnTo>
                  <a:pt x="1434" y="1368"/>
                </a:lnTo>
                <a:lnTo>
                  <a:pt x="1489" y="1379"/>
                </a:lnTo>
                <a:lnTo>
                  <a:pt x="1541" y="1389"/>
                </a:lnTo>
                <a:lnTo>
                  <a:pt x="1598" y="1398"/>
                </a:lnTo>
                <a:lnTo>
                  <a:pt x="1655" y="1407"/>
                </a:lnTo>
                <a:lnTo>
                  <a:pt x="1711" y="1414"/>
                </a:lnTo>
                <a:lnTo>
                  <a:pt x="1768" y="1421"/>
                </a:lnTo>
                <a:lnTo>
                  <a:pt x="1830" y="1427"/>
                </a:lnTo>
                <a:lnTo>
                  <a:pt x="1889" y="1432"/>
                </a:lnTo>
                <a:lnTo>
                  <a:pt x="1950" y="1435"/>
                </a:lnTo>
                <a:lnTo>
                  <a:pt x="2013" y="1439"/>
                </a:lnTo>
                <a:lnTo>
                  <a:pt x="2077" y="1442"/>
                </a:lnTo>
                <a:lnTo>
                  <a:pt x="2141" y="1444"/>
                </a:lnTo>
                <a:lnTo>
                  <a:pt x="2207" y="1446"/>
                </a:lnTo>
                <a:lnTo>
                  <a:pt x="2409" y="1446"/>
                </a:lnTo>
                <a:lnTo>
                  <a:pt x="2478" y="1444"/>
                </a:lnTo>
                <a:lnTo>
                  <a:pt x="2551" y="1442"/>
                </a:lnTo>
                <a:lnTo>
                  <a:pt x="2554" y="1442"/>
                </a:lnTo>
                <a:lnTo>
                  <a:pt x="2554" y="1433"/>
                </a:lnTo>
                <a:lnTo>
                  <a:pt x="2551" y="1433"/>
                </a:lnTo>
                <a:lnTo>
                  <a:pt x="2478" y="1435"/>
                </a:lnTo>
                <a:lnTo>
                  <a:pt x="2409" y="1437"/>
                </a:lnTo>
                <a:lnTo>
                  <a:pt x="2207" y="1437"/>
                </a:lnTo>
                <a:lnTo>
                  <a:pt x="2141" y="1435"/>
                </a:lnTo>
                <a:lnTo>
                  <a:pt x="2077" y="1433"/>
                </a:lnTo>
                <a:lnTo>
                  <a:pt x="2013" y="1432"/>
                </a:lnTo>
                <a:lnTo>
                  <a:pt x="1952" y="1427"/>
                </a:lnTo>
                <a:lnTo>
                  <a:pt x="1891" y="1423"/>
                </a:lnTo>
                <a:lnTo>
                  <a:pt x="1830" y="1419"/>
                </a:lnTo>
                <a:lnTo>
                  <a:pt x="1771" y="1412"/>
                </a:lnTo>
                <a:lnTo>
                  <a:pt x="1711" y="1407"/>
                </a:lnTo>
                <a:lnTo>
                  <a:pt x="1655" y="1398"/>
                </a:lnTo>
                <a:lnTo>
                  <a:pt x="1598" y="1389"/>
                </a:lnTo>
                <a:lnTo>
                  <a:pt x="1544" y="1380"/>
                </a:lnTo>
                <a:lnTo>
                  <a:pt x="1489" y="1370"/>
                </a:lnTo>
                <a:lnTo>
                  <a:pt x="1436" y="1360"/>
                </a:lnTo>
                <a:lnTo>
                  <a:pt x="1383" y="1350"/>
                </a:lnTo>
                <a:lnTo>
                  <a:pt x="1331" y="1337"/>
                </a:lnTo>
                <a:lnTo>
                  <a:pt x="1280" y="1324"/>
                </a:lnTo>
                <a:lnTo>
                  <a:pt x="1232" y="1309"/>
                </a:lnTo>
                <a:lnTo>
                  <a:pt x="1184" y="1295"/>
                </a:lnTo>
                <a:lnTo>
                  <a:pt x="1134" y="1280"/>
                </a:lnTo>
                <a:lnTo>
                  <a:pt x="1088" y="1263"/>
                </a:lnTo>
                <a:lnTo>
                  <a:pt x="1042" y="1247"/>
                </a:lnTo>
                <a:lnTo>
                  <a:pt x="998" y="1227"/>
                </a:lnTo>
                <a:lnTo>
                  <a:pt x="953" y="1208"/>
                </a:lnTo>
                <a:lnTo>
                  <a:pt x="909" y="1190"/>
                </a:lnTo>
                <a:lnTo>
                  <a:pt x="868" y="1169"/>
                </a:lnTo>
                <a:lnTo>
                  <a:pt x="827" y="1147"/>
                </a:lnTo>
                <a:lnTo>
                  <a:pt x="788" y="1126"/>
                </a:lnTo>
                <a:lnTo>
                  <a:pt x="747" y="1103"/>
                </a:lnTo>
                <a:lnTo>
                  <a:pt x="708" y="1078"/>
                </a:lnTo>
                <a:lnTo>
                  <a:pt x="671" y="1055"/>
                </a:lnTo>
                <a:lnTo>
                  <a:pt x="635" y="1030"/>
                </a:lnTo>
                <a:lnTo>
                  <a:pt x="600" y="1003"/>
                </a:lnTo>
                <a:lnTo>
                  <a:pt x="564" y="978"/>
                </a:lnTo>
                <a:lnTo>
                  <a:pt x="530" y="948"/>
                </a:lnTo>
                <a:lnTo>
                  <a:pt x="499" y="921"/>
                </a:lnTo>
                <a:lnTo>
                  <a:pt x="467" y="891"/>
                </a:lnTo>
                <a:lnTo>
                  <a:pt x="438" y="861"/>
                </a:lnTo>
                <a:lnTo>
                  <a:pt x="408" y="831"/>
                </a:lnTo>
                <a:lnTo>
                  <a:pt x="378" y="799"/>
                </a:lnTo>
                <a:lnTo>
                  <a:pt x="351" y="767"/>
                </a:lnTo>
                <a:lnTo>
                  <a:pt x="324" y="733"/>
                </a:lnTo>
                <a:lnTo>
                  <a:pt x="298" y="701"/>
                </a:lnTo>
                <a:lnTo>
                  <a:pt x="275" y="667"/>
                </a:lnTo>
                <a:lnTo>
                  <a:pt x="252" y="631"/>
                </a:lnTo>
                <a:lnTo>
                  <a:pt x="229" y="595"/>
                </a:lnTo>
                <a:lnTo>
                  <a:pt x="206" y="557"/>
                </a:lnTo>
                <a:lnTo>
                  <a:pt x="187" y="520"/>
                </a:lnTo>
                <a:lnTo>
                  <a:pt x="166" y="482"/>
                </a:lnTo>
                <a:lnTo>
                  <a:pt x="147" y="443"/>
                </a:lnTo>
                <a:lnTo>
                  <a:pt x="131" y="404"/>
                </a:lnTo>
                <a:lnTo>
                  <a:pt x="111" y="362"/>
                </a:lnTo>
                <a:lnTo>
                  <a:pt x="97" y="320"/>
                </a:lnTo>
                <a:lnTo>
                  <a:pt x="81" y="278"/>
                </a:lnTo>
                <a:lnTo>
                  <a:pt x="67" y="233"/>
                </a:lnTo>
                <a:lnTo>
                  <a:pt x="55" y="189"/>
                </a:lnTo>
                <a:lnTo>
                  <a:pt x="42" y="146"/>
                </a:lnTo>
                <a:lnTo>
                  <a:pt x="29" y="100"/>
                </a:lnTo>
                <a:lnTo>
                  <a:pt x="19" y="53"/>
                </a:lnTo>
                <a:lnTo>
                  <a:pt x="10" y="4"/>
                </a:lnTo>
                <a:lnTo>
                  <a:pt x="8" y="0"/>
                </a:lnTo>
                <a:lnTo>
                  <a:pt x="0" y="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Freeform 8"/>
          <p:cNvSpPr>
            <a:spLocks/>
          </p:cNvSpPr>
          <p:nvPr/>
        </p:nvSpPr>
        <p:spPr bwMode="auto">
          <a:xfrm>
            <a:off x="2594224" y="2456146"/>
            <a:ext cx="3082925" cy="1562100"/>
          </a:xfrm>
          <a:custGeom>
            <a:avLst/>
            <a:gdLst>
              <a:gd name="T0" fmla="*/ 2 w 1942"/>
              <a:gd name="T1" fmla="*/ 448 h 984"/>
              <a:gd name="T2" fmla="*/ 23 w 1942"/>
              <a:gd name="T3" fmla="*/ 523 h 984"/>
              <a:gd name="T4" fmla="*/ 48 w 1942"/>
              <a:gd name="T5" fmla="*/ 595 h 984"/>
              <a:gd name="T6" fmla="*/ 73 w 1942"/>
              <a:gd name="T7" fmla="*/ 658 h 984"/>
              <a:gd name="T8" fmla="*/ 103 w 1942"/>
              <a:gd name="T9" fmla="*/ 716 h 984"/>
              <a:gd name="T10" fmla="*/ 135 w 1942"/>
              <a:gd name="T11" fmla="*/ 769 h 984"/>
              <a:gd name="T12" fmla="*/ 169 w 1942"/>
              <a:gd name="T13" fmla="*/ 817 h 984"/>
              <a:gd name="T14" fmla="*/ 204 w 1942"/>
              <a:gd name="T15" fmla="*/ 857 h 984"/>
              <a:gd name="T16" fmla="*/ 245 w 1942"/>
              <a:gd name="T17" fmla="*/ 892 h 984"/>
              <a:gd name="T18" fmla="*/ 286 w 1942"/>
              <a:gd name="T19" fmla="*/ 922 h 984"/>
              <a:gd name="T20" fmla="*/ 331 w 1942"/>
              <a:gd name="T21" fmla="*/ 945 h 984"/>
              <a:gd name="T22" fmla="*/ 379 w 1942"/>
              <a:gd name="T23" fmla="*/ 963 h 984"/>
              <a:gd name="T24" fmla="*/ 428 w 1942"/>
              <a:gd name="T25" fmla="*/ 976 h 984"/>
              <a:gd name="T26" fmla="*/ 480 w 1942"/>
              <a:gd name="T27" fmla="*/ 983 h 984"/>
              <a:gd name="T28" fmla="*/ 565 w 1942"/>
              <a:gd name="T29" fmla="*/ 981 h 984"/>
              <a:gd name="T30" fmla="*/ 622 w 1942"/>
              <a:gd name="T31" fmla="*/ 972 h 984"/>
              <a:gd name="T32" fmla="*/ 684 w 1942"/>
              <a:gd name="T33" fmla="*/ 960 h 984"/>
              <a:gd name="T34" fmla="*/ 748 w 1942"/>
              <a:gd name="T35" fmla="*/ 938 h 984"/>
              <a:gd name="T36" fmla="*/ 813 w 1942"/>
              <a:gd name="T37" fmla="*/ 913 h 984"/>
              <a:gd name="T38" fmla="*/ 881 w 1942"/>
              <a:gd name="T39" fmla="*/ 883 h 984"/>
              <a:gd name="T40" fmla="*/ 952 w 1942"/>
              <a:gd name="T41" fmla="*/ 844 h 984"/>
              <a:gd name="T42" fmla="*/ 1023 w 1942"/>
              <a:gd name="T43" fmla="*/ 803 h 984"/>
              <a:gd name="T44" fmla="*/ 1099 w 1942"/>
              <a:gd name="T45" fmla="*/ 755 h 984"/>
              <a:gd name="T46" fmla="*/ 1177 w 1942"/>
              <a:gd name="T47" fmla="*/ 700 h 984"/>
              <a:gd name="T48" fmla="*/ 1257 w 1942"/>
              <a:gd name="T49" fmla="*/ 641 h 984"/>
              <a:gd name="T50" fmla="*/ 1339 w 1942"/>
              <a:gd name="T51" fmla="*/ 576 h 984"/>
              <a:gd name="T52" fmla="*/ 1423 w 1942"/>
              <a:gd name="T53" fmla="*/ 505 h 984"/>
              <a:gd name="T54" fmla="*/ 1512 w 1942"/>
              <a:gd name="T55" fmla="*/ 427 h 984"/>
              <a:gd name="T56" fmla="*/ 1648 w 1942"/>
              <a:gd name="T57" fmla="*/ 301 h 984"/>
              <a:gd name="T58" fmla="*/ 1792 w 1942"/>
              <a:gd name="T59" fmla="*/ 161 h 984"/>
              <a:gd name="T60" fmla="*/ 1939 w 1942"/>
              <a:gd name="T61" fmla="*/ 8 h 984"/>
              <a:gd name="T62" fmla="*/ 1936 w 1942"/>
              <a:gd name="T63" fmla="*/ 0 h 984"/>
              <a:gd name="T64" fmla="*/ 1883 w 1942"/>
              <a:gd name="T65" fmla="*/ 54 h 984"/>
              <a:gd name="T66" fmla="*/ 1689 w 1942"/>
              <a:gd name="T67" fmla="*/ 249 h 984"/>
              <a:gd name="T68" fmla="*/ 1552 w 1942"/>
              <a:gd name="T69" fmla="*/ 381 h 984"/>
              <a:gd name="T70" fmla="*/ 1462 w 1942"/>
              <a:gd name="T71" fmla="*/ 461 h 984"/>
              <a:gd name="T72" fmla="*/ 1375 w 1942"/>
              <a:gd name="T73" fmla="*/ 534 h 984"/>
              <a:gd name="T74" fmla="*/ 1293 w 1942"/>
              <a:gd name="T75" fmla="*/ 603 h 984"/>
              <a:gd name="T76" fmla="*/ 1211 w 1942"/>
              <a:gd name="T77" fmla="*/ 664 h 984"/>
              <a:gd name="T78" fmla="*/ 1133 w 1942"/>
              <a:gd name="T79" fmla="*/ 721 h 984"/>
              <a:gd name="T80" fmla="*/ 1057 w 1942"/>
              <a:gd name="T81" fmla="*/ 771 h 984"/>
              <a:gd name="T82" fmla="*/ 984 w 1942"/>
              <a:gd name="T83" fmla="*/ 817 h 984"/>
              <a:gd name="T84" fmla="*/ 912 w 1942"/>
              <a:gd name="T85" fmla="*/ 857 h 984"/>
              <a:gd name="T86" fmla="*/ 842 w 1942"/>
              <a:gd name="T87" fmla="*/ 890 h 984"/>
              <a:gd name="T88" fmla="*/ 777 w 1942"/>
              <a:gd name="T89" fmla="*/ 920 h 984"/>
              <a:gd name="T90" fmla="*/ 712 w 1942"/>
              <a:gd name="T91" fmla="*/ 940 h 984"/>
              <a:gd name="T92" fmla="*/ 650 w 1942"/>
              <a:gd name="T93" fmla="*/ 960 h 984"/>
              <a:gd name="T94" fmla="*/ 592 w 1942"/>
              <a:gd name="T95" fmla="*/ 970 h 984"/>
              <a:gd name="T96" fmla="*/ 535 w 1942"/>
              <a:gd name="T97" fmla="*/ 974 h 984"/>
              <a:gd name="T98" fmla="*/ 455 w 1942"/>
              <a:gd name="T99" fmla="*/ 970 h 984"/>
              <a:gd name="T100" fmla="*/ 405 w 1942"/>
              <a:gd name="T101" fmla="*/ 962 h 984"/>
              <a:gd name="T102" fmla="*/ 359 w 1942"/>
              <a:gd name="T103" fmla="*/ 947 h 984"/>
              <a:gd name="T104" fmla="*/ 311 w 1942"/>
              <a:gd name="T105" fmla="*/ 926 h 984"/>
              <a:gd name="T106" fmla="*/ 270 w 1942"/>
              <a:gd name="T107" fmla="*/ 901 h 984"/>
              <a:gd name="T108" fmla="*/ 229 w 1942"/>
              <a:gd name="T109" fmla="*/ 869 h 984"/>
              <a:gd name="T110" fmla="*/ 194 w 1942"/>
              <a:gd name="T111" fmla="*/ 832 h 984"/>
              <a:gd name="T112" fmla="*/ 158 w 1942"/>
              <a:gd name="T113" fmla="*/ 787 h 984"/>
              <a:gd name="T114" fmla="*/ 126 w 1942"/>
              <a:gd name="T115" fmla="*/ 739 h 984"/>
              <a:gd name="T116" fmla="*/ 95 w 1942"/>
              <a:gd name="T117" fmla="*/ 685 h 984"/>
              <a:gd name="T118" fmla="*/ 68 w 1942"/>
              <a:gd name="T119" fmla="*/ 625 h 984"/>
              <a:gd name="T120" fmla="*/ 43 w 1942"/>
              <a:gd name="T121" fmla="*/ 557 h 984"/>
              <a:gd name="T122" fmla="*/ 21 w 1942"/>
              <a:gd name="T123" fmla="*/ 484 h 984"/>
              <a:gd name="T124" fmla="*/ 9 w 1942"/>
              <a:gd name="T125" fmla="*/ 442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42" h="984">
                <a:moveTo>
                  <a:pt x="0" y="443"/>
                </a:moveTo>
                <a:lnTo>
                  <a:pt x="2" y="448"/>
                </a:lnTo>
                <a:lnTo>
                  <a:pt x="13" y="486"/>
                </a:lnTo>
                <a:lnTo>
                  <a:pt x="23" y="523"/>
                </a:lnTo>
                <a:lnTo>
                  <a:pt x="34" y="559"/>
                </a:lnTo>
                <a:lnTo>
                  <a:pt x="48" y="595"/>
                </a:lnTo>
                <a:lnTo>
                  <a:pt x="61" y="626"/>
                </a:lnTo>
                <a:lnTo>
                  <a:pt x="73" y="658"/>
                </a:lnTo>
                <a:lnTo>
                  <a:pt x="89" y="689"/>
                </a:lnTo>
                <a:lnTo>
                  <a:pt x="103" y="716"/>
                </a:lnTo>
                <a:lnTo>
                  <a:pt x="118" y="744"/>
                </a:lnTo>
                <a:lnTo>
                  <a:pt x="135" y="769"/>
                </a:lnTo>
                <a:lnTo>
                  <a:pt x="151" y="794"/>
                </a:lnTo>
                <a:lnTo>
                  <a:pt x="169" y="817"/>
                </a:lnTo>
                <a:lnTo>
                  <a:pt x="188" y="838"/>
                </a:lnTo>
                <a:lnTo>
                  <a:pt x="204" y="857"/>
                </a:lnTo>
                <a:lnTo>
                  <a:pt x="226" y="876"/>
                </a:lnTo>
                <a:lnTo>
                  <a:pt x="245" y="892"/>
                </a:lnTo>
                <a:lnTo>
                  <a:pt x="265" y="908"/>
                </a:lnTo>
                <a:lnTo>
                  <a:pt x="286" y="922"/>
                </a:lnTo>
                <a:lnTo>
                  <a:pt x="308" y="935"/>
                </a:lnTo>
                <a:lnTo>
                  <a:pt x="331" y="945"/>
                </a:lnTo>
                <a:lnTo>
                  <a:pt x="354" y="956"/>
                </a:lnTo>
                <a:lnTo>
                  <a:pt x="379" y="963"/>
                </a:lnTo>
                <a:lnTo>
                  <a:pt x="402" y="970"/>
                </a:lnTo>
                <a:lnTo>
                  <a:pt x="428" y="976"/>
                </a:lnTo>
                <a:lnTo>
                  <a:pt x="453" y="979"/>
                </a:lnTo>
                <a:lnTo>
                  <a:pt x="480" y="983"/>
                </a:lnTo>
                <a:lnTo>
                  <a:pt x="535" y="983"/>
                </a:lnTo>
                <a:lnTo>
                  <a:pt x="565" y="981"/>
                </a:lnTo>
                <a:lnTo>
                  <a:pt x="592" y="979"/>
                </a:lnTo>
                <a:lnTo>
                  <a:pt x="622" y="972"/>
                </a:lnTo>
                <a:lnTo>
                  <a:pt x="652" y="968"/>
                </a:lnTo>
                <a:lnTo>
                  <a:pt x="684" y="960"/>
                </a:lnTo>
                <a:lnTo>
                  <a:pt x="714" y="949"/>
                </a:lnTo>
                <a:lnTo>
                  <a:pt x="748" y="938"/>
                </a:lnTo>
                <a:lnTo>
                  <a:pt x="780" y="926"/>
                </a:lnTo>
                <a:lnTo>
                  <a:pt x="813" y="913"/>
                </a:lnTo>
                <a:lnTo>
                  <a:pt x="847" y="899"/>
                </a:lnTo>
                <a:lnTo>
                  <a:pt x="881" y="883"/>
                </a:lnTo>
                <a:lnTo>
                  <a:pt x="916" y="863"/>
                </a:lnTo>
                <a:lnTo>
                  <a:pt x="952" y="844"/>
                </a:lnTo>
                <a:lnTo>
                  <a:pt x="988" y="826"/>
                </a:lnTo>
                <a:lnTo>
                  <a:pt x="1023" y="803"/>
                </a:lnTo>
                <a:lnTo>
                  <a:pt x="1062" y="780"/>
                </a:lnTo>
                <a:lnTo>
                  <a:pt x="1099" y="755"/>
                </a:lnTo>
                <a:lnTo>
                  <a:pt x="1137" y="730"/>
                </a:lnTo>
                <a:lnTo>
                  <a:pt x="1177" y="700"/>
                </a:lnTo>
                <a:lnTo>
                  <a:pt x="1217" y="671"/>
                </a:lnTo>
                <a:lnTo>
                  <a:pt x="1257" y="641"/>
                </a:lnTo>
                <a:lnTo>
                  <a:pt x="1297" y="609"/>
                </a:lnTo>
                <a:lnTo>
                  <a:pt x="1339" y="576"/>
                </a:lnTo>
                <a:lnTo>
                  <a:pt x="1382" y="541"/>
                </a:lnTo>
                <a:lnTo>
                  <a:pt x="1423" y="505"/>
                </a:lnTo>
                <a:lnTo>
                  <a:pt x="1467" y="467"/>
                </a:lnTo>
                <a:lnTo>
                  <a:pt x="1512" y="427"/>
                </a:lnTo>
                <a:lnTo>
                  <a:pt x="1556" y="388"/>
                </a:lnTo>
                <a:lnTo>
                  <a:pt x="1648" y="301"/>
                </a:lnTo>
                <a:lnTo>
                  <a:pt x="1695" y="256"/>
                </a:lnTo>
                <a:lnTo>
                  <a:pt x="1792" y="161"/>
                </a:lnTo>
                <a:lnTo>
                  <a:pt x="1888" y="60"/>
                </a:lnTo>
                <a:lnTo>
                  <a:pt x="1939" y="8"/>
                </a:lnTo>
                <a:lnTo>
                  <a:pt x="1941" y="3"/>
                </a:lnTo>
                <a:lnTo>
                  <a:pt x="1936" y="0"/>
                </a:lnTo>
                <a:lnTo>
                  <a:pt x="1933" y="1"/>
                </a:lnTo>
                <a:lnTo>
                  <a:pt x="1883" y="54"/>
                </a:lnTo>
                <a:lnTo>
                  <a:pt x="1785" y="155"/>
                </a:lnTo>
                <a:lnTo>
                  <a:pt x="1689" y="249"/>
                </a:lnTo>
                <a:lnTo>
                  <a:pt x="1643" y="295"/>
                </a:lnTo>
                <a:lnTo>
                  <a:pt x="1552" y="381"/>
                </a:lnTo>
                <a:lnTo>
                  <a:pt x="1506" y="421"/>
                </a:lnTo>
                <a:lnTo>
                  <a:pt x="1462" y="461"/>
                </a:lnTo>
                <a:lnTo>
                  <a:pt x="1419" y="498"/>
                </a:lnTo>
                <a:lnTo>
                  <a:pt x="1375" y="534"/>
                </a:lnTo>
                <a:lnTo>
                  <a:pt x="1332" y="570"/>
                </a:lnTo>
                <a:lnTo>
                  <a:pt x="1293" y="603"/>
                </a:lnTo>
                <a:lnTo>
                  <a:pt x="1251" y="635"/>
                </a:lnTo>
                <a:lnTo>
                  <a:pt x="1211" y="664"/>
                </a:lnTo>
                <a:lnTo>
                  <a:pt x="1171" y="694"/>
                </a:lnTo>
                <a:lnTo>
                  <a:pt x="1133" y="721"/>
                </a:lnTo>
                <a:lnTo>
                  <a:pt x="1096" y="748"/>
                </a:lnTo>
                <a:lnTo>
                  <a:pt x="1057" y="771"/>
                </a:lnTo>
                <a:lnTo>
                  <a:pt x="1019" y="796"/>
                </a:lnTo>
                <a:lnTo>
                  <a:pt x="984" y="817"/>
                </a:lnTo>
                <a:lnTo>
                  <a:pt x="947" y="838"/>
                </a:lnTo>
                <a:lnTo>
                  <a:pt x="912" y="857"/>
                </a:lnTo>
                <a:lnTo>
                  <a:pt x="876" y="874"/>
                </a:lnTo>
                <a:lnTo>
                  <a:pt x="842" y="890"/>
                </a:lnTo>
                <a:lnTo>
                  <a:pt x="808" y="905"/>
                </a:lnTo>
                <a:lnTo>
                  <a:pt x="777" y="920"/>
                </a:lnTo>
                <a:lnTo>
                  <a:pt x="744" y="931"/>
                </a:lnTo>
                <a:lnTo>
                  <a:pt x="712" y="940"/>
                </a:lnTo>
                <a:lnTo>
                  <a:pt x="682" y="951"/>
                </a:lnTo>
                <a:lnTo>
                  <a:pt x="650" y="960"/>
                </a:lnTo>
                <a:lnTo>
                  <a:pt x="622" y="963"/>
                </a:lnTo>
                <a:lnTo>
                  <a:pt x="592" y="970"/>
                </a:lnTo>
                <a:lnTo>
                  <a:pt x="563" y="972"/>
                </a:lnTo>
                <a:lnTo>
                  <a:pt x="535" y="974"/>
                </a:lnTo>
                <a:lnTo>
                  <a:pt x="480" y="974"/>
                </a:lnTo>
                <a:lnTo>
                  <a:pt x="455" y="970"/>
                </a:lnTo>
                <a:lnTo>
                  <a:pt x="430" y="968"/>
                </a:lnTo>
                <a:lnTo>
                  <a:pt x="405" y="962"/>
                </a:lnTo>
                <a:lnTo>
                  <a:pt x="382" y="956"/>
                </a:lnTo>
                <a:lnTo>
                  <a:pt x="359" y="947"/>
                </a:lnTo>
                <a:lnTo>
                  <a:pt x="334" y="938"/>
                </a:lnTo>
                <a:lnTo>
                  <a:pt x="311" y="926"/>
                </a:lnTo>
                <a:lnTo>
                  <a:pt x="291" y="913"/>
                </a:lnTo>
                <a:lnTo>
                  <a:pt x="270" y="901"/>
                </a:lnTo>
                <a:lnTo>
                  <a:pt x="251" y="886"/>
                </a:lnTo>
                <a:lnTo>
                  <a:pt x="229" y="869"/>
                </a:lnTo>
                <a:lnTo>
                  <a:pt x="211" y="851"/>
                </a:lnTo>
                <a:lnTo>
                  <a:pt x="194" y="832"/>
                </a:lnTo>
                <a:lnTo>
                  <a:pt x="175" y="810"/>
                </a:lnTo>
                <a:lnTo>
                  <a:pt x="158" y="787"/>
                </a:lnTo>
                <a:lnTo>
                  <a:pt x="141" y="765"/>
                </a:lnTo>
                <a:lnTo>
                  <a:pt x="126" y="739"/>
                </a:lnTo>
                <a:lnTo>
                  <a:pt x="110" y="712"/>
                </a:lnTo>
                <a:lnTo>
                  <a:pt x="95" y="685"/>
                </a:lnTo>
                <a:lnTo>
                  <a:pt x="82" y="655"/>
                </a:lnTo>
                <a:lnTo>
                  <a:pt x="68" y="625"/>
                </a:lnTo>
                <a:lnTo>
                  <a:pt x="55" y="591"/>
                </a:lnTo>
                <a:lnTo>
                  <a:pt x="43" y="557"/>
                </a:lnTo>
                <a:lnTo>
                  <a:pt x="32" y="522"/>
                </a:lnTo>
                <a:lnTo>
                  <a:pt x="21" y="484"/>
                </a:lnTo>
                <a:lnTo>
                  <a:pt x="11" y="446"/>
                </a:lnTo>
                <a:lnTo>
                  <a:pt x="9" y="442"/>
                </a:lnTo>
                <a:lnTo>
                  <a:pt x="0" y="443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3807074" y="6155021"/>
            <a:ext cx="20859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Velikost dodávky</a:t>
            </a:r>
            <a:endParaRPr lang="en-US" altLang="cs-CZ" sz="2000" b="1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262186" y="2014821"/>
            <a:ext cx="17764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Roční náklady</a:t>
            </a:r>
            <a:endParaRPr lang="en-US" altLang="cs-CZ" sz="2000" b="1"/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3005386" y="3081621"/>
            <a:ext cx="6842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EOQ</a:t>
            </a:r>
            <a:endParaRPr lang="en-US" altLang="cs-CZ" sz="1700" b="1"/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1024186" y="3615021"/>
            <a:ext cx="203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 sz="1700" b="1"/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481761" y="1895759"/>
            <a:ext cx="18002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Celkové náklady </a:t>
            </a:r>
            <a:endParaRPr lang="en-US" altLang="cs-CZ" sz="1700" b="1"/>
          </a:p>
        </p:txBody>
      </p:sp>
      <p:sp>
        <p:nvSpPr>
          <p:cNvPr id="62" name="Rectangle 14"/>
          <p:cNvSpPr>
            <a:spLocks noChangeArrowheads="1"/>
          </p:cNvSpPr>
          <p:nvPr/>
        </p:nvSpPr>
        <p:spPr bwMode="auto">
          <a:xfrm>
            <a:off x="4910386" y="3462621"/>
            <a:ext cx="13208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</a:t>
            </a:r>
          </a:p>
          <a:p>
            <a:r>
              <a:rPr lang="cs-CZ" altLang="cs-CZ" sz="1700" b="1"/>
              <a:t>udržování </a:t>
            </a:r>
          </a:p>
          <a:p>
            <a:r>
              <a:rPr lang="cs-CZ" altLang="cs-CZ" sz="1700" b="1"/>
              <a:t>zásob </a:t>
            </a:r>
            <a:endParaRPr lang="en-US" altLang="cs-CZ" sz="1700" b="1"/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5466011" y="4958046"/>
            <a:ext cx="22463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objednání</a:t>
            </a:r>
            <a:endParaRPr lang="en-US" altLang="cs-CZ" sz="1700" b="1"/>
          </a:p>
        </p:txBody>
      </p:sp>
      <p:sp>
        <p:nvSpPr>
          <p:cNvPr id="64" name="Freeform 16"/>
          <p:cNvSpPr>
            <a:spLocks/>
          </p:cNvSpPr>
          <p:nvPr/>
        </p:nvSpPr>
        <p:spPr bwMode="auto">
          <a:xfrm>
            <a:off x="5008811" y="2318034"/>
            <a:ext cx="309563" cy="309562"/>
          </a:xfrm>
          <a:custGeom>
            <a:avLst/>
            <a:gdLst>
              <a:gd name="T0" fmla="*/ 146 w 195"/>
              <a:gd name="T1" fmla="*/ 0 h 195"/>
              <a:gd name="T2" fmla="*/ 146 w 195"/>
              <a:gd name="T3" fmla="*/ 97 h 195"/>
              <a:gd name="T4" fmla="*/ 194 w 195"/>
              <a:gd name="T5" fmla="*/ 97 h 195"/>
              <a:gd name="T6" fmla="*/ 97 w 195"/>
              <a:gd name="T7" fmla="*/ 194 h 195"/>
              <a:gd name="T8" fmla="*/ 0 w 195"/>
              <a:gd name="T9" fmla="*/ 97 h 195"/>
              <a:gd name="T10" fmla="*/ 49 w 195"/>
              <a:gd name="T11" fmla="*/ 97 h 195"/>
              <a:gd name="T12" fmla="*/ 49 w 195"/>
              <a:gd name="T13" fmla="*/ 0 h 195"/>
              <a:gd name="T14" fmla="*/ 146 w 195"/>
              <a:gd name="T15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195">
                <a:moveTo>
                  <a:pt x="146" y="0"/>
                </a:moveTo>
                <a:lnTo>
                  <a:pt x="146" y="97"/>
                </a:lnTo>
                <a:lnTo>
                  <a:pt x="194" y="97"/>
                </a:lnTo>
                <a:lnTo>
                  <a:pt x="97" y="194"/>
                </a:lnTo>
                <a:lnTo>
                  <a:pt x="0" y="97"/>
                </a:lnTo>
                <a:lnTo>
                  <a:pt x="49" y="97"/>
                </a:lnTo>
                <a:lnTo>
                  <a:pt x="49" y="0"/>
                </a:lnTo>
                <a:lnTo>
                  <a:pt x="146" y="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Freeform 17"/>
          <p:cNvSpPr>
            <a:spLocks/>
          </p:cNvSpPr>
          <p:nvPr/>
        </p:nvSpPr>
        <p:spPr bwMode="auto">
          <a:xfrm>
            <a:off x="4970711" y="2297396"/>
            <a:ext cx="384175" cy="357188"/>
          </a:xfrm>
          <a:custGeom>
            <a:avLst/>
            <a:gdLst>
              <a:gd name="T0" fmla="*/ 183 w 242"/>
              <a:gd name="T1" fmla="*/ 13 h 225"/>
              <a:gd name="T2" fmla="*/ 183 w 242"/>
              <a:gd name="T3" fmla="*/ 98 h 225"/>
              <a:gd name="T4" fmla="*/ 241 w 242"/>
              <a:gd name="T5" fmla="*/ 98 h 225"/>
              <a:gd name="T6" fmla="*/ 121 w 242"/>
              <a:gd name="T7" fmla="*/ 224 h 225"/>
              <a:gd name="T8" fmla="*/ 0 w 242"/>
              <a:gd name="T9" fmla="*/ 98 h 225"/>
              <a:gd name="T10" fmla="*/ 59 w 242"/>
              <a:gd name="T11" fmla="*/ 98 h 225"/>
              <a:gd name="T12" fmla="*/ 59 w 242"/>
              <a:gd name="T13" fmla="*/ 0 h 225"/>
              <a:gd name="T14" fmla="*/ 183 w 242"/>
              <a:gd name="T15" fmla="*/ 0 h 225"/>
              <a:gd name="T16" fmla="*/ 183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3" y="13"/>
                </a:moveTo>
                <a:lnTo>
                  <a:pt x="183" y="98"/>
                </a:lnTo>
                <a:lnTo>
                  <a:pt x="241" y="98"/>
                </a:lnTo>
                <a:lnTo>
                  <a:pt x="121" y="224"/>
                </a:lnTo>
                <a:lnTo>
                  <a:pt x="0" y="98"/>
                </a:lnTo>
                <a:lnTo>
                  <a:pt x="59" y="98"/>
                </a:lnTo>
                <a:lnTo>
                  <a:pt x="59" y="0"/>
                </a:lnTo>
                <a:lnTo>
                  <a:pt x="183" y="0"/>
                </a:lnTo>
                <a:lnTo>
                  <a:pt x="183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Freeform 18"/>
          <p:cNvSpPr>
            <a:spLocks/>
          </p:cNvSpPr>
          <p:nvPr/>
        </p:nvSpPr>
        <p:spPr bwMode="auto">
          <a:xfrm>
            <a:off x="3157786" y="3462621"/>
            <a:ext cx="382588" cy="476250"/>
          </a:xfrm>
          <a:custGeom>
            <a:avLst/>
            <a:gdLst>
              <a:gd name="T0" fmla="*/ 181 w 241"/>
              <a:gd name="T1" fmla="*/ 12 h 227"/>
              <a:gd name="T2" fmla="*/ 181 w 241"/>
              <a:gd name="T3" fmla="*/ 97 h 227"/>
              <a:gd name="T4" fmla="*/ 240 w 241"/>
              <a:gd name="T5" fmla="*/ 97 h 227"/>
              <a:gd name="T6" fmla="*/ 121 w 241"/>
              <a:gd name="T7" fmla="*/ 226 h 227"/>
              <a:gd name="T8" fmla="*/ 0 w 241"/>
              <a:gd name="T9" fmla="*/ 97 h 227"/>
              <a:gd name="T10" fmla="*/ 59 w 241"/>
              <a:gd name="T11" fmla="*/ 97 h 227"/>
              <a:gd name="T12" fmla="*/ 59 w 241"/>
              <a:gd name="T13" fmla="*/ 0 h 227"/>
              <a:gd name="T14" fmla="*/ 181 w 241"/>
              <a:gd name="T15" fmla="*/ 0 h 227"/>
              <a:gd name="T16" fmla="*/ 181 w 241"/>
              <a:gd name="T17" fmla="*/ 12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" h="227">
                <a:moveTo>
                  <a:pt x="181" y="12"/>
                </a:moveTo>
                <a:lnTo>
                  <a:pt x="181" y="97"/>
                </a:lnTo>
                <a:lnTo>
                  <a:pt x="240" y="97"/>
                </a:lnTo>
                <a:lnTo>
                  <a:pt x="121" y="226"/>
                </a:lnTo>
                <a:lnTo>
                  <a:pt x="0" y="97"/>
                </a:lnTo>
                <a:lnTo>
                  <a:pt x="59" y="97"/>
                </a:lnTo>
                <a:lnTo>
                  <a:pt x="59" y="0"/>
                </a:lnTo>
                <a:lnTo>
                  <a:pt x="181" y="0"/>
                </a:lnTo>
                <a:lnTo>
                  <a:pt x="181" y="12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Freeform 19"/>
          <p:cNvSpPr>
            <a:spLocks/>
          </p:cNvSpPr>
          <p:nvPr/>
        </p:nvSpPr>
        <p:spPr bwMode="auto">
          <a:xfrm>
            <a:off x="6004174" y="5334284"/>
            <a:ext cx="384175" cy="357187"/>
          </a:xfrm>
          <a:custGeom>
            <a:avLst/>
            <a:gdLst>
              <a:gd name="T0" fmla="*/ 182 w 242"/>
              <a:gd name="T1" fmla="*/ 13 h 225"/>
              <a:gd name="T2" fmla="*/ 182 w 242"/>
              <a:gd name="T3" fmla="*/ 98 h 225"/>
              <a:gd name="T4" fmla="*/ 241 w 242"/>
              <a:gd name="T5" fmla="*/ 98 h 225"/>
              <a:gd name="T6" fmla="*/ 120 w 242"/>
              <a:gd name="T7" fmla="*/ 224 h 225"/>
              <a:gd name="T8" fmla="*/ 0 w 242"/>
              <a:gd name="T9" fmla="*/ 98 h 225"/>
              <a:gd name="T10" fmla="*/ 58 w 242"/>
              <a:gd name="T11" fmla="*/ 98 h 225"/>
              <a:gd name="T12" fmla="*/ 58 w 242"/>
              <a:gd name="T13" fmla="*/ 0 h 225"/>
              <a:gd name="T14" fmla="*/ 182 w 242"/>
              <a:gd name="T15" fmla="*/ 0 h 225"/>
              <a:gd name="T16" fmla="*/ 182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2" y="13"/>
                </a:moveTo>
                <a:lnTo>
                  <a:pt x="182" y="98"/>
                </a:lnTo>
                <a:lnTo>
                  <a:pt x="241" y="98"/>
                </a:lnTo>
                <a:lnTo>
                  <a:pt x="120" y="224"/>
                </a:lnTo>
                <a:lnTo>
                  <a:pt x="0" y="98"/>
                </a:lnTo>
                <a:lnTo>
                  <a:pt x="58" y="98"/>
                </a:lnTo>
                <a:lnTo>
                  <a:pt x="58" y="0"/>
                </a:lnTo>
                <a:lnTo>
                  <a:pt x="182" y="0"/>
                </a:lnTo>
                <a:lnTo>
                  <a:pt x="182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Freeform 20"/>
          <p:cNvSpPr>
            <a:spLocks/>
          </p:cNvSpPr>
          <p:nvPr/>
        </p:nvSpPr>
        <p:spPr bwMode="auto">
          <a:xfrm>
            <a:off x="5319961" y="2981609"/>
            <a:ext cx="384175" cy="355600"/>
          </a:xfrm>
          <a:custGeom>
            <a:avLst/>
            <a:gdLst>
              <a:gd name="T0" fmla="*/ 62 w 242"/>
              <a:gd name="T1" fmla="*/ 213 h 224"/>
              <a:gd name="T2" fmla="*/ 62 w 242"/>
              <a:gd name="T3" fmla="*/ 129 h 224"/>
              <a:gd name="T4" fmla="*/ 0 w 242"/>
              <a:gd name="T5" fmla="*/ 129 h 224"/>
              <a:gd name="T6" fmla="*/ 120 w 242"/>
              <a:gd name="T7" fmla="*/ 0 h 224"/>
              <a:gd name="T8" fmla="*/ 241 w 242"/>
              <a:gd name="T9" fmla="*/ 129 h 224"/>
              <a:gd name="T10" fmla="*/ 182 w 242"/>
              <a:gd name="T11" fmla="*/ 129 h 224"/>
              <a:gd name="T12" fmla="*/ 182 w 242"/>
              <a:gd name="T13" fmla="*/ 223 h 224"/>
              <a:gd name="T14" fmla="*/ 62 w 242"/>
              <a:gd name="T15" fmla="*/ 223 h 224"/>
              <a:gd name="T16" fmla="*/ 62 w 242"/>
              <a:gd name="T17" fmla="*/ 213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4">
                <a:moveTo>
                  <a:pt x="62" y="213"/>
                </a:moveTo>
                <a:lnTo>
                  <a:pt x="62" y="129"/>
                </a:lnTo>
                <a:lnTo>
                  <a:pt x="0" y="129"/>
                </a:lnTo>
                <a:lnTo>
                  <a:pt x="120" y="0"/>
                </a:lnTo>
                <a:lnTo>
                  <a:pt x="241" y="129"/>
                </a:lnTo>
                <a:lnTo>
                  <a:pt x="182" y="129"/>
                </a:lnTo>
                <a:lnTo>
                  <a:pt x="182" y="223"/>
                </a:lnTo>
                <a:lnTo>
                  <a:pt x="62" y="223"/>
                </a:lnTo>
                <a:lnTo>
                  <a:pt x="62" y="2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2548186" y="2776821"/>
            <a:ext cx="25368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Nejnižší celkové náklady </a:t>
            </a:r>
            <a:endParaRPr lang="en-US" altLang="cs-CZ" sz="1700" b="1"/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0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0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 v logistickém pojetí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v logistickém pojetí řeší především tyto otázky: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Kde nakoupit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přepravit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objednat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balit a vytvářet manipulační jednotky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dodávat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řídit pohyb zboží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5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Postup nákupu spotřebního zboží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Výběr sortimentu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Jaké skupiny a druhy zboží potřebujeme nakoupit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Specifikace potřeby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Na základě řízení skladového hospodářství (změna zásob)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Vyhledání vhodných nákupních pramenů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Výrobce vs. Velkoobchodník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Charakter zboží (např. zboží podléhající zkáze, biopotraviny…)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Zdroje informací (komory, veletrhy, průzkum trhu…)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Průběh nákupu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Formulace poptávky / nabídka dodavatele / objednávka / kontrola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2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Dodavatelské služby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pro nakupujícího, tak pro prodávajícího jsou důležité: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spolehlivost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pružnost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kvalita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9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Dodavatelské služby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vyjadřuje dobu, která uplyne od předání objednávky odběratelem až po okamžik dostupnosti zboží u odběratele. Kratší dodací lhůty umožňují odběrateli udržovat nižší stav zásob. Skládá se z: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zpracování objednávky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kompletace objednávky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balení, nakládky a dopravy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+ doba výroby, pokud zboží není na skladě dodavatele 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spolehlivost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je pravděpodobnost dodržení dodací lhůty. Při jejím nedodržení vznikají náklad u odběratele.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flexibilita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je schopnost pružně reagovat na požadavky zákazníka, zejména množství, čas, způsob a poskytnutí informací o dodávce zboží.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kvalita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představuje přesnost způsobu a stavu dodávky.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 velkoobchodu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Logistické požadavky na organizaci nákupu ve velkém (velkoobchod), lze formulovat: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Určení kvality zboží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Místo plnění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Provozně logistické 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Cenové 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Platební podmínky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3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 velkoobchodu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 lnSpcReduction="10000"/>
          </a:bodyPr>
          <a:lstStyle/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Určení kvality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zboží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Zajištění dohodnuté kvality a její ověřování (dle vzorků, technické specifikace, normy…)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Dodací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Bezprostřední / termínová / fixní dodávka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Místo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plnění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Místo, kde vlastnictví i nebezpečí z přepravy přechází na odběratele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Provozně logistické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Označení zboží a obalů, průvodní doklady (dodací listy, reklamní materiály, garanční listy a další informace o zboží a poskytovaných službách)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Cenové podmínky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Platební podmínky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 maloobchodu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maloobchodu může být realizován: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Přímo nákupem u výrobce nebo dovozce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Ve velkoobchodě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Formy realizace maloobchodního nákupu:</a:t>
            </a:r>
            <a:endParaRPr lang="cs-CZ" sz="2000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Návštěva obchodního zástupce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Telefonická objednávka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Písemná objednávka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prostřednictvím výpočetní techniky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podle standardů 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(u pravidelných objednávek)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ve vzorkovně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v samoobslužném velkoobchodu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4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Zásoby zboží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Zásoby jsou velkou a nákladnou investicí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Kvalitní </a:t>
            </a:r>
            <a:r>
              <a:rPr lang="cs-CZ" altLang="cs-CZ" sz="2000" dirty="0">
                <a:latin typeface="Trebuchet MS" panose="020B0603020202020204" pitchFamily="34" charset="0"/>
              </a:rPr>
              <a:t>řízení zásob je klíčové pro ziskovost podniku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Důvody pro udržování zásob: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podniku dosáhnout úspor z rozsahu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Vyrovnávají nabídku a poptávku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specializaci výroby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Poskytují ochranu před výkyvy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Fungují jako „nárazník“ mezi kritickými spoji v zásobovacím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řetězci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3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6903</TotalTime>
  <Words>529</Words>
  <Application>Microsoft Office PowerPoint</Application>
  <PresentationFormat>Předvádění na obrazovce (4:3)</PresentationFormat>
  <Paragraphs>149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Verdana</vt:lpstr>
      <vt:lpstr>Wingdings</vt:lpstr>
      <vt:lpstr>Motiv sady Office</vt:lpstr>
      <vt:lpstr>BÉŽOVÁ TITL</vt:lpstr>
      <vt:lpstr>Provoz obchodu a služeb</vt:lpstr>
      <vt:lpstr>Nákup v logistickém pojetí</vt:lpstr>
      <vt:lpstr>Postup nákupu spotřebního zboží</vt:lpstr>
      <vt:lpstr>Dodavatelské služby</vt:lpstr>
      <vt:lpstr>Dodavatelské služby</vt:lpstr>
      <vt:lpstr>Nákup velkoobchodu</vt:lpstr>
      <vt:lpstr>Nákup velkoobchodu</vt:lpstr>
      <vt:lpstr>Nákup maloobchodu</vt:lpstr>
      <vt:lpstr>Zásoby zboží</vt:lpstr>
      <vt:lpstr>Typy zásob</vt:lpstr>
      <vt:lpstr>Typy zásob</vt:lpstr>
      <vt:lpstr>Řízení zásob</vt:lpstr>
      <vt:lpstr>Řízení zásob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Synchronizace prvku maloobchodu</dc:title>
  <dc:creator>Marinič Peter</dc:creator>
  <cp:lastModifiedBy>Peter Marinič</cp:lastModifiedBy>
  <cp:revision>170</cp:revision>
  <dcterms:created xsi:type="dcterms:W3CDTF">2012-10-12T20:28:37Z</dcterms:created>
  <dcterms:modified xsi:type="dcterms:W3CDTF">2019-03-11T16:08:01Z</dcterms:modified>
</cp:coreProperties>
</file>