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516" r:id="rId3"/>
    <p:sldId id="503" r:id="rId4"/>
    <p:sldId id="504" r:id="rId5"/>
    <p:sldId id="506" r:id="rId6"/>
    <p:sldId id="507" r:id="rId7"/>
    <p:sldId id="508" r:id="rId8"/>
    <p:sldId id="509" r:id="rId9"/>
    <p:sldId id="505" r:id="rId10"/>
    <p:sldId id="510" r:id="rId11"/>
    <p:sldId id="511" r:id="rId12"/>
    <p:sldId id="512" r:id="rId13"/>
    <p:sldId id="513" r:id="rId14"/>
    <p:sldId id="514" r:id="rId15"/>
    <p:sldId id="51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46" d="100"/>
          <a:sy n="46" d="100"/>
        </p:scale>
        <p:origin x="66" y="13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</a:p>
        </p:txBody>
      </p:sp>
    </p:spTree>
  </p:cSld>
  <p:clrMapOvr>
    <a:masterClrMapping/>
  </p:clrMapOvr>
  <p:transition spd="slow" advClick="0" advTm="3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06.03.2019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A0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4288" y="6442075"/>
            <a:ext cx="360203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/>
              <a:t>Zápatí prezentace</a:t>
            </a:r>
          </a:p>
        </p:txBody>
      </p:sp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554288" y="3141663"/>
            <a:ext cx="5041900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108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pic>
        <p:nvPicPr>
          <p:cNvPr id="227344" name="Picture 16" descr="PdF_kresba_abc_bila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56325" y="4292600"/>
            <a:ext cx="3419475" cy="2576513"/>
          </a:xfrm>
          <a:prstGeom prst="rect">
            <a:avLst/>
          </a:prstGeom>
          <a:noFill/>
        </p:spPr>
      </p:pic>
      <p:pic>
        <p:nvPicPr>
          <p:cNvPr id="227347" name="Picture 19" descr="pruh+znak_PdF_13_bily_silna_RGB"/>
          <p:cNvPicPr>
            <a:picLocks noChangeAspect="1" noChangeArrowheads="1"/>
          </p:cNvPicPr>
          <p:nvPr/>
        </p:nvPicPr>
        <p:blipFill>
          <a:blip r:embed="rId14" cstate="print"/>
          <a:srcRect t="15929" b="33270"/>
          <a:stretch>
            <a:fillRect/>
          </a:stretch>
        </p:blipFill>
        <p:spPr bwMode="auto">
          <a:xfrm>
            <a:off x="239713" y="-9525"/>
            <a:ext cx="231775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7348" name="Picture 20" descr="PdF_PPT_zahlavi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590800" y="855663"/>
            <a:ext cx="4516438" cy="7096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30000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4800" b="1">
          <a:solidFill>
            <a:schemeClr val="tx1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Provoz obchodu a služeb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 smtClean="0">
                <a:latin typeface="Trebuchet MS" panose="020B0603020202020204" pitchFamily="34" charset="0"/>
              </a:rPr>
              <a:t>jaro 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04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Cenové slevy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Obchodní slevy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srážky </a:t>
            </a:r>
            <a:r>
              <a:rPr lang="cs-CZ" sz="2000" dirty="0">
                <a:latin typeface="Trebuchet MS" panose="020B0603020202020204" pitchFamily="34" charset="0"/>
              </a:rPr>
              <a:t>z ceníkových cen poskytované různým distributorům v závislosti na jejich pozici v distribučním řetězci.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Představují </a:t>
            </a:r>
            <a:r>
              <a:rPr lang="cs-CZ" sz="2000" dirty="0">
                <a:latin typeface="Trebuchet MS" panose="020B0603020202020204" pitchFamily="34" charset="0"/>
              </a:rPr>
              <a:t>platbu za výkon marketingových funkcí na každé úrovni distribuce</a:t>
            </a:r>
            <a:r>
              <a:rPr lang="cs-CZ" sz="2000" dirty="0" smtClean="0">
                <a:latin typeface="Trebuchet MS" panose="020B0603020202020204" pitchFamily="34" charset="0"/>
              </a:rPr>
              <a:t>. </a:t>
            </a:r>
            <a:endParaRPr lang="cs-CZ" sz="20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Obchodní slevy byly tradičně poskytovány kupujícím na bázi obchodní klasifikace, tj. podle jejich obchodního postavení jako překupníka, velkoobchodníka nebo maloobchodníka</a:t>
            </a:r>
            <a:r>
              <a:rPr lang="cs-CZ" sz="2000" dirty="0" smtClean="0">
                <a:latin typeface="Trebuchet MS" panose="020B0603020202020204" pitchFamily="34" charset="0"/>
              </a:rPr>
              <a:t>. </a:t>
            </a:r>
            <a:endParaRPr lang="cs-CZ" sz="2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268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Cenové slevy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600" b="1" u="sng" dirty="0">
                <a:latin typeface="Trebuchet MS" panose="020B0603020202020204" pitchFamily="34" charset="0"/>
              </a:rPr>
              <a:t>Sezónní slevy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>
                <a:latin typeface="Trebuchet MS" panose="020B0603020202020204" pitchFamily="34" charset="0"/>
              </a:rPr>
              <a:t>… snížení </a:t>
            </a:r>
            <a:r>
              <a:rPr lang="cs-CZ" sz="2200" dirty="0">
                <a:latin typeface="Trebuchet MS" panose="020B0603020202020204" pitchFamily="34" charset="0"/>
              </a:rPr>
              <a:t>ceníkových cen s cílem povzbudit kupující, aby si objednali zboží hned na počátku sezóny nebo mimo ni. </a:t>
            </a:r>
            <a:endParaRPr lang="cs-CZ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Vzhledem k tomu, že pro výrobce těchto výrobků je uzavření výrobních kapacit po dobu nízkých prodejů nepřijatelné, schůdnou alternativou je nabídnout distributorům sezónní slevy</a:t>
            </a:r>
            <a:r>
              <a:rPr lang="cs-CZ" sz="2200" dirty="0" smtClean="0">
                <a:latin typeface="Trebuchet MS" panose="020B0603020202020204" pitchFamily="34" charset="0"/>
              </a:rPr>
              <a:t>. </a:t>
            </a:r>
            <a:endParaRPr lang="cs-CZ" sz="2200" dirty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Sezónní slevy musí být natolik velké, aby dealerům kompenzovaly skladování zboží po dobu několika měsíců a pokrývaly ztráty ušlých příležitostí z prostředků investovaných do dodatečných zásob. </a:t>
            </a:r>
            <a:endParaRPr lang="cs-CZ" sz="22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>
                <a:latin typeface="Trebuchet MS" panose="020B0603020202020204" pitchFamily="34" charset="0"/>
              </a:rPr>
              <a:t>Z</a:t>
            </a:r>
            <a:r>
              <a:rPr lang="cs-CZ" sz="2200" dirty="0">
                <a:latin typeface="Trebuchet MS" panose="020B0603020202020204" pitchFamily="34" charset="0"/>
              </a:rPr>
              <a:t> hlediska výrobce je nabídka sezónních slev alternativou k uzavření výrobních kapacit a ztrátám, které s sebou tato možnost přináší. Pro distributora jsou sezónní slevy naopak příležitostí koupit zboží za snížené ceny.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1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Cenové slevy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Propagační slevy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poskytuje dodavatel svým dealerům jako formu kompenzace za úsilí, které vynakládají na podporu prodeje jeho výrobků.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Propagační slevy mohou být skryté nebo otevřené.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Skrytá </a:t>
            </a:r>
            <a:r>
              <a:rPr lang="cs-CZ" sz="2000" dirty="0">
                <a:latin typeface="Trebuchet MS" panose="020B0603020202020204" pitchFamily="34" charset="0"/>
              </a:rPr>
              <a:t>sleva představuje snížení ceny nakupovaného zboží nebo dodání zboží navíc, což v konečném výsledku snižuje cenu zboží objednaného odběratelem.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Na </a:t>
            </a:r>
            <a:r>
              <a:rPr lang="cs-CZ" sz="2000" dirty="0">
                <a:latin typeface="Trebuchet MS" panose="020B0603020202020204" pitchFamily="34" charset="0"/>
              </a:rPr>
              <a:t>druhou explicitní typ slevy znamená úhradu odběrateli za část výdajů nebo za všechny skutečné reklamní a propagační výdaje vynaložené za účelem propagace výrobcova produktu.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8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Cenové slevy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Hotovostní slevy</a:t>
            </a:r>
            <a:endParaRPr lang="cs-CZ" sz="2400" b="1" u="sng" dirty="0">
              <a:latin typeface="Trebuchet MS" panose="020B060302020202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srážka </a:t>
            </a:r>
            <a:r>
              <a:rPr lang="cs-CZ" sz="2000" dirty="0">
                <a:latin typeface="Trebuchet MS" panose="020B0603020202020204" pitchFamily="34" charset="0"/>
              </a:rPr>
              <a:t>z ceníkové ceny poskytovaná prodávajícím, jejímž smyslem je podnítit odběratele k rychlejší úhradě faktur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Pojem hotovostní slevy zahrnuje tři prvky:</a:t>
            </a:r>
          </a:p>
          <a:p>
            <a:pPr marL="812800" lvl="0" indent="-457200">
              <a:spcBef>
                <a:spcPts val="1200"/>
              </a:spcBef>
              <a:buFont typeface="+mj-lt"/>
              <a:buAutoNum type="arabicParenR"/>
            </a:pPr>
            <a:r>
              <a:rPr lang="cs-CZ" sz="2000" dirty="0">
                <a:latin typeface="Trebuchet MS" panose="020B0603020202020204" pitchFamily="34" charset="0"/>
              </a:rPr>
              <a:t>nabízenou diskontní sazbu;</a:t>
            </a:r>
          </a:p>
          <a:p>
            <a:pPr marL="812800" lvl="0" indent="-457200">
              <a:spcBef>
                <a:spcPts val="1200"/>
              </a:spcBef>
              <a:buFont typeface="+mj-lt"/>
              <a:buAutoNum type="arabicParenR"/>
            </a:pPr>
            <a:r>
              <a:rPr lang="cs-CZ" sz="2000" dirty="0">
                <a:latin typeface="Trebuchet MS" panose="020B0603020202020204" pitchFamily="34" charset="0"/>
              </a:rPr>
              <a:t>specifické časové období, během něhož je nabízená diskontní sazba využitelná;</a:t>
            </a:r>
          </a:p>
          <a:p>
            <a:pPr marL="812800" indent="-457200">
              <a:spcBef>
                <a:spcPts val="1200"/>
              </a:spcBef>
              <a:buFont typeface="+mj-lt"/>
              <a:buAutoNum type="arabicParenR"/>
            </a:pPr>
            <a:r>
              <a:rPr lang="cs-CZ" sz="2000" dirty="0">
                <a:latin typeface="Trebuchet MS" panose="020B0603020202020204" pitchFamily="34" charset="0"/>
              </a:rPr>
              <a:t>časový limit pro úhradu celé faktury, pokud není hotovostní slevy využito.</a:t>
            </a:r>
            <a:r>
              <a:rPr lang="cs-CZ" sz="2000" dirty="0" smtClean="0">
                <a:latin typeface="Trebuchet MS" panose="020B0603020202020204" pitchFamily="34" charset="0"/>
              </a:rPr>
              <a:t> 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2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424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Cenová rozhodování výrobců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latin typeface="Trebuchet MS" panose="020B0603020202020204" pitchFamily="34" charset="0"/>
              </a:rPr>
              <a:t>Pro výrobce je cena složitým mechanismem, který je pečlivě vytvářen na základě: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nákladů na materiál spotřebovaný při výrobě zboží, 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nákladů na pracovní sílu, 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příslušného podílu režijních nákladů, 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požadovaného zisku. 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 smtClean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400" dirty="0" smtClean="0">
                <a:latin typeface="Trebuchet MS" panose="020B0603020202020204" pitchFamily="34" charset="0"/>
              </a:rPr>
              <a:t>Ceny </a:t>
            </a:r>
            <a:r>
              <a:rPr lang="cs-CZ" sz="2400" dirty="0">
                <a:latin typeface="Trebuchet MS" panose="020B0603020202020204" pitchFamily="34" charset="0"/>
              </a:rPr>
              <a:t>jsou zároveň nástrojem, který společnostem zajišťuje příjmy, potřebné k jejich existenci a růstu.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09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Cíle cenové tvorby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None/>
            </a:pPr>
            <a:r>
              <a:rPr lang="cs-CZ" sz="2400" dirty="0">
                <a:latin typeface="Trebuchet MS" panose="020B0603020202020204" pitchFamily="34" charset="0"/>
              </a:rPr>
              <a:t>Souhrnné podnikové cíle mohou udávat směr cenové politiky</a:t>
            </a:r>
            <a:r>
              <a:rPr lang="cs-CZ" sz="24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m</a:t>
            </a:r>
            <a:r>
              <a:rPr lang="cs-CZ" sz="2000" dirty="0" smtClean="0">
                <a:latin typeface="Trebuchet MS" panose="020B0603020202020204" pitchFamily="34" charset="0"/>
              </a:rPr>
              <a:t>aximalizace zisku – nejvyšší podnikový cíl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j</a:t>
            </a:r>
            <a:r>
              <a:rPr lang="cs-CZ" sz="2000" dirty="0" smtClean="0">
                <a:latin typeface="Trebuchet MS" panose="020B0603020202020204" pitchFamily="34" charset="0"/>
              </a:rPr>
              <a:t>iné cíle sledované podnikem – podíl na trhu, objem tržeb…</a:t>
            </a:r>
          </a:p>
          <a:p>
            <a:pPr marL="0" indent="0">
              <a:spcBef>
                <a:spcPts val="600"/>
              </a:spcBef>
              <a:buNone/>
            </a:pPr>
            <a:endParaRPr lang="cs-CZ" sz="2400" dirty="0">
              <a:latin typeface="Trebuchet MS" panose="020B060302020202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cs-CZ" sz="2400" b="1" u="sng" dirty="0" smtClean="0">
                <a:latin typeface="Trebuchet MS" panose="020B0603020202020204" pitchFamily="34" charset="0"/>
              </a:rPr>
              <a:t>Hlavní </a:t>
            </a:r>
            <a:r>
              <a:rPr lang="cs-CZ" sz="2400" b="1" u="sng" dirty="0">
                <a:latin typeface="Trebuchet MS" panose="020B0603020202020204" pitchFamily="34" charset="0"/>
              </a:rPr>
              <a:t>cíle cenové tvorby: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Dosáhnout určité cílové návratnosti investic nebo čistého prodeje.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Udržet nebo zvýšit podíl na trhu.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Následovat či předcházet konkurenci.</a:t>
            </a:r>
          </a:p>
          <a:p>
            <a:pPr lvl="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Stabilizovat ceny.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14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Cíle cenové tvorby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Cílová návratnost </a:t>
            </a:r>
            <a:r>
              <a:rPr lang="cs-CZ" sz="2400" b="1" u="sng" dirty="0" smtClean="0">
                <a:latin typeface="Trebuchet MS" panose="020B0603020202020204" pitchFamily="34" charset="0"/>
              </a:rPr>
              <a:t>investic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určování </a:t>
            </a:r>
            <a:r>
              <a:rPr lang="cs-CZ" sz="2000" dirty="0">
                <a:latin typeface="Trebuchet MS" panose="020B0603020202020204" pitchFamily="34" charset="0"/>
              </a:rPr>
              <a:t>ceny orientované na cílovou návratnost jde o stanovení nutného ziskového rozpětí na jednotku prodeje, které umožní dosáhnout cílového objemu celkového zisku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Podnikové vedení se pak snaží odhadnout potřebnou ziskovou přirážku</a:t>
            </a:r>
            <a:r>
              <a:rPr lang="cs-CZ" sz="2000" dirty="0" smtClean="0">
                <a:latin typeface="Trebuchet MS" panose="020B0603020202020204" pitchFamily="34" charset="0"/>
              </a:rPr>
              <a:t>, </a:t>
            </a:r>
            <a:r>
              <a:rPr lang="cs-CZ" sz="2000" dirty="0">
                <a:latin typeface="Trebuchet MS" panose="020B0603020202020204" pitchFamily="34" charset="0"/>
              </a:rPr>
              <a:t>aby ji přirazilo k nákladům každého výrobku</a:t>
            </a:r>
            <a:r>
              <a:rPr lang="cs-CZ" sz="2000" dirty="0" smtClean="0">
                <a:latin typeface="Trebuchet MS" panose="020B0603020202020204" pitchFamily="34" charset="0"/>
              </a:rPr>
              <a:t>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>
                <a:latin typeface="Trebuchet MS" panose="020B0603020202020204" pitchFamily="34" charset="0"/>
              </a:rPr>
              <a:t>Pro jednotlivé výrobky řady si mohou určité strategické cenové úvahy vyžádat zvýšení nebo snížení </a:t>
            </a:r>
            <a:r>
              <a:rPr lang="cs-CZ" sz="2000" dirty="0" smtClean="0">
                <a:latin typeface="Trebuchet MS" panose="020B0603020202020204" pitchFamily="34" charset="0"/>
              </a:rPr>
              <a:t>ceny. Vysoká </a:t>
            </a:r>
            <a:r>
              <a:rPr lang="cs-CZ" sz="2000" dirty="0">
                <a:latin typeface="Trebuchet MS" panose="020B0603020202020204" pitchFamily="34" charset="0"/>
              </a:rPr>
              <a:t>cena se může například uplatnit u výrobku nebo modelu výrobkové řady, aby se dodalo prestiže či image kvality celé řadě. Nízké ceny u jiné položky může být zase využito jako nástroje rozhýbání a oživení obchodu.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07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Cíle cenové tvorby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Podíl na trhu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dosažení </a:t>
            </a:r>
            <a:r>
              <a:rPr lang="cs-CZ" sz="2000" dirty="0">
                <a:latin typeface="Trebuchet MS" panose="020B0603020202020204" pitchFamily="34" charset="0"/>
              </a:rPr>
              <a:t>nebo udržení určitého podílu na trhu.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Podíl </a:t>
            </a:r>
            <a:r>
              <a:rPr lang="cs-CZ" sz="2000" dirty="0">
                <a:latin typeface="Trebuchet MS" panose="020B0603020202020204" pitchFamily="34" charset="0"/>
              </a:rPr>
              <a:t>na trhu je vyhledáván jako cíl, protože podniky s velkým podílem na svých trzích jsou zpravidla mnohem ziskovější než jejich protějšky s menším podílem.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Cíle cenové tvorby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Následování konkurence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stanoví </a:t>
            </a:r>
            <a:r>
              <a:rPr lang="cs-CZ" sz="2000" dirty="0">
                <a:latin typeface="Trebuchet MS" panose="020B0603020202020204" pitchFamily="34" charset="0"/>
              </a:rPr>
              <a:t>ceny svých výrobků prostě přibližně na úrovni průměrných cen v odvětví.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Ceny </a:t>
            </a:r>
            <a:r>
              <a:rPr lang="cs-CZ" sz="2000" dirty="0">
                <a:latin typeface="Trebuchet MS" panose="020B0603020202020204" pitchFamily="34" charset="0"/>
              </a:rPr>
              <a:t>jsou samozřejmě upraveny tak, aby se využilo všech existujících výhod plynoucích z jedinečných rysů výrobku, podniku nebo distributora.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Firma</a:t>
            </a:r>
            <a:r>
              <a:rPr lang="cs-CZ" sz="2000" dirty="0">
                <a:latin typeface="Trebuchet MS" panose="020B0603020202020204" pitchFamily="34" charset="0"/>
              </a:rPr>
              <a:t>, která kopíruje cenu, jejíž úroveň udávají ostatní, nemá ve skutečnosti žádnou cenovou politiku. </a:t>
            </a:r>
            <a:endParaRPr lang="cs-CZ" sz="2000" dirty="0" smtClean="0">
              <a:latin typeface="Trebuchet MS" panose="020B0603020202020204" pitchFamily="34" charset="0"/>
            </a:endParaRP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Cena </a:t>
            </a:r>
            <a:r>
              <a:rPr lang="cs-CZ" sz="2000" dirty="0">
                <a:latin typeface="Trebuchet MS" panose="020B0603020202020204" pitchFamily="34" charset="0"/>
              </a:rPr>
              <a:t>je dána a firma musí postupovat zpětně a přizpůsobovat náklady tak, aby odpovídaly ceně. Nákladové úvahy si mohou následně vynutit výběr materiálů, výrobkových charakteristik a marketingových metod. </a:t>
            </a: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19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Cíle cenové tvorby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400" b="1" u="sng" dirty="0">
                <a:latin typeface="Trebuchet MS" panose="020B0603020202020204" pitchFamily="34" charset="0"/>
              </a:rPr>
              <a:t>Stabilizace cen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… dlouhodobé udržení stabilních cen bez ohledu na menší výkyvy v nákladech na materiál, práci apod.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Podniky udržují tu úroveň cen, kterou považují za sociálně spravedlivou, bet jakýchkoli pokusů získat prospěch z tržní situace tím, že by požadovaly ceny podle toho, co může trh akceptovat. Má-li cenová tvorba tento cíl, cenová úroveň pak nepodléhá ostrým výkyvům.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dirty="0" smtClean="0">
                <a:latin typeface="Trebuchet MS" panose="020B0603020202020204" pitchFamily="34" charset="0"/>
              </a:rPr>
              <a:t>Stabilní ceny dobře slouží cílům známých a veřejně sledovaných velkých podniků. Tato politika získává důvěru veřejnosti a přináší firmě dobré jméno a popularitu.</a:t>
            </a:r>
            <a:endParaRPr lang="cs-CZ" sz="2000" dirty="0">
              <a:latin typeface="Trebuchet MS" panose="020B0603020202020204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28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Cenové slevy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>
                <a:latin typeface="Trebuchet MS" panose="020B0603020202020204" pitchFamily="34" charset="0"/>
              </a:rPr>
              <a:t>Pro každého výrobce mají značný význam dobré pracovní vztahy s jednotlivými články distribuční sítě. </a:t>
            </a:r>
            <a:endParaRPr lang="cs-CZ" sz="26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cs-CZ" sz="2600" dirty="0" smtClean="0">
                <a:latin typeface="Trebuchet MS" panose="020B0603020202020204" pitchFamily="34" charset="0"/>
              </a:rPr>
              <a:t>V</a:t>
            </a:r>
            <a:r>
              <a:rPr lang="cs-CZ" sz="2600" dirty="0">
                <a:latin typeface="Trebuchet MS" panose="020B0603020202020204" pitchFamily="34" charset="0"/>
              </a:rPr>
              <a:t> zájmu další spolupráce většina výrobců nabízí distributorům různé druhy slev z ceníkových cen jako kompenzaci za poskytované služby. </a:t>
            </a:r>
            <a:endParaRPr lang="cs-CZ" sz="2600" dirty="0" smtClean="0">
              <a:latin typeface="Trebuchet MS" panose="020B060302020202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2400"/>
              </a:spcBef>
              <a:spcAft>
                <a:spcPts val="600"/>
              </a:spcAft>
              <a:buNone/>
            </a:pPr>
            <a:r>
              <a:rPr lang="cs-CZ" sz="2600" b="1" u="sng" dirty="0" smtClean="0">
                <a:latin typeface="Trebuchet MS" panose="020B0603020202020204" pitchFamily="34" charset="0"/>
              </a:rPr>
              <a:t>K</a:t>
            </a:r>
            <a:r>
              <a:rPr lang="cs-CZ" sz="2600" b="1" u="sng" dirty="0">
                <a:latin typeface="Trebuchet MS" panose="020B0603020202020204" pitchFamily="34" charset="0"/>
              </a:rPr>
              <a:t> těmto slevám patří: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množstevní slevy,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obchodní </a:t>
            </a:r>
            <a:r>
              <a:rPr lang="cs-CZ" sz="2200" dirty="0" smtClean="0">
                <a:latin typeface="Trebuchet MS" panose="020B0603020202020204" pitchFamily="34" charset="0"/>
              </a:rPr>
              <a:t>nebo-</a:t>
            </a:r>
            <a:r>
              <a:rPr lang="cs-CZ" sz="2200" dirty="0" err="1" smtClean="0">
                <a:latin typeface="Trebuchet MS" panose="020B0603020202020204" pitchFamily="34" charset="0"/>
              </a:rPr>
              <a:t>li</a:t>
            </a:r>
            <a:r>
              <a:rPr lang="cs-CZ" sz="2200" dirty="0" smtClean="0">
                <a:latin typeface="Trebuchet MS" panose="020B0603020202020204" pitchFamily="34" charset="0"/>
              </a:rPr>
              <a:t> funkční </a:t>
            </a:r>
            <a:r>
              <a:rPr lang="cs-CZ" sz="2200" dirty="0">
                <a:latin typeface="Trebuchet MS" panose="020B0603020202020204" pitchFamily="34" charset="0"/>
              </a:rPr>
              <a:t>slevy,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sezónní slevy,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propagační slevy,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hotovostní slevy.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95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Cenové slevy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251520" y="213285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0"/>
              </a:spcAft>
              <a:buNone/>
            </a:pPr>
            <a:r>
              <a:rPr lang="cs-CZ" sz="2600" b="1" u="sng" dirty="0">
                <a:latin typeface="Trebuchet MS" panose="020B0603020202020204" pitchFamily="34" charset="0"/>
              </a:rPr>
              <a:t>Množstevní slevy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 smtClean="0">
                <a:latin typeface="Trebuchet MS" panose="020B0603020202020204" pitchFamily="34" charset="0"/>
              </a:rPr>
              <a:t>… snížení </a:t>
            </a:r>
            <a:r>
              <a:rPr lang="cs-CZ" sz="2200" dirty="0">
                <a:latin typeface="Trebuchet MS" panose="020B0603020202020204" pitchFamily="34" charset="0"/>
              </a:rPr>
              <a:t>ceníkové nebo doporučené ceny s cílem podpořit vyšší objemy nákupů. Výše těchto slev může být odvozena buď z množství nakoupených jednotek dealerem nebo z finanční hodnoty nákupu.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Z hlediska výrobce se prodej ve větších objemech promítá do úspor nákladů na přepravu, na plnění objednávek a účetní operace. Zvýšení obratu znamená mimoto i mnohem efektivnější využívání výrobních kapacit, relativně méně kapitálu vázaného v zásobách, nižší náklady na pojištění a nižší výdaje na správu. </a:t>
            </a:r>
          </a:p>
          <a:p>
            <a:pPr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200" dirty="0">
                <a:latin typeface="Trebuchet MS" panose="020B0603020202020204" pitchFamily="34" charset="0"/>
              </a:rPr>
              <a:t>Z pohledu kupujícího je sleva vždy vítána, protože znamená nižší jednotkovou cenu.</a:t>
            </a:r>
          </a:p>
          <a:p>
            <a:pPr marL="0" indent="0">
              <a:buNone/>
            </a:pPr>
            <a:endParaRPr lang="cs-CZ" sz="2400" dirty="0">
              <a:latin typeface="Trebuchet MS" panose="020B0603020202020204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Provoz obchodu a služeb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7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6849</TotalTime>
  <Words>291</Words>
  <Application>Microsoft Office PowerPoint</Application>
  <PresentationFormat>Předvádění na obrazovce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14</vt:i4>
      </vt:variant>
    </vt:vector>
  </HeadingPairs>
  <TitlesOfParts>
    <vt:vector size="21" baseType="lpstr">
      <vt:lpstr>Arial</vt:lpstr>
      <vt:lpstr>Calibri</vt:lpstr>
      <vt:lpstr>Trebuchet MS</vt:lpstr>
      <vt:lpstr>Verdana</vt:lpstr>
      <vt:lpstr>Wingdings</vt:lpstr>
      <vt:lpstr>Motiv sady Office</vt:lpstr>
      <vt:lpstr>BÉŽOVÁ TITL</vt:lpstr>
      <vt:lpstr>Provoz obchodu a služeb</vt:lpstr>
      <vt:lpstr>Cenová rozhodování výrobců</vt:lpstr>
      <vt:lpstr>Cíle cenové tvorby</vt:lpstr>
      <vt:lpstr>Cíle cenové tvorby</vt:lpstr>
      <vt:lpstr>Cíle cenové tvorby</vt:lpstr>
      <vt:lpstr>Cíle cenové tvorby</vt:lpstr>
      <vt:lpstr>Cíle cenové tvorby</vt:lpstr>
      <vt:lpstr>Cenové slevy</vt:lpstr>
      <vt:lpstr>Cenové slevy</vt:lpstr>
      <vt:lpstr>Cenové slevy</vt:lpstr>
      <vt:lpstr>Cenové slevy</vt:lpstr>
      <vt:lpstr>Cenové slevy</vt:lpstr>
      <vt:lpstr>Cenové slevy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 - Cena v maloobchode</dc:title>
  <dc:creator>Marinič Peter</dc:creator>
  <cp:lastModifiedBy>Peter Marinič</cp:lastModifiedBy>
  <cp:revision>164</cp:revision>
  <dcterms:created xsi:type="dcterms:W3CDTF">2012-10-12T20:28:37Z</dcterms:created>
  <dcterms:modified xsi:type="dcterms:W3CDTF">2019-03-06T07:39:14Z</dcterms:modified>
</cp:coreProperties>
</file>