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2" r:id="rId2"/>
    <p:sldId id="393" r:id="rId3"/>
    <p:sldId id="394" r:id="rId4"/>
    <p:sldId id="395" r:id="rId5"/>
    <p:sldId id="262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44DAD-D00C-44E7-B421-77993FB119B7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88DF-5D16-40C3-B2CD-017B1CF05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4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9A66-D202-43B2-870B-024370F689AB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D3CF-E5E2-41E7-B2E1-A7332C832D5E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300B-A23C-4055-811E-B0A560CEDC56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06A2-3867-4ED0-848B-411DEF113230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64A0-80A6-4316-875F-76D468910E9E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45EB-E644-48E0-8111-B7D684DA5ECA}" type="datetime1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C5A-6324-4D00-A4A5-F337F66EBE66}" type="datetime1">
              <a:rPr lang="cs-CZ" smtClean="0"/>
              <a:t>04.03.2019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3275-49AF-4B7B-B1D3-05A230FCD283}" type="datetime1">
              <a:rPr lang="cs-CZ" smtClean="0"/>
              <a:t>04.03.2019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7AE4-5F77-4ECF-9B62-8B4970A4412C}" type="datetime1">
              <a:rPr lang="cs-CZ" smtClean="0"/>
              <a:t>04.03.2019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F087-B74E-4834-A5D0-3FBF5E922498}" type="datetime1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228D-4AE1-4039-8070-3D6DB812AC0C}" type="datetime1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281D-24F7-43CA-BCFC-9807DEEBBBA0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Daňový systém ČR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84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229859" y="1124744"/>
            <a:ext cx="6480720" cy="1955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0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Ing. Peter MARINIČ, Ph.D.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Katedra </a:t>
            </a:r>
            <a:r>
              <a:rPr lang="cs-CZ" sz="1800" i="1" dirty="0" smtClean="0">
                <a:latin typeface="Trebuchet MS" panose="020B0603020202020204" pitchFamily="34" charset="0"/>
              </a:rPr>
              <a:t>fyziky, chemie </a:t>
            </a:r>
            <a:r>
              <a:rPr lang="cs-CZ" sz="1800" i="1" dirty="0">
                <a:latin typeface="Trebuchet MS" panose="020B0603020202020204" pitchFamily="34" charset="0"/>
              </a:rPr>
              <a:t>a odborného vzdělávání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Poříčí 7, Brno – budova B – místnost 2035</a:t>
            </a:r>
          </a:p>
          <a:p>
            <a:pPr algn="l">
              <a:spcBef>
                <a:spcPts val="2000"/>
              </a:spcBef>
            </a:pPr>
            <a:r>
              <a:rPr lang="cs-CZ" sz="2400" i="1" dirty="0">
                <a:latin typeface="Trebuchet MS" panose="020B0603020202020204" pitchFamily="34" charset="0"/>
              </a:rPr>
              <a:t>marinic@ped.muni.cz</a:t>
            </a:r>
          </a:p>
          <a:p>
            <a:pPr algn="l"/>
            <a:endParaRPr 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8" y="1124744"/>
            <a:ext cx="1631285" cy="19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9" y="3212975"/>
            <a:ext cx="8280920" cy="311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62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000" y="898593"/>
            <a:ext cx="846000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Charakteristika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000" y="1628758"/>
            <a:ext cx="8550480" cy="4968594"/>
          </a:xfrm>
        </p:spPr>
        <p:txBody>
          <a:bodyPr>
            <a:noAutofit/>
          </a:bodyPr>
          <a:lstStyle/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 předmětu: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Cílem předmětu je získání přehledných vědomostí o daňovém systému, a to jak v širším teoretickém kontextu, tak taky na konkrétních příkladech. Důraz je kladen na logickou stavbu této vědní disciplíny a na získání znalostí a dovedností, potřebných pro výuku odborných předmětů na střední škole. Z těchto důvodů je do přednášky zařazeno větší množství praktických aplikací a zdůrazněn vztah probírané látky k praxi, přírodě, domácnosti, technickým aplikacím </a:t>
            </a:r>
            <a:r>
              <a:rPr lang="cs-CZ" sz="1600" dirty="0" smtClean="0">
                <a:latin typeface="Trebuchet MS" panose="020B0603020202020204" pitchFamily="34" charset="0"/>
              </a:rPr>
              <a:t>apod.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 smtClean="0">
                <a:latin typeface="Trebuchet MS" panose="020B0603020202020204" pitchFamily="34" charset="0"/>
              </a:rPr>
              <a:t>Vědomosti</a:t>
            </a:r>
            <a:r>
              <a:rPr lang="cs-CZ" sz="1600" b="1" dirty="0">
                <a:latin typeface="Trebuchet MS" panose="020B0603020202020204" pitchFamily="34" charset="0"/>
              </a:rPr>
              <a:t>:</a:t>
            </a:r>
            <a:r>
              <a:rPr lang="cs-CZ" sz="1600" dirty="0">
                <a:latin typeface="Trebuchet MS" panose="020B0603020202020204" pitchFamily="34" charset="0"/>
              </a:rPr>
              <a:t> Teoretické poznatky z oblasti daňového práva v </a:t>
            </a:r>
            <a:r>
              <a:rPr lang="cs-CZ" sz="1600" dirty="0" smtClean="0">
                <a:latin typeface="Trebuchet MS" panose="020B0603020202020204" pitchFamily="34" charset="0"/>
              </a:rPr>
              <a:t>ČR.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 smtClean="0">
                <a:latin typeface="Trebuchet MS" panose="020B0603020202020204" pitchFamily="34" charset="0"/>
              </a:rPr>
              <a:t>Dovednosti</a:t>
            </a:r>
            <a:r>
              <a:rPr lang="cs-CZ" sz="1600" b="1" dirty="0">
                <a:latin typeface="Trebuchet MS" panose="020B0603020202020204" pitchFamily="34" charset="0"/>
              </a:rPr>
              <a:t>:</a:t>
            </a:r>
            <a:r>
              <a:rPr lang="cs-CZ" sz="1600" dirty="0">
                <a:latin typeface="Trebuchet MS" panose="020B0603020202020204" pitchFamily="34" charset="0"/>
              </a:rPr>
              <a:t> Prostřednictvím výpočtů daní z příjmů, dalších přímých a nepřímých daní si osvojí praktické dovednosti z pozice daňového poplatníka (resp. plátce daně</a:t>
            </a:r>
            <a:r>
              <a:rPr lang="cs-CZ" sz="1600" dirty="0" smtClean="0">
                <a:latin typeface="Trebuchet MS" panose="020B0603020202020204" pitchFamily="34" charset="0"/>
              </a:rPr>
              <a:t>).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 smtClean="0">
                <a:latin typeface="Trebuchet MS" panose="020B0603020202020204" pitchFamily="34" charset="0"/>
              </a:rPr>
              <a:t>Postoje</a:t>
            </a:r>
            <a:r>
              <a:rPr lang="cs-CZ" sz="1600" b="1" dirty="0">
                <a:latin typeface="Trebuchet MS" panose="020B0603020202020204" pitchFamily="34" charset="0"/>
              </a:rPr>
              <a:t>: </a:t>
            </a:r>
            <a:r>
              <a:rPr lang="cs-CZ" sz="1600" dirty="0">
                <a:latin typeface="Trebuchet MS" panose="020B0603020202020204" pitchFamily="34" charset="0"/>
              </a:rPr>
              <a:t>Komplexní přehled o daních v ČR a schopnost samostatného řešení konkrétních daňových situací</a:t>
            </a:r>
            <a:r>
              <a:rPr lang="cs-CZ" sz="1600" dirty="0" smtClean="0">
                <a:latin typeface="Trebuchet MS" panose="020B0603020202020204" pitchFamily="34" charset="0"/>
              </a:rPr>
              <a:t>.</a:t>
            </a:r>
          </a:p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Výstupy z učení: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Po absolvování předmětu by měl student vědět a </a:t>
            </a:r>
            <a:r>
              <a:rPr lang="cs-CZ" sz="1600" dirty="0" smtClean="0">
                <a:latin typeface="Trebuchet MS" panose="020B0603020202020204" pitchFamily="34" charset="0"/>
              </a:rPr>
              <a:t>umět: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</a:rPr>
              <a:t>Základní </a:t>
            </a:r>
            <a:r>
              <a:rPr lang="cs-CZ" sz="1600" dirty="0">
                <a:latin typeface="Trebuchet MS" panose="020B0603020202020204" pitchFamily="34" charset="0"/>
              </a:rPr>
              <a:t>principy tematického okruhu daňového práva v </a:t>
            </a:r>
            <a:r>
              <a:rPr lang="cs-CZ" sz="1600" dirty="0" smtClean="0">
                <a:latin typeface="Trebuchet MS" panose="020B0603020202020204" pitchFamily="34" charset="0"/>
              </a:rPr>
              <a:t>ČR.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</a:rPr>
              <a:t>Aplikovat </a:t>
            </a:r>
            <a:r>
              <a:rPr lang="cs-CZ" sz="1600" dirty="0">
                <a:latin typeface="Trebuchet MS" panose="020B0603020202020204" pitchFamily="34" charset="0"/>
              </a:rPr>
              <a:t>principy výpočtů daní z příjmu, </a:t>
            </a:r>
            <a:r>
              <a:rPr lang="cs-CZ" sz="1600" dirty="0" smtClean="0">
                <a:latin typeface="Trebuchet MS" panose="020B0603020202020204" pitchFamily="34" charset="0"/>
              </a:rPr>
              <a:t>pojistného.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</a:rPr>
              <a:t>Studovat </a:t>
            </a:r>
            <a:r>
              <a:rPr lang="cs-CZ" sz="1600" dirty="0">
                <a:latin typeface="Trebuchet MS" panose="020B0603020202020204" pitchFamily="34" charset="0"/>
              </a:rPr>
              <a:t>doporučenou literaturu.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7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obota 09. 03. 2019 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17:00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18:50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B5</a:t>
            </a:r>
            <a:r>
              <a:rPr lang="cs-C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témata: 1, 2, 3, 4</a:t>
            </a: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23. 03. 2019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08:00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09:50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B5</a:t>
            </a:r>
            <a:r>
              <a:rPr lang="cs-C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témata: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5, 6, 7</a:t>
            </a:r>
            <a:endParaRPr lang="cs-CZ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13. 04. 2019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08:00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09:50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B5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témata: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8, 9</a:t>
            </a:r>
            <a:endParaRPr lang="cs-CZ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11. 05. 2019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08:00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09:50 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B5</a:t>
            </a:r>
            <a:r>
              <a:rPr lang="cs-C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témata: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10, 11, 12</a:t>
            </a:r>
            <a:endParaRPr lang="cs-CZ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60000" indent="-36000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Obsah jednotlivých setkání: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přednáška k jednotlivým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řešení tematických úkolů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interaktivní a rozšiřující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diskuze k vybraným daňovým tématům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jiné…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Harmonogram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9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1)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Hospodářská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politika státu a úvod do problematiky daní.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2)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Funkce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a klasifikace daní, daňové principy.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3)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Daňová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kvóta, </a:t>
            </a:r>
            <a:r>
              <a:rPr lang="cs-CZ" sz="2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Lafferova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a Lorenzova křivka.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4)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Dopady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zdanění.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5)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Systém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daní v ČR.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6)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Správa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daní.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7)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Daňové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řízení.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8)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Daň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 příjmů fyzických osob.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9)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Daň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 příjmů právnických osob.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10)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Daň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 přidané hodnoty.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11)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Ostatní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přímé daně.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12)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Ostatní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nepřímé daně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Přehled témat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1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4692247"/>
          </a:xfrm>
        </p:spPr>
        <p:txBody>
          <a:bodyPr>
            <a:normAutofit/>
          </a:bodyPr>
          <a:lstStyle/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kolokvium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formou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</a:t>
            </a:r>
            <a:r>
              <a:rPr lang="cs-CZ" sz="20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odpovědniků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verze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přes </a:t>
            </a:r>
            <a:r>
              <a:rPr 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IS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– do: </a:t>
            </a:r>
            <a:r>
              <a:rPr 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28. 04. 2019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do 23:59</a:t>
            </a:r>
            <a:endParaRPr lang="cs-CZ" sz="1800" u="sng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forma: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 otázek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otázka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 formě tvrzení s možností souhlasu nebo nesouhlasu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ANO / NE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)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správná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odpověď: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 bod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nesprávná odpověď nebo nevyplněná otázka: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 bodů</a:t>
            </a: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Vyhodnocení</a:t>
            </a:r>
            <a:endParaRPr lang="cs-CZ" sz="2000" b="1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body v poznámkovém bloku – minimum pro absolvování </a:t>
            </a:r>
            <a:r>
              <a:rPr 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 bodů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následně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převedení na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prospěl/neprospěl vyučujícím průběžně</a:t>
            </a:r>
          </a:p>
          <a:p>
            <a:pPr marL="182563" lvl="1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„Test na procvičování“ /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„Ostrý test“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775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195</Words>
  <Application>Microsoft Office PowerPoint</Application>
  <PresentationFormat>Předvádění na obrazovce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Verdana</vt:lpstr>
      <vt:lpstr>Wingdings</vt:lpstr>
      <vt:lpstr>Motiv sady Office</vt:lpstr>
      <vt:lpstr>Daňový systém ČR</vt:lpstr>
      <vt:lpstr>Prezentace aplikace PowerPoint</vt:lpstr>
      <vt:lpstr>Charakteristika předmětu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 - Organyzacni pokyny</dc:title>
  <dc:creator>Marinič Peter</dc:creator>
  <cp:lastModifiedBy>Peter Marinič</cp:lastModifiedBy>
  <cp:revision>43</cp:revision>
  <dcterms:created xsi:type="dcterms:W3CDTF">2016-06-07T08:38:00Z</dcterms:created>
  <dcterms:modified xsi:type="dcterms:W3CDTF">2019-03-04T06:34:13Z</dcterms:modified>
</cp:coreProperties>
</file>