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6"/>
  </p:notesMasterIdLst>
  <p:sldIdLst>
    <p:sldId id="608" r:id="rId2"/>
    <p:sldId id="486" r:id="rId3"/>
    <p:sldId id="487" r:id="rId4"/>
    <p:sldId id="488" r:id="rId5"/>
    <p:sldId id="607" r:id="rId6"/>
    <p:sldId id="489" r:id="rId7"/>
    <p:sldId id="490" r:id="rId8"/>
    <p:sldId id="491" r:id="rId9"/>
    <p:sldId id="492" r:id="rId10"/>
    <p:sldId id="493" r:id="rId11"/>
    <p:sldId id="495" r:id="rId12"/>
    <p:sldId id="496" r:id="rId13"/>
    <p:sldId id="497" r:id="rId14"/>
    <p:sldId id="498" r:id="rId15"/>
    <p:sldId id="499" r:id="rId16"/>
    <p:sldId id="500" r:id="rId17"/>
    <p:sldId id="502" r:id="rId18"/>
    <p:sldId id="501" r:id="rId19"/>
    <p:sldId id="503" r:id="rId20"/>
    <p:sldId id="504" r:id="rId21"/>
    <p:sldId id="505" r:id="rId22"/>
    <p:sldId id="506" r:id="rId23"/>
    <p:sldId id="507" r:id="rId24"/>
    <p:sldId id="508" r:id="rId25"/>
    <p:sldId id="509" r:id="rId26"/>
    <p:sldId id="510" r:id="rId27"/>
    <p:sldId id="512" r:id="rId28"/>
    <p:sldId id="513" r:id="rId29"/>
    <p:sldId id="514" r:id="rId30"/>
    <p:sldId id="516" r:id="rId31"/>
    <p:sldId id="552" r:id="rId32"/>
    <p:sldId id="553" r:id="rId33"/>
    <p:sldId id="554" r:id="rId34"/>
    <p:sldId id="520" r:id="rId35"/>
    <p:sldId id="521" r:id="rId36"/>
    <p:sldId id="522" r:id="rId37"/>
    <p:sldId id="523" r:id="rId38"/>
    <p:sldId id="555" r:id="rId39"/>
    <p:sldId id="556" r:id="rId40"/>
    <p:sldId id="532" r:id="rId41"/>
    <p:sldId id="534" r:id="rId42"/>
    <p:sldId id="535" r:id="rId43"/>
    <p:sldId id="536" r:id="rId44"/>
    <p:sldId id="537" r:id="rId45"/>
    <p:sldId id="539" r:id="rId46"/>
    <p:sldId id="540" r:id="rId47"/>
    <p:sldId id="541" r:id="rId48"/>
    <p:sldId id="542" r:id="rId49"/>
    <p:sldId id="543" r:id="rId50"/>
    <p:sldId id="544" r:id="rId51"/>
    <p:sldId id="545" r:id="rId52"/>
    <p:sldId id="546" r:id="rId53"/>
    <p:sldId id="547" r:id="rId54"/>
    <p:sldId id="609" r:id="rId5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A0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184" autoAdjust="0"/>
    <p:restoredTop sz="94660"/>
  </p:normalViewPr>
  <p:slideViewPr>
    <p:cSldViewPr>
      <p:cViewPr varScale="1">
        <p:scale>
          <a:sx n="105" d="100"/>
          <a:sy n="105" d="100"/>
        </p:scale>
        <p:origin x="22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D44DAD-D00C-44E7-B421-77993FB119B7}" type="datetimeFigureOut">
              <a:rPr lang="cs-CZ" smtClean="0"/>
              <a:pPr/>
              <a:t>11.03.2019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9788DF-5D16-40C3-B2CD-017B1CF055C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209425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9788DF-5D16-40C3-B2CD-017B1CF055C9}" type="slidenum">
              <a:rPr lang="cs-CZ" smtClean="0"/>
              <a:pPr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88658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9788DF-5D16-40C3-B2CD-017B1CF055C9}" type="slidenum">
              <a:rPr lang="cs-CZ" smtClean="0"/>
              <a:pPr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015771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11.03.2019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11.03.2019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11.03.2019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11.03.2019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11.03.2019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11.03.2019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11.03.2019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11.03.2019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11.03.2019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11.03.2019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11.03.2019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/>
              <a:pPr/>
              <a:t>11.03.2019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dan-poradce.cz/informace/Info49.pdf" TargetMode="External"/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450703"/>
          </a:xfrm>
        </p:spPr>
        <p:txBody>
          <a:bodyPr>
            <a:normAutofit/>
          </a:bodyPr>
          <a:lstStyle/>
          <a:p>
            <a:pPr algn="l"/>
            <a:r>
              <a:rPr lang="cs-CZ" sz="4000" b="1" dirty="0">
                <a:latin typeface="Trebuchet MS" panose="020B0603020202020204" pitchFamily="34" charset="0"/>
              </a:rPr>
              <a:t>Daňový systém ČR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3568" y="4149080"/>
            <a:ext cx="6400800" cy="1752600"/>
          </a:xfrm>
        </p:spPr>
        <p:txBody>
          <a:bodyPr/>
          <a:lstStyle/>
          <a:p>
            <a:pPr algn="l"/>
            <a:endParaRPr lang="cs-CZ" dirty="0">
              <a:latin typeface="Trebuchet MS" panose="020B0603020202020204" pitchFamily="34" charset="0"/>
            </a:endParaRPr>
          </a:p>
          <a:p>
            <a:pPr algn="l"/>
            <a:endParaRPr lang="cs-CZ" dirty="0">
              <a:latin typeface="Trebuchet MS" panose="020B0603020202020204" pitchFamily="34" charset="0"/>
            </a:endParaRPr>
          </a:p>
          <a:p>
            <a:pPr algn="l"/>
            <a:r>
              <a:rPr lang="cs-CZ">
                <a:latin typeface="Trebuchet MS" panose="020B0603020202020204" pitchFamily="34" charset="0"/>
              </a:rPr>
              <a:t>jaro </a:t>
            </a:r>
            <a:r>
              <a:rPr lang="cs-CZ" smtClean="0">
                <a:latin typeface="Trebuchet MS" panose="020B0603020202020204" pitchFamily="34" charset="0"/>
              </a:rPr>
              <a:t>2019</a:t>
            </a:r>
            <a:endParaRPr lang="cs-CZ" dirty="0">
              <a:latin typeface="Trebuchet MS" panose="020B060302020202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320000" cy="16780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575028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95536" y="1916752"/>
            <a:ext cx="8352928" cy="4392568"/>
          </a:xfrm>
        </p:spPr>
        <p:txBody>
          <a:bodyPr>
            <a:normAutofit lnSpcReduction="10000"/>
          </a:bodyPr>
          <a:lstStyle/>
          <a:p>
            <a:pPr marL="533400" indent="-533400" algn="l">
              <a:spcBef>
                <a:spcPts val="600"/>
              </a:spcBef>
            </a:pPr>
            <a:r>
              <a:rPr lang="cs-CZ" altLang="cs-CZ" sz="1800" b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Předmětem daně nejsou</a:t>
            </a:r>
            <a:r>
              <a:rPr lang="cs-CZ" altLang="cs-CZ" sz="1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 :</a:t>
            </a:r>
          </a:p>
          <a:p>
            <a:pPr marL="182563" lvl="1" indent="-182563" algn="l">
              <a:spcBef>
                <a:spcPts val="600"/>
              </a:spcBef>
              <a:buClr>
                <a:srgbClr val="FFA02F"/>
              </a:buClr>
              <a:buFont typeface="Wingdings" panose="05000000000000000000" pitchFamily="2" charset="2"/>
              <a:buChar char="§"/>
            </a:pPr>
            <a:r>
              <a:rPr lang="cs-CZ" altLang="cs-CZ" sz="1600" dirty="0">
                <a:solidFill>
                  <a:schemeClr val="tx1"/>
                </a:solidFill>
                <a:latin typeface="Trebuchet MS" panose="020B0603020202020204" pitchFamily="34" charset="0"/>
              </a:rPr>
              <a:t>příjmy získané </a:t>
            </a:r>
            <a:r>
              <a:rPr lang="cs-CZ" altLang="cs-CZ" sz="1600" u="sng" dirty="0">
                <a:solidFill>
                  <a:schemeClr val="tx1"/>
                </a:solidFill>
                <a:latin typeface="Trebuchet MS" panose="020B0603020202020204" pitchFamily="34" charset="0"/>
              </a:rPr>
              <a:t>převodem majetku mezi osobami blízkými</a:t>
            </a:r>
            <a:r>
              <a:rPr lang="cs-CZ" altLang="cs-CZ" sz="1600" dirty="0">
                <a:solidFill>
                  <a:schemeClr val="tx1"/>
                </a:solidFill>
                <a:latin typeface="Trebuchet MS" panose="020B0603020202020204" pitchFamily="34" charset="0"/>
              </a:rPr>
              <a:t>, v souvislosti s ukončením provozování zemědělské činnosti zemědělského podnikatele (podrobně viz § 3 odst. 4 písm. f </a:t>
            </a:r>
            <a:r>
              <a:rPr lang="cs-CZ" altLang="cs-CZ" sz="1600" dirty="0" err="1">
                <a:solidFill>
                  <a:schemeClr val="tx1"/>
                </a:solidFill>
                <a:latin typeface="Trebuchet MS" panose="020B0603020202020204" pitchFamily="34" charset="0"/>
              </a:rPr>
              <a:t>ZDPř</a:t>
            </a:r>
            <a:r>
              <a:rPr lang="cs-CZ" altLang="cs-CZ" sz="1600" dirty="0">
                <a:solidFill>
                  <a:schemeClr val="tx1"/>
                </a:solidFill>
                <a:latin typeface="Trebuchet MS" panose="020B0603020202020204" pitchFamily="34" charset="0"/>
              </a:rPr>
              <a:t>);</a:t>
            </a:r>
            <a:endParaRPr lang="cs-CZ" altLang="cs-CZ" sz="1800" dirty="0">
              <a:solidFill>
                <a:schemeClr val="tx1"/>
              </a:solidFill>
              <a:latin typeface="Trebuchet MS" panose="020B0603020202020204" pitchFamily="34" charset="0"/>
            </a:endParaRPr>
          </a:p>
          <a:p>
            <a:pPr marL="182563" lvl="1" indent="-182563" algn="l">
              <a:spcBef>
                <a:spcPts val="600"/>
              </a:spcBef>
              <a:buClr>
                <a:srgbClr val="FFA02F"/>
              </a:buClr>
              <a:buFont typeface="Wingdings" panose="05000000000000000000" pitchFamily="2" charset="2"/>
              <a:buChar char="§"/>
            </a:pPr>
            <a:r>
              <a:rPr lang="cs-CZ" altLang="cs-CZ" sz="1600" dirty="0">
                <a:solidFill>
                  <a:schemeClr val="tx1"/>
                </a:solidFill>
                <a:latin typeface="Trebuchet MS" panose="020B0603020202020204" pitchFamily="34" charset="0"/>
              </a:rPr>
              <a:t>příjem z </a:t>
            </a:r>
          </a:p>
          <a:p>
            <a:pPr marL="808038" lvl="1" indent="-625475" algn="l">
              <a:spcBef>
                <a:spcPts val="600"/>
              </a:spcBef>
              <a:buClr>
                <a:srgbClr val="FFA02F"/>
              </a:buClr>
            </a:pPr>
            <a:r>
              <a:rPr lang="cs-CZ" altLang="cs-CZ" sz="1600" dirty="0">
                <a:solidFill>
                  <a:schemeClr val="tx1"/>
                </a:solidFill>
                <a:latin typeface="Trebuchet MS" panose="020B0603020202020204" pitchFamily="34" charset="0"/>
              </a:rPr>
              <a:t>      1. </a:t>
            </a:r>
            <a:r>
              <a:rPr lang="cs-CZ" altLang="cs-CZ" sz="1600" u="sng" dirty="0">
                <a:solidFill>
                  <a:schemeClr val="tx1"/>
                </a:solidFill>
                <a:latin typeface="Trebuchet MS" panose="020B0603020202020204" pitchFamily="34" charset="0"/>
              </a:rPr>
              <a:t>vypořádání spoluvlastnictví</a:t>
            </a:r>
            <a:r>
              <a:rPr lang="cs-CZ" altLang="cs-CZ" sz="1600" dirty="0">
                <a:solidFill>
                  <a:schemeClr val="tx1"/>
                </a:solidFill>
                <a:latin typeface="Trebuchet MS" panose="020B0603020202020204" pitchFamily="34" charset="0"/>
              </a:rPr>
              <a:t> rozdělením věci podle velikosti spoluvlastnických podílů;</a:t>
            </a:r>
          </a:p>
          <a:p>
            <a:pPr marL="808038" lvl="1" indent="-625475" algn="l">
              <a:spcBef>
                <a:spcPts val="600"/>
              </a:spcBef>
              <a:buClr>
                <a:srgbClr val="FFA02F"/>
              </a:buClr>
            </a:pPr>
            <a:r>
              <a:rPr lang="cs-CZ" altLang="cs-CZ" sz="1600" dirty="0">
                <a:solidFill>
                  <a:schemeClr val="tx1"/>
                </a:solidFill>
                <a:latin typeface="Trebuchet MS" panose="020B0603020202020204" pitchFamily="34" charset="0"/>
              </a:rPr>
              <a:t>      2. </a:t>
            </a:r>
            <a:r>
              <a:rPr lang="cs-CZ" altLang="cs-CZ" sz="1600" u="sng" dirty="0">
                <a:solidFill>
                  <a:schemeClr val="tx1"/>
                </a:solidFill>
                <a:latin typeface="Trebuchet MS" panose="020B0603020202020204" pitchFamily="34" charset="0"/>
              </a:rPr>
              <a:t>výměny pozemků při pozemkových úpravách </a:t>
            </a:r>
            <a:r>
              <a:rPr lang="cs-CZ" altLang="cs-CZ" sz="1600" dirty="0">
                <a:solidFill>
                  <a:schemeClr val="tx1"/>
                </a:solidFill>
                <a:latin typeface="Trebuchet MS" panose="020B0603020202020204" pitchFamily="34" charset="0"/>
              </a:rPr>
              <a:t>podle zákona upravujícího pozemkové úpravy, s výjimkou části pozemku, který je stavbou;</a:t>
            </a:r>
          </a:p>
          <a:p>
            <a:pPr marL="182563" lvl="1" indent="-182563" algn="l">
              <a:spcBef>
                <a:spcPts val="600"/>
              </a:spcBef>
              <a:buClr>
                <a:srgbClr val="FFA02F"/>
              </a:buClr>
              <a:buFont typeface="Wingdings" panose="05000000000000000000" pitchFamily="2" charset="2"/>
              <a:buChar char="§"/>
            </a:pPr>
            <a:r>
              <a:rPr lang="cs-CZ" altLang="cs-CZ" sz="1600" dirty="0">
                <a:solidFill>
                  <a:schemeClr val="tx1"/>
                </a:solidFill>
                <a:latin typeface="Trebuchet MS" panose="020B0603020202020204" pitchFamily="34" charset="0"/>
              </a:rPr>
              <a:t>částka uhrazená zdravotní pojišťovnou, o kterou byl překročen limit regulačních poplatků a doplatků na léčiva nebo potraviny podle zvláštních právních předpisů upravujících limity regulačních poplatků a doplatků na léčiva nebo potraviny;    </a:t>
            </a:r>
          </a:p>
          <a:p>
            <a:pPr marL="182563" lvl="1" indent="-182563" algn="l">
              <a:spcBef>
                <a:spcPts val="600"/>
              </a:spcBef>
              <a:buClr>
                <a:srgbClr val="FFA02F"/>
              </a:buClr>
              <a:buFont typeface="Wingdings" panose="05000000000000000000" pitchFamily="2" charset="2"/>
              <a:buChar char="§"/>
            </a:pPr>
            <a:r>
              <a:rPr lang="cs-CZ" altLang="cs-CZ" sz="1600" dirty="0">
                <a:solidFill>
                  <a:schemeClr val="tx1"/>
                </a:solidFill>
                <a:latin typeface="Trebuchet MS" panose="020B0603020202020204" pitchFamily="34" charset="0"/>
              </a:rPr>
              <a:t>příjem plynoucí z titulu </a:t>
            </a:r>
            <a:r>
              <a:rPr lang="cs-CZ" altLang="cs-CZ" sz="1600" u="sng" dirty="0">
                <a:solidFill>
                  <a:schemeClr val="tx1"/>
                </a:solidFill>
                <a:latin typeface="Trebuchet MS" panose="020B0603020202020204" pitchFamily="34" charset="0"/>
              </a:rPr>
              <a:t>odškodnění</a:t>
            </a:r>
            <a:r>
              <a:rPr lang="cs-CZ" altLang="cs-CZ" sz="1600" dirty="0">
                <a:solidFill>
                  <a:schemeClr val="tx1"/>
                </a:solidFill>
                <a:latin typeface="Trebuchet MS" panose="020B0603020202020204" pitchFamily="34" charset="0"/>
              </a:rPr>
              <a:t> přiznaného mezinárodním trestním soudem, mezinárodním trestním tribunálem, popřípadě obdobným mezinárodním soudním orgánem, které splňují alespoň jednu z podmínek v § 145 odst.1 zákona o mezinárodní justiční spolupráci.</a:t>
            </a:r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395536" y="1044000"/>
            <a:ext cx="8352928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Předmět daně</a:t>
            </a:r>
            <a:endParaRPr lang="cs-CZ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2317021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Nadpis 1"/>
          <p:cNvSpPr txBox="1">
            <a:spLocks/>
          </p:cNvSpPr>
          <p:nvPr/>
        </p:nvSpPr>
        <p:spPr>
          <a:xfrm>
            <a:off x="2999004" y="184082"/>
            <a:ext cx="576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</a:br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Daňový systém ČR</a:t>
            </a:r>
          </a:p>
        </p:txBody>
      </p:sp>
    </p:spTree>
    <p:extLst>
      <p:ext uri="{BB962C8B-B14F-4D97-AF65-F5344CB8AC3E}">
        <p14:creationId xmlns:p14="http://schemas.microsoft.com/office/powerpoint/2010/main" val="2865907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 txBox="1">
            <a:spLocks/>
          </p:cNvSpPr>
          <p:nvPr/>
        </p:nvSpPr>
        <p:spPr>
          <a:xfrm>
            <a:off x="395536" y="1044000"/>
            <a:ext cx="8352928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Osvobození příjmu od daně</a:t>
            </a:r>
            <a:endParaRPr lang="cs-CZ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467544" y="1899908"/>
            <a:ext cx="8280920" cy="47085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algn="l">
              <a:spcBef>
                <a:spcPts val="1200"/>
              </a:spcBef>
            </a:pPr>
            <a:r>
              <a:rPr lang="cs-CZ" altLang="cs-CZ" sz="1800" b="1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V případě daně z příjmů fyzických osob je osvobození od daně zakotveno v § 4 ZDP </a:t>
            </a:r>
            <a:r>
              <a:rPr lang="cs-CZ" altLang="cs-CZ" sz="18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(tzv. všeobecné osvobození),</a:t>
            </a:r>
            <a:r>
              <a:rPr lang="cs-CZ" altLang="cs-CZ" sz="1800" b="1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 dále v § 6 </a:t>
            </a:r>
            <a:r>
              <a:rPr lang="cs-CZ" altLang="cs-CZ" sz="18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(osvobození týkající se příjmů ze závislé činnosti)</a:t>
            </a:r>
            <a:r>
              <a:rPr lang="cs-CZ" altLang="cs-CZ" sz="1800" b="1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 a v § 10 </a:t>
            </a:r>
            <a:r>
              <a:rPr lang="cs-CZ" altLang="cs-CZ" sz="18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pro tzv. ostatní příjmy.</a:t>
            </a:r>
          </a:p>
          <a:p>
            <a:pPr marL="0" lvl="1" algn="l">
              <a:spcBef>
                <a:spcPts val="1200"/>
              </a:spcBef>
            </a:pPr>
            <a:r>
              <a:rPr lang="cs-CZ" altLang="cs-CZ" sz="1800" b="1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V případě tzv. všeobecného osvobození od daně z příjmů fyzických osob </a:t>
            </a:r>
            <a:br>
              <a:rPr lang="cs-CZ" altLang="cs-CZ" sz="1800" b="1" dirty="0" smtClean="0">
                <a:solidFill>
                  <a:schemeClr val="tx1"/>
                </a:solidFill>
                <a:latin typeface="Trebuchet MS" panose="020B0603020202020204" pitchFamily="34" charset="0"/>
              </a:rPr>
            </a:br>
            <a:r>
              <a:rPr lang="cs-CZ" altLang="cs-CZ" sz="1800" b="1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(§ 4 ZDP) </a:t>
            </a:r>
            <a:r>
              <a:rPr lang="cs-CZ" altLang="cs-CZ" sz="18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je třeba věnovat pozornost zejména </a:t>
            </a:r>
            <a:r>
              <a:rPr lang="cs-CZ" altLang="cs-CZ" sz="1800" u="sng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podmínkám, za kterých jsou příjmy osvobozeny od daně</a:t>
            </a:r>
            <a:r>
              <a:rPr lang="cs-CZ" altLang="cs-CZ" sz="18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, zejména tzv.</a:t>
            </a:r>
            <a:r>
              <a:rPr lang="cs-CZ" altLang="cs-CZ" sz="1800" b="1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 časovým testům</a:t>
            </a:r>
            <a:r>
              <a:rPr lang="cs-CZ" altLang="cs-CZ" sz="18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. </a:t>
            </a:r>
          </a:p>
          <a:p>
            <a:pPr marL="0" lvl="1" algn="l">
              <a:spcBef>
                <a:spcPts val="1200"/>
              </a:spcBef>
            </a:pPr>
            <a:r>
              <a:rPr lang="cs-CZ" altLang="cs-CZ" sz="18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Týká se to např. osvobození od daně příjmů </a:t>
            </a:r>
          </a:p>
          <a:p>
            <a:pPr marL="914400" lvl="1" indent="-457200" algn="l">
              <a:spcBef>
                <a:spcPts val="1200"/>
              </a:spcBef>
              <a:buFont typeface="Candara" pitchFamily="34" charset="0"/>
              <a:buAutoNum type="arabicParenR"/>
            </a:pPr>
            <a:r>
              <a:rPr lang="cs-CZ" altLang="cs-CZ" sz="18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z prodeje nemovitostí, </a:t>
            </a:r>
          </a:p>
          <a:p>
            <a:pPr marL="914400" lvl="1" indent="-457200" algn="l">
              <a:spcBef>
                <a:spcPts val="0"/>
              </a:spcBef>
              <a:buFont typeface="Candara" pitchFamily="34" charset="0"/>
              <a:buAutoNum type="arabicParenR"/>
            </a:pPr>
            <a:r>
              <a:rPr lang="cs-CZ" altLang="cs-CZ" sz="18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příjmů z prodeje movitých věcí, </a:t>
            </a:r>
          </a:p>
          <a:p>
            <a:pPr marL="914400" lvl="1" indent="-457200" algn="l">
              <a:spcBef>
                <a:spcPts val="0"/>
              </a:spcBef>
              <a:buFont typeface="Candara" pitchFamily="34" charset="0"/>
              <a:buAutoNum type="arabicParenR"/>
            </a:pPr>
            <a:r>
              <a:rPr lang="cs-CZ" altLang="cs-CZ" sz="18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příjmů z prodeje cenných papírů, </a:t>
            </a:r>
          </a:p>
          <a:p>
            <a:pPr marL="914400" lvl="1" indent="-457200" algn="l">
              <a:spcBef>
                <a:spcPts val="0"/>
              </a:spcBef>
              <a:buFont typeface="Candara" pitchFamily="34" charset="0"/>
              <a:buAutoNum type="arabicParenR"/>
            </a:pPr>
            <a:r>
              <a:rPr lang="cs-CZ" altLang="cs-CZ" sz="18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příjmů z provozu ekologických zařízení, apod. </a:t>
            </a:r>
          </a:p>
          <a:p>
            <a:pPr marL="0" lvl="1" algn="l">
              <a:spcBef>
                <a:spcPts val="1200"/>
              </a:spcBef>
              <a:buFont typeface="Wingdings 2" pitchFamily="18" charset="2"/>
              <a:buNone/>
            </a:pPr>
            <a:r>
              <a:rPr lang="cs-CZ" altLang="cs-CZ" sz="1400" i="1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V textu se uvádí pouze odkaz na některá osvobození od daně, další příjmy osvobozené od daně jsou uvedeny v § 4 ZDP a v doporučené literatuře.</a:t>
            </a: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2317021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Nadpis 1"/>
          <p:cNvSpPr txBox="1">
            <a:spLocks/>
          </p:cNvSpPr>
          <p:nvPr/>
        </p:nvSpPr>
        <p:spPr>
          <a:xfrm>
            <a:off x="2999004" y="184082"/>
            <a:ext cx="576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</a:br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Daňový systém ČR</a:t>
            </a:r>
          </a:p>
        </p:txBody>
      </p:sp>
    </p:spTree>
    <p:extLst>
      <p:ext uri="{BB962C8B-B14F-4D97-AF65-F5344CB8AC3E}">
        <p14:creationId xmlns:p14="http://schemas.microsoft.com/office/powerpoint/2010/main" val="3354227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 txBox="1">
            <a:spLocks/>
          </p:cNvSpPr>
          <p:nvPr/>
        </p:nvSpPr>
        <p:spPr>
          <a:xfrm>
            <a:off x="395536" y="1044000"/>
            <a:ext cx="8352928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Osvobození příjmu z prodeje nemovitosti</a:t>
            </a:r>
            <a:endParaRPr lang="cs-CZ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395536" y="1916752"/>
            <a:ext cx="8352928" cy="47085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8775" indent="-358775" algn="l">
              <a:lnSpc>
                <a:spcPct val="80000"/>
              </a:lnSpc>
              <a:buFontTx/>
              <a:buNone/>
            </a:pPr>
            <a:r>
              <a:rPr lang="cs-CZ" altLang="cs-CZ" sz="1800" b="1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U příjmů z prodeje nemovitostí existují 2 režimy osvobození od daně, a to:</a:t>
            </a:r>
          </a:p>
          <a:p>
            <a:pPr marL="719138" lvl="2" indent="-358775" algn="l">
              <a:lnSpc>
                <a:spcPct val="80000"/>
              </a:lnSpc>
              <a:buFontTx/>
              <a:buAutoNum type="arabicParenR"/>
            </a:pPr>
            <a:r>
              <a:rPr lang="cs-CZ" altLang="cs-CZ" sz="1800" b="1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příjmy z prodeje rodinného domu, nebo jednotky, která nezahrnuje nebytový prostor (bytu), jiný než garáž, sklep nebo komoru, a</a:t>
            </a:r>
            <a:r>
              <a:rPr lang="cs-CZ" altLang="cs-CZ" sz="18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 včetně souvisejícího pozemku – § 4 odst. 1 písm. a) ZDP;</a:t>
            </a:r>
          </a:p>
          <a:p>
            <a:pPr marL="719138" lvl="2" indent="-358775" algn="l">
              <a:lnSpc>
                <a:spcPct val="80000"/>
              </a:lnSpc>
              <a:buFontTx/>
              <a:buAutoNum type="arabicParenR"/>
            </a:pPr>
            <a:r>
              <a:rPr lang="cs-CZ" altLang="cs-CZ" sz="1800" b="1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příjmy z prodeje nemovitých věcí neosvobozený a neuvedených </a:t>
            </a:r>
            <a:r>
              <a:rPr lang="cs-CZ" altLang="cs-CZ" sz="18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v (1) – § 4 odst. 1 písm. b) ZDP.</a:t>
            </a:r>
            <a:endParaRPr lang="cs-CZ" altLang="cs-CZ" sz="1800" u="sng" dirty="0" smtClean="0">
              <a:solidFill>
                <a:schemeClr val="tx1"/>
              </a:solidFill>
              <a:latin typeface="Trebuchet MS" panose="020B0603020202020204" pitchFamily="34" charset="0"/>
            </a:endParaRPr>
          </a:p>
          <a:p>
            <a:pPr marL="358775" lvl="1" indent="-358775" algn="l">
              <a:lnSpc>
                <a:spcPct val="80000"/>
              </a:lnSpc>
              <a:buFontTx/>
              <a:buNone/>
            </a:pPr>
            <a:endParaRPr lang="cs-CZ" altLang="cs-CZ" sz="400" u="sng" dirty="0" smtClean="0">
              <a:solidFill>
                <a:schemeClr val="tx1"/>
              </a:solidFill>
              <a:latin typeface="Trebuchet MS" panose="020B0603020202020204" pitchFamily="34" charset="0"/>
            </a:endParaRPr>
          </a:p>
          <a:p>
            <a:pPr marL="0" lvl="1" algn="l">
              <a:lnSpc>
                <a:spcPct val="80000"/>
              </a:lnSpc>
              <a:buFontTx/>
              <a:buNone/>
            </a:pPr>
            <a:endParaRPr lang="cs-CZ" altLang="cs-CZ" sz="1800" b="1" u="sng" dirty="0" smtClean="0">
              <a:solidFill>
                <a:schemeClr val="tx1"/>
              </a:solidFill>
              <a:latin typeface="Trebuchet MS" panose="020B0603020202020204" pitchFamily="34" charset="0"/>
            </a:endParaRPr>
          </a:p>
          <a:p>
            <a:pPr marL="0" lvl="1" algn="l">
              <a:lnSpc>
                <a:spcPct val="80000"/>
              </a:lnSpc>
              <a:buFontTx/>
              <a:buNone/>
            </a:pPr>
            <a:r>
              <a:rPr lang="cs-CZ" altLang="cs-CZ" sz="1800" b="1" u="sng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Příjmy z prodeje rodinného domu nebo jednotky, která nezahrnuje nebytový prostor, jiný než garáž, sklep nebo komoru, </a:t>
            </a:r>
            <a:r>
              <a:rPr lang="cs-CZ" altLang="cs-CZ" sz="18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 a  souvisejícího pozemku</a:t>
            </a:r>
            <a:r>
              <a:rPr lang="cs-CZ" altLang="cs-CZ" sz="1800" b="1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 </a:t>
            </a:r>
            <a:r>
              <a:rPr lang="cs-CZ" altLang="cs-CZ" sz="18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je osvobozen od daně z příjmů</a:t>
            </a:r>
            <a:r>
              <a:rPr lang="cs-CZ" altLang="cs-CZ" sz="1800" b="1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 při splnění 3 podmínek </a:t>
            </a:r>
            <a:r>
              <a:rPr lang="cs-CZ" altLang="cs-CZ" sz="18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před prodejem bytu nebo rodinného domu:</a:t>
            </a:r>
          </a:p>
          <a:p>
            <a:pPr marL="719138" lvl="2" indent="-358775" algn="l">
              <a:lnSpc>
                <a:spcPct val="80000"/>
              </a:lnSpc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altLang="cs-CZ" sz="18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prodávající v něm měl</a:t>
            </a:r>
            <a:r>
              <a:rPr lang="cs-CZ" altLang="cs-CZ" sz="1800" b="1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 bydliště </a:t>
            </a:r>
            <a:r>
              <a:rPr lang="cs-CZ" altLang="cs-CZ" sz="18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po dobu</a:t>
            </a:r>
            <a:r>
              <a:rPr lang="cs-CZ" altLang="cs-CZ" sz="1800" b="1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 nejméně 2 let </a:t>
            </a:r>
            <a:r>
              <a:rPr lang="cs-CZ" altLang="cs-CZ" sz="18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bezprostředně před prodejem, nebo prodávající v něm měl bydliště po dobu kratší 2 let</a:t>
            </a:r>
            <a:r>
              <a:rPr lang="cs-CZ" altLang="cs-CZ" sz="1800" b="1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 </a:t>
            </a:r>
            <a:r>
              <a:rPr lang="cs-CZ" altLang="cs-CZ" sz="18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bezprostředně před prodejem a použil získané prostředky na</a:t>
            </a:r>
            <a:r>
              <a:rPr lang="cs-CZ" altLang="cs-CZ" sz="1800" b="1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 uspokojení bytové potřeby;</a:t>
            </a: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2317021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Nadpis 1"/>
          <p:cNvSpPr txBox="1">
            <a:spLocks/>
          </p:cNvSpPr>
          <p:nvPr/>
        </p:nvSpPr>
        <p:spPr>
          <a:xfrm>
            <a:off x="2999004" y="184082"/>
            <a:ext cx="576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</a:br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Daňový systém ČR</a:t>
            </a:r>
          </a:p>
        </p:txBody>
      </p:sp>
    </p:spTree>
    <p:extLst>
      <p:ext uri="{BB962C8B-B14F-4D97-AF65-F5344CB8AC3E}">
        <p14:creationId xmlns:p14="http://schemas.microsoft.com/office/powerpoint/2010/main" val="3187811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 txBox="1">
            <a:spLocks/>
          </p:cNvSpPr>
          <p:nvPr/>
        </p:nvSpPr>
        <p:spPr>
          <a:xfrm>
            <a:off x="395536" y="1044000"/>
            <a:ext cx="8352928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Osvobození příjmu z prodeje nemovitosti</a:t>
            </a:r>
            <a:endParaRPr lang="cs-CZ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467544" y="1916752"/>
            <a:ext cx="8280920" cy="47085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719138" lvl="2" indent="-360363" algn="l">
              <a:lnSpc>
                <a:spcPct val="90000"/>
              </a:lnSpc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altLang="cs-CZ" sz="18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rodinný dům nebo jednotka nezahrnující nebytový prostor (byt) není nebo</a:t>
            </a:r>
            <a:r>
              <a:rPr lang="cs-CZ" altLang="cs-CZ" sz="1800" b="1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 nebyl zahrnut do obchodního majetku </a:t>
            </a:r>
            <a:r>
              <a:rPr lang="cs-CZ" altLang="cs-CZ" sz="18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pro výkon  samostatné činnosti, a to do 2 let od jeho vyřazení z obchodního majetku;</a:t>
            </a:r>
          </a:p>
          <a:p>
            <a:pPr marL="719138" lvl="2" indent="-360363" algn="l">
              <a:lnSpc>
                <a:spcPct val="90000"/>
              </a:lnSpc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altLang="cs-CZ" sz="1800" b="1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nejde o příjem, </a:t>
            </a:r>
            <a:r>
              <a:rPr lang="cs-CZ" altLang="cs-CZ" sz="18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který plyne poplatníkovi</a:t>
            </a:r>
            <a:r>
              <a:rPr lang="cs-CZ" altLang="cs-CZ" sz="1800" b="1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 z budoucího prodeje </a:t>
            </a:r>
            <a:r>
              <a:rPr lang="cs-CZ" altLang="cs-CZ" sz="18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rodinného domu, jednotky nezahrnující nebytový prostor (bytu) včetně podílu na společných částech domu nebo spoluvlastnického podílu na tomto majetku, včetně souvisejících pozemků, uskutečněného v době do 2 let od jeho nabytí nebo jeho vyřazení z obchodního majetku, i když kupní smlouva bude uzavřena až po 2 letech od nabytí nebo po 2 letech od vyřazení z obchodního majetku.</a:t>
            </a:r>
          </a:p>
          <a:p>
            <a:pPr marL="533400" indent="-533400">
              <a:lnSpc>
                <a:spcPct val="90000"/>
              </a:lnSpc>
              <a:buFontTx/>
              <a:buNone/>
            </a:pPr>
            <a:r>
              <a:rPr lang="cs-CZ" altLang="cs-CZ" sz="1800" b="1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	</a:t>
            </a:r>
          </a:p>
          <a:p>
            <a:pPr algn="just">
              <a:lnSpc>
                <a:spcPct val="90000"/>
              </a:lnSpc>
              <a:buFontTx/>
              <a:buNone/>
            </a:pPr>
            <a:r>
              <a:rPr lang="cs-CZ" altLang="cs-CZ" sz="1800" b="1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Pro osvobození příjmů plynoucích manželům </a:t>
            </a:r>
            <a:r>
              <a:rPr lang="cs-CZ" altLang="cs-CZ" sz="18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z jejich společného jmění postačí, aby podmínky pro jeho osvobození splnil jen jeden z manželů, pokud majetek, kterého se osvobození týká, není nebo nebyl zařazen do obchodního majetku jednoho z manželů.</a:t>
            </a: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2317021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Nadpis 1"/>
          <p:cNvSpPr txBox="1">
            <a:spLocks/>
          </p:cNvSpPr>
          <p:nvPr/>
        </p:nvSpPr>
        <p:spPr>
          <a:xfrm>
            <a:off x="2999004" y="184082"/>
            <a:ext cx="576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</a:br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Daňový systém ČR</a:t>
            </a:r>
          </a:p>
        </p:txBody>
      </p:sp>
    </p:spTree>
    <p:extLst>
      <p:ext uri="{BB962C8B-B14F-4D97-AF65-F5344CB8AC3E}">
        <p14:creationId xmlns:p14="http://schemas.microsoft.com/office/powerpoint/2010/main" val="2324642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 txBox="1">
            <a:spLocks/>
          </p:cNvSpPr>
          <p:nvPr/>
        </p:nvSpPr>
        <p:spPr>
          <a:xfrm>
            <a:off x="395536" y="1044000"/>
            <a:ext cx="8352928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Osvobození příjmu z prodeje nemovitosti</a:t>
            </a:r>
            <a:endParaRPr lang="cs-CZ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395536" y="1900930"/>
            <a:ext cx="8352928" cy="4708525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600"/>
              </a:spcBef>
              <a:buFontTx/>
              <a:buNone/>
            </a:pPr>
            <a:r>
              <a:rPr lang="cs-CZ" altLang="cs-CZ" sz="2000" b="1" u="sng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Příjmy z prodeje ostatních nemovitostí </a:t>
            </a:r>
            <a:r>
              <a:rPr lang="cs-CZ" altLang="cs-CZ" sz="2000" b="1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jsou osvobozeny od daně, jsou-li splněny 2 podmínky:</a:t>
            </a:r>
          </a:p>
          <a:p>
            <a:pPr marL="719138" lvl="2" indent="-360363" algn="l">
              <a:lnSpc>
                <a:spcPct val="110000"/>
              </a:lnSpc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altLang="cs-CZ" sz="1800" b="1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doba mezi nabytím </a:t>
            </a:r>
            <a:r>
              <a:rPr lang="cs-CZ" altLang="cs-CZ" sz="18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a prodejem nemovitosti </a:t>
            </a:r>
            <a:r>
              <a:rPr lang="cs-CZ" altLang="cs-CZ" sz="1800" b="1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přesáhne dobu 5 let;</a:t>
            </a:r>
          </a:p>
          <a:p>
            <a:pPr marL="719138" lvl="2" indent="-360363" algn="l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altLang="cs-CZ" sz="1800" b="1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nemovitost není nebo nebyla zahrnuta do obchodního majetku</a:t>
            </a:r>
            <a:r>
              <a:rPr lang="cs-CZ" altLang="cs-CZ" sz="18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 pro výkon samostatné výdělečné činnosti, a to do 5 let od vyřazení z obchodního majetku.</a:t>
            </a:r>
          </a:p>
          <a:p>
            <a:pPr algn="l">
              <a:spcBef>
                <a:spcPts val="600"/>
              </a:spcBef>
              <a:buFontTx/>
              <a:buNone/>
            </a:pPr>
            <a:endParaRPr lang="cs-CZ" altLang="cs-CZ" sz="1800" dirty="0" smtClean="0">
              <a:solidFill>
                <a:schemeClr val="tx1"/>
              </a:solidFill>
              <a:latin typeface="Trebuchet MS" panose="020B0603020202020204" pitchFamily="34" charset="0"/>
            </a:endParaRPr>
          </a:p>
          <a:p>
            <a:pPr algn="l">
              <a:spcBef>
                <a:spcPts val="600"/>
              </a:spcBef>
              <a:buFontTx/>
              <a:buNone/>
            </a:pPr>
            <a:r>
              <a:rPr lang="cs-CZ" altLang="cs-CZ" sz="18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Do této skupiny tzv. ostatních nemovitostí patří např. obytné domy s 3 a více byty, pozemky, garáže, chaty, vinné sklepy aj.</a:t>
            </a:r>
          </a:p>
          <a:p>
            <a:pPr algn="l">
              <a:spcBef>
                <a:spcPts val="600"/>
              </a:spcBef>
              <a:buFontTx/>
              <a:buNone/>
            </a:pPr>
            <a:r>
              <a:rPr lang="cs-CZ" altLang="cs-CZ" sz="18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V případě, že jde o </a:t>
            </a:r>
            <a:r>
              <a:rPr lang="cs-CZ" altLang="cs-CZ" sz="1800" b="1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prodej těchto nemovitostí nabytých děděním od zůstavitele</a:t>
            </a:r>
            <a:r>
              <a:rPr lang="cs-CZ" altLang="cs-CZ" sz="18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, který byl příbuzným v řadě přímé (děti, rodiče, prarodiče) nebo manželem (manželkou), </a:t>
            </a:r>
            <a:r>
              <a:rPr lang="cs-CZ" altLang="cs-CZ" sz="1800" b="1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zkracuje se doba 5 let</a:t>
            </a:r>
            <a:r>
              <a:rPr lang="cs-CZ" altLang="cs-CZ" sz="18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 o dobu, po kterou byla nemovitost prokazatelně ve vlastnictví zůstavitele (nebo zůstavitelů, pokud nemovitost byla nabývána postupným děděním v řadě přímé nebo manželem či manželkou).</a:t>
            </a:r>
          </a:p>
          <a:p>
            <a:pPr algn="l">
              <a:spcBef>
                <a:spcPts val="600"/>
              </a:spcBef>
              <a:buFontTx/>
              <a:buNone/>
            </a:pPr>
            <a:r>
              <a:rPr lang="cs-CZ" altLang="cs-CZ" sz="18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/>
            </a:r>
            <a:br>
              <a:rPr lang="cs-CZ" altLang="cs-CZ" sz="1800" dirty="0" smtClean="0">
                <a:solidFill>
                  <a:schemeClr val="tx1"/>
                </a:solidFill>
                <a:latin typeface="Trebuchet MS" panose="020B0603020202020204" pitchFamily="34" charset="0"/>
              </a:rPr>
            </a:br>
            <a:r>
              <a:rPr lang="cs-CZ" altLang="cs-CZ" sz="1400" u="sng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Poznámka :</a:t>
            </a:r>
            <a:r>
              <a:rPr lang="cs-CZ" altLang="cs-CZ" sz="14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 Další podrobnější informace k osvobození příjmů z prodeje nemovitostí jsou uvedeny v § 4 odst. 1 písm. a) a b). </a:t>
            </a: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2317021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Nadpis 1"/>
          <p:cNvSpPr txBox="1">
            <a:spLocks/>
          </p:cNvSpPr>
          <p:nvPr/>
        </p:nvSpPr>
        <p:spPr>
          <a:xfrm>
            <a:off x="2999004" y="184082"/>
            <a:ext cx="576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</a:br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Daňový systém ČR</a:t>
            </a:r>
          </a:p>
        </p:txBody>
      </p:sp>
    </p:spTree>
    <p:extLst>
      <p:ext uri="{BB962C8B-B14F-4D97-AF65-F5344CB8AC3E}">
        <p14:creationId xmlns:p14="http://schemas.microsoft.com/office/powerpoint/2010/main" val="2324642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 txBox="1">
            <a:spLocks/>
          </p:cNvSpPr>
          <p:nvPr/>
        </p:nvSpPr>
        <p:spPr>
          <a:xfrm>
            <a:off x="395536" y="1044000"/>
            <a:ext cx="8352928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Osvobození příjmu z prodeje movitých věcí</a:t>
            </a:r>
            <a:endParaRPr lang="cs-CZ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395536" y="1881661"/>
            <a:ext cx="8352928" cy="47085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buFontTx/>
              <a:buNone/>
            </a:pPr>
            <a:r>
              <a:rPr lang="cs-CZ" altLang="cs-CZ" sz="2000" b="1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Obecně </a:t>
            </a:r>
            <a:r>
              <a:rPr lang="cs-CZ" altLang="cs-CZ" sz="20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se dá konstatovat, že</a:t>
            </a:r>
            <a:r>
              <a:rPr lang="cs-CZ" altLang="cs-CZ" sz="2000" b="1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 příjmy z prodeje movitých věcí jsou osvobozeny od daně z příjmů fyzických osob </a:t>
            </a:r>
            <a:r>
              <a:rPr lang="cs-CZ" altLang="cs-CZ" sz="20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(§ 4 odst. 1 písm. c) ZDP). Osvobozeny jsou i příjmy z prodeje movitých věcí vydaných podle restitučních předpisů (§ 4 odst. 1 písm. g) ZDP). Osvobození se však nevztahuje na příjmy z prodeje movitých věcí v těchto případech:</a:t>
            </a:r>
          </a:p>
          <a:p>
            <a:pPr marL="533400" indent="-533400" algn="l">
              <a:buFontTx/>
              <a:buNone/>
            </a:pPr>
            <a:endParaRPr lang="cs-CZ" altLang="cs-CZ" sz="1000" dirty="0" smtClean="0">
              <a:solidFill>
                <a:schemeClr val="tx1"/>
              </a:solidFill>
              <a:latin typeface="Trebuchet MS" panose="020B0603020202020204" pitchFamily="34" charset="0"/>
            </a:endParaRPr>
          </a:p>
          <a:p>
            <a:pPr marL="719138" lvl="2" indent="-360363" algn="l">
              <a:buFontTx/>
              <a:buAutoNum type="arabicParenR"/>
            </a:pPr>
            <a:r>
              <a:rPr lang="cs-CZ" altLang="cs-CZ" sz="1800" b="1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příjmy z prodeje motorových vozidel</a:t>
            </a:r>
            <a:r>
              <a:rPr lang="cs-CZ" altLang="cs-CZ" sz="18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, letadel a lodí, pokud doba mezi nabytím a prodejem </a:t>
            </a:r>
            <a:r>
              <a:rPr lang="cs-CZ" altLang="cs-CZ" sz="1800" b="1" u="sng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nepřesáhne</a:t>
            </a:r>
            <a:r>
              <a:rPr lang="cs-CZ" altLang="cs-CZ" sz="1800" u="sng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 </a:t>
            </a:r>
            <a:r>
              <a:rPr lang="cs-CZ" altLang="cs-CZ" sz="1800" b="1" u="sng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dobu 1 roku;</a:t>
            </a:r>
            <a:r>
              <a:rPr lang="cs-CZ" altLang="cs-CZ" sz="18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 </a:t>
            </a:r>
          </a:p>
          <a:p>
            <a:pPr marL="719138" lvl="2" indent="-360363" algn="l">
              <a:buFontTx/>
              <a:buAutoNum type="arabicParenR"/>
            </a:pPr>
            <a:r>
              <a:rPr lang="cs-CZ" altLang="cs-CZ" sz="1800" b="1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příjmy z prodeje movitých věcí, pokud jsou nebo byly zahrnuty do obchodního majetku</a:t>
            </a:r>
            <a:r>
              <a:rPr lang="cs-CZ" altLang="cs-CZ" sz="18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 pro výkon samostatné činnosti poplatníka, a to </a:t>
            </a:r>
            <a:r>
              <a:rPr lang="cs-CZ" altLang="cs-CZ" sz="1800" u="sng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do 5 let od jejich vyřazení z obchodního majetku;</a:t>
            </a:r>
          </a:p>
          <a:p>
            <a:pPr marL="719138" lvl="2" indent="-360363" algn="l">
              <a:buFontTx/>
              <a:buAutoNum type="arabicParenR"/>
            </a:pPr>
            <a:r>
              <a:rPr lang="cs-CZ" altLang="cs-CZ" sz="1800" b="1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příjmy z prodeje movitých věcí vrácených poplatníkovi v rámci restituce</a:t>
            </a:r>
            <a:r>
              <a:rPr lang="cs-CZ" altLang="cs-CZ" sz="18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, pokud jsou nebo byly zahrnuty do obchodního majetku – dále viz bod (2).</a:t>
            </a: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2317021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Nadpis 1"/>
          <p:cNvSpPr txBox="1">
            <a:spLocks/>
          </p:cNvSpPr>
          <p:nvPr/>
        </p:nvSpPr>
        <p:spPr>
          <a:xfrm>
            <a:off x="2999004" y="184082"/>
            <a:ext cx="576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</a:br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Daňový systém ČR</a:t>
            </a:r>
          </a:p>
        </p:txBody>
      </p:sp>
    </p:spTree>
    <p:extLst>
      <p:ext uri="{BB962C8B-B14F-4D97-AF65-F5344CB8AC3E}">
        <p14:creationId xmlns:p14="http://schemas.microsoft.com/office/powerpoint/2010/main" val="2324642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 txBox="1">
            <a:spLocks/>
          </p:cNvSpPr>
          <p:nvPr/>
        </p:nvSpPr>
        <p:spPr>
          <a:xfrm>
            <a:off x="395536" y="1044000"/>
            <a:ext cx="8352928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Osvobození příjmu ve formě náhrad</a:t>
            </a:r>
            <a:endParaRPr lang="cs-CZ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395536" y="1916752"/>
            <a:ext cx="8352928" cy="470852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0"/>
              </a:spcBef>
              <a:spcAft>
                <a:spcPts val="1200"/>
              </a:spcAft>
              <a:buFontTx/>
              <a:buNone/>
            </a:pPr>
            <a:r>
              <a:rPr lang="cs-CZ" altLang="cs-CZ" sz="18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Od daně z příjmů fyzických osob jsou rovněž osvobozeny podle § 4 odst. 1 písm. d) ZDP příjmy jako </a:t>
            </a:r>
            <a:r>
              <a:rPr lang="cs-CZ" altLang="cs-CZ" sz="1800" u="sng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přijatá náhrada majetkové nebo nemajetkové újmy, plnění z pojištění majetku, pojištění odpovědnosti za škodu, plnění z cestovního pojištění</a:t>
            </a:r>
            <a:r>
              <a:rPr lang="cs-CZ" altLang="cs-CZ" sz="18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, přičemž osvobození se </a:t>
            </a:r>
            <a:r>
              <a:rPr lang="cs-CZ" altLang="cs-CZ" sz="1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nevztahuje</a:t>
            </a:r>
            <a:r>
              <a:rPr lang="cs-CZ" altLang="cs-CZ" sz="1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 </a:t>
            </a:r>
            <a:r>
              <a:rPr lang="cs-CZ" altLang="cs-CZ" sz="18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na :</a:t>
            </a:r>
          </a:p>
          <a:p>
            <a:pPr marL="990600" indent="-271463" algn="l">
              <a:spcBef>
                <a:spcPts val="600"/>
              </a:spcBef>
              <a:buFontTx/>
              <a:buNone/>
              <a:tabLst>
                <a:tab pos="990600" algn="l"/>
              </a:tabLst>
            </a:pPr>
            <a:r>
              <a:rPr lang="cs-CZ" altLang="cs-CZ" sz="16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1. náhradu za ztrátu příjmu;</a:t>
            </a:r>
          </a:p>
          <a:p>
            <a:pPr marL="990600" indent="-271463" algn="l">
              <a:spcBef>
                <a:spcPts val="600"/>
              </a:spcBef>
              <a:buFontTx/>
              <a:buNone/>
              <a:tabLst>
                <a:tab pos="990600" algn="l"/>
              </a:tabLst>
            </a:pPr>
            <a:r>
              <a:rPr lang="cs-CZ" altLang="cs-CZ" sz="16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2. 	náhradu za škodu způsobenou na majetku, který byl zahrnut do OM pro výkon činnosti, ze které plyne příjem ze samostatné činnosti, v době vzniku škody;</a:t>
            </a:r>
          </a:p>
          <a:p>
            <a:pPr marL="990600" indent="-271463" algn="l">
              <a:spcBef>
                <a:spcPts val="600"/>
              </a:spcBef>
              <a:buFontTx/>
              <a:buNone/>
              <a:tabLst>
                <a:tab pos="990600" algn="l"/>
              </a:tabLst>
            </a:pPr>
            <a:r>
              <a:rPr lang="cs-CZ" altLang="cs-CZ" sz="16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3. 	náhrada za škodu způsobenou na majetku sloužícím v době vzniku škody k nájmu;</a:t>
            </a:r>
          </a:p>
          <a:p>
            <a:pPr marL="990600" indent="-271463" algn="l">
              <a:spcBef>
                <a:spcPts val="600"/>
              </a:spcBef>
              <a:buFontTx/>
              <a:buNone/>
              <a:tabLst>
                <a:tab pos="990600" algn="l"/>
              </a:tabLst>
            </a:pPr>
            <a:r>
              <a:rPr lang="cs-CZ" altLang="cs-CZ" sz="16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4. 	plnění z pojištění odpovědnosti za škodu způsobenou v souvislosti s činností, ze které plyne příjem ze samostatné činnosti, poplatníka;</a:t>
            </a:r>
          </a:p>
          <a:p>
            <a:pPr marL="990600" indent="-271463" algn="l">
              <a:spcBef>
                <a:spcPts val="600"/>
              </a:spcBef>
              <a:buFontTx/>
              <a:buNone/>
              <a:tabLst>
                <a:tab pos="990600" algn="l"/>
              </a:tabLst>
            </a:pPr>
            <a:r>
              <a:rPr lang="cs-CZ" altLang="cs-CZ" sz="16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5. 	náhrada za škodu způsobenou poplatníkem v souvislosti s nájmem. </a:t>
            </a: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2317021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Nadpis 1"/>
          <p:cNvSpPr txBox="1">
            <a:spLocks/>
          </p:cNvSpPr>
          <p:nvPr/>
        </p:nvSpPr>
        <p:spPr>
          <a:xfrm>
            <a:off x="2999004" y="184082"/>
            <a:ext cx="576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</a:br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Daňový systém ČR</a:t>
            </a:r>
          </a:p>
        </p:txBody>
      </p:sp>
    </p:spTree>
    <p:extLst>
      <p:ext uri="{BB962C8B-B14F-4D97-AF65-F5344CB8AC3E}">
        <p14:creationId xmlns:p14="http://schemas.microsoft.com/office/powerpoint/2010/main" val="2324642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 txBox="1">
            <a:spLocks/>
          </p:cNvSpPr>
          <p:nvPr/>
        </p:nvSpPr>
        <p:spPr>
          <a:xfrm>
            <a:off x="395536" y="1044000"/>
            <a:ext cx="8352928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Osvobození příjmu z prodeje cenných papírů</a:t>
            </a:r>
            <a:endParaRPr lang="cs-CZ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395536" y="1916752"/>
            <a:ext cx="8352928" cy="47085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600"/>
              </a:spcBef>
            </a:pPr>
            <a:r>
              <a:rPr lang="cs-CZ" altLang="cs-CZ" sz="1800" dirty="0">
                <a:solidFill>
                  <a:schemeClr val="tx1"/>
                </a:solidFill>
                <a:latin typeface="Trebuchet MS" panose="020B0603020202020204" pitchFamily="34" charset="0"/>
              </a:rPr>
              <a:t>Pokud jde o zdanění příjmů z prodeje cenných papírů, došlo </a:t>
            </a:r>
            <a:r>
              <a:rPr lang="cs-CZ" altLang="cs-CZ" sz="1800" b="1" dirty="0">
                <a:solidFill>
                  <a:schemeClr val="tx1"/>
                </a:solidFill>
                <a:latin typeface="Trebuchet MS" panose="020B0603020202020204" pitchFamily="34" charset="0"/>
              </a:rPr>
              <a:t>od 1. 1. 2014 k podstatné změně v oblasti osvobození těchto příjmů.</a:t>
            </a:r>
            <a:r>
              <a:rPr lang="cs-CZ" altLang="cs-CZ" sz="1800" dirty="0">
                <a:solidFill>
                  <a:schemeClr val="tx1"/>
                </a:solidFill>
                <a:latin typeface="Trebuchet MS" panose="020B0603020202020204" pitchFamily="34" charset="0"/>
              </a:rPr>
              <a:t> </a:t>
            </a:r>
            <a:endParaRPr lang="cs-CZ" altLang="cs-CZ" sz="1800" dirty="0" smtClean="0">
              <a:solidFill>
                <a:schemeClr val="tx1"/>
              </a:solidFill>
              <a:latin typeface="Trebuchet MS" panose="020B0603020202020204" pitchFamily="34" charset="0"/>
            </a:endParaRPr>
          </a:p>
          <a:p>
            <a:pPr algn="l">
              <a:spcBef>
                <a:spcPts val="600"/>
              </a:spcBef>
            </a:pPr>
            <a:endParaRPr lang="cs-CZ" altLang="cs-CZ" sz="1800" dirty="0">
              <a:solidFill>
                <a:schemeClr val="tx1"/>
              </a:solidFill>
              <a:latin typeface="Trebuchet MS" panose="020B0603020202020204" pitchFamily="34" charset="0"/>
            </a:endParaRPr>
          </a:p>
          <a:p>
            <a:pPr marL="285750" indent="-285750" algn="l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altLang="cs-CZ" sz="1800" dirty="0">
                <a:solidFill>
                  <a:schemeClr val="tx1"/>
                </a:solidFill>
                <a:latin typeface="Trebuchet MS" panose="020B0603020202020204" pitchFamily="34" charset="0"/>
              </a:rPr>
              <a:t>Došlo ke sjednocení a prodloužení časového testu na </a:t>
            </a:r>
            <a:r>
              <a:rPr lang="cs-CZ" altLang="cs-CZ" sz="1800" b="1" dirty="0">
                <a:solidFill>
                  <a:schemeClr val="tx1"/>
                </a:solidFill>
                <a:latin typeface="Trebuchet MS" panose="020B0603020202020204" pitchFamily="34" charset="0"/>
              </a:rPr>
              <a:t>tři roky</a:t>
            </a:r>
            <a:r>
              <a:rPr lang="cs-CZ" altLang="cs-CZ" sz="1800" dirty="0">
                <a:solidFill>
                  <a:schemeClr val="tx1"/>
                </a:solidFill>
                <a:latin typeface="Trebuchet MS" panose="020B0603020202020204" pitchFamily="34" charset="0"/>
              </a:rPr>
              <a:t> (mezi nabytím a prodejem) pro osvobození příjmů z prodeje CP u </a:t>
            </a:r>
            <a:r>
              <a:rPr lang="cs-CZ" altLang="cs-CZ" sz="1800" b="1" dirty="0">
                <a:solidFill>
                  <a:schemeClr val="tx1"/>
                </a:solidFill>
                <a:latin typeface="Trebuchet MS" panose="020B0603020202020204" pitchFamily="34" charset="0"/>
              </a:rPr>
              <a:t>drobných investorů </a:t>
            </a:r>
            <a:r>
              <a:rPr lang="cs-CZ" altLang="cs-CZ" sz="1800" b="1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/>
            </a:r>
            <a:br>
              <a:rPr lang="cs-CZ" altLang="cs-CZ" sz="1800" b="1" dirty="0" smtClean="0">
                <a:solidFill>
                  <a:schemeClr val="tx1"/>
                </a:solidFill>
                <a:latin typeface="Trebuchet MS" panose="020B0603020202020204" pitchFamily="34" charset="0"/>
              </a:rPr>
            </a:br>
            <a:r>
              <a:rPr lang="cs-CZ" altLang="cs-CZ" sz="18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(§</a:t>
            </a:r>
            <a:r>
              <a:rPr lang="cs-CZ" altLang="cs-CZ" sz="1800" dirty="0">
                <a:solidFill>
                  <a:schemeClr val="tx1"/>
                </a:solidFill>
                <a:latin typeface="Trebuchet MS" panose="020B0603020202020204" pitchFamily="34" charset="0"/>
              </a:rPr>
              <a:t> 4 odst. 1 písm. x) .</a:t>
            </a:r>
          </a:p>
          <a:p>
            <a:pPr marL="285750" indent="-285750" algn="l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endParaRPr lang="cs-CZ" altLang="cs-CZ" sz="1800" dirty="0">
              <a:solidFill>
                <a:schemeClr val="tx1"/>
              </a:solidFill>
              <a:latin typeface="Trebuchet MS" panose="020B0603020202020204" pitchFamily="34" charset="0"/>
            </a:endParaRPr>
          </a:p>
          <a:p>
            <a:pPr marL="285750" indent="-285750" algn="l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altLang="cs-CZ" sz="1800" dirty="0">
                <a:solidFill>
                  <a:schemeClr val="tx1"/>
                </a:solidFill>
                <a:latin typeface="Trebuchet MS" panose="020B0603020202020204" pitchFamily="34" charset="0"/>
              </a:rPr>
              <a:t>V případě, že poplatník prodá cenné papíry </a:t>
            </a:r>
            <a:r>
              <a:rPr lang="cs-CZ" altLang="cs-CZ" sz="1800" b="1" dirty="0">
                <a:solidFill>
                  <a:schemeClr val="tx1"/>
                </a:solidFill>
                <a:latin typeface="Trebuchet MS" panose="020B0603020202020204" pitchFamily="34" charset="0"/>
              </a:rPr>
              <a:t>do tří let </a:t>
            </a:r>
            <a:r>
              <a:rPr lang="cs-CZ" altLang="cs-CZ" sz="1800" dirty="0">
                <a:solidFill>
                  <a:schemeClr val="tx1"/>
                </a:solidFill>
                <a:latin typeface="Trebuchet MS" panose="020B0603020202020204" pitchFamily="34" charset="0"/>
              </a:rPr>
              <a:t>od jejich nabytí, bude příjem z prodeje </a:t>
            </a:r>
            <a:r>
              <a:rPr lang="cs-CZ" altLang="cs-CZ" sz="1800" b="1" dirty="0">
                <a:solidFill>
                  <a:schemeClr val="tx1"/>
                </a:solidFill>
                <a:latin typeface="Trebuchet MS" panose="020B0603020202020204" pitchFamily="34" charset="0"/>
              </a:rPr>
              <a:t>osvobozen</a:t>
            </a:r>
            <a:r>
              <a:rPr lang="cs-CZ" altLang="cs-CZ" sz="1800" dirty="0">
                <a:solidFill>
                  <a:schemeClr val="tx1"/>
                </a:solidFill>
                <a:latin typeface="Trebuchet MS" panose="020B0603020202020204" pitchFamily="34" charset="0"/>
              </a:rPr>
              <a:t>, pokud příjmy z tohoto prodeje </a:t>
            </a:r>
            <a:r>
              <a:rPr lang="cs-CZ" altLang="cs-CZ" sz="1800" b="1" dirty="0">
                <a:solidFill>
                  <a:schemeClr val="tx1"/>
                </a:solidFill>
                <a:latin typeface="Trebuchet MS" panose="020B0603020202020204" pitchFamily="34" charset="0"/>
              </a:rPr>
              <a:t>nepřesáhnou částku 100 000 Kč</a:t>
            </a:r>
            <a:r>
              <a:rPr lang="cs-CZ" altLang="cs-CZ" sz="1800" dirty="0">
                <a:solidFill>
                  <a:schemeClr val="tx1"/>
                </a:solidFill>
                <a:latin typeface="Trebuchet MS" panose="020B0603020202020204" pitchFamily="34" charset="0"/>
              </a:rPr>
              <a:t>. </a:t>
            </a:r>
          </a:p>
          <a:p>
            <a:pPr marL="1714500" lvl="3" indent="-342900" algn="l">
              <a:lnSpc>
                <a:spcPct val="80000"/>
              </a:lnSpc>
              <a:buFont typeface="Wingdings" pitchFamily="2" charset="2"/>
              <a:buNone/>
            </a:pPr>
            <a:endParaRPr lang="cs-CZ" altLang="cs-CZ" sz="1600" u="sng" dirty="0" smtClean="0">
              <a:solidFill>
                <a:schemeClr val="tx1"/>
              </a:solidFill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2317021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Nadpis 1"/>
          <p:cNvSpPr txBox="1">
            <a:spLocks/>
          </p:cNvSpPr>
          <p:nvPr/>
        </p:nvSpPr>
        <p:spPr>
          <a:xfrm>
            <a:off x="2999004" y="184082"/>
            <a:ext cx="576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</a:br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Daňový systém ČR</a:t>
            </a:r>
          </a:p>
        </p:txBody>
      </p:sp>
    </p:spTree>
    <p:extLst>
      <p:ext uri="{BB962C8B-B14F-4D97-AF65-F5344CB8AC3E}">
        <p14:creationId xmlns:p14="http://schemas.microsoft.com/office/powerpoint/2010/main" val="837114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 txBox="1">
            <a:spLocks/>
          </p:cNvSpPr>
          <p:nvPr/>
        </p:nvSpPr>
        <p:spPr>
          <a:xfrm>
            <a:off x="395536" y="1044000"/>
            <a:ext cx="8352928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Osvobození příjmu z prodeje cenných papírů</a:t>
            </a:r>
            <a:endParaRPr lang="cs-CZ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395536" y="1916752"/>
            <a:ext cx="8352928" cy="4708525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10000"/>
              </a:lnSpc>
              <a:spcBef>
                <a:spcPts val="600"/>
              </a:spcBef>
              <a:buFontTx/>
              <a:buNone/>
            </a:pPr>
            <a:r>
              <a:rPr lang="cs-CZ" altLang="cs-CZ" sz="1800" b="1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Osvobození se nevztahuje na příjmy:</a:t>
            </a:r>
            <a:endParaRPr lang="cs-CZ" altLang="cs-CZ" sz="1800" dirty="0" smtClean="0">
              <a:solidFill>
                <a:schemeClr val="tx1"/>
              </a:solidFill>
              <a:latin typeface="Trebuchet MS" panose="020B0603020202020204" pitchFamily="34" charset="0"/>
            </a:endParaRPr>
          </a:p>
          <a:p>
            <a:pPr marL="358775" lvl="2" indent="-271463" algn="l">
              <a:lnSpc>
                <a:spcPct val="11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altLang="cs-CZ" sz="18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z prodeje cenných papírů, které </a:t>
            </a:r>
            <a:r>
              <a:rPr lang="cs-CZ" altLang="cs-CZ" sz="1800" u="sng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byly nebo jsou zahrnuty do obchodního majetku</a:t>
            </a:r>
            <a:r>
              <a:rPr lang="cs-CZ" altLang="cs-CZ" sz="18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, a to </a:t>
            </a:r>
            <a:r>
              <a:rPr lang="cs-CZ" altLang="cs-CZ" sz="1800" b="1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do 3 let od ukončení samostatné činnosti;</a:t>
            </a:r>
            <a:r>
              <a:rPr lang="cs-CZ" altLang="cs-CZ" sz="18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 </a:t>
            </a:r>
            <a:endParaRPr lang="cs-CZ" altLang="cs-CZ" sz="1800" b="1" dirty="0" smtClean="0">
              <a:solidFill>
                <a:schemeClr val="tx1"/>
              </a:solidFill>
              <a:latin typeface="Trebuchet MS" panose="020B0603020202020204" pitchFamily="34" charset="0"/>
            </a:endParaRPr>
          </a:p>
          <a:p>
            <a:pPr marL="358775" lvl="2" indent="-271463" algn="l">
              <a:lnSpc>
                <a:spcPct val="11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altLang="cs-CZ" sz="1800" b="1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z držby</a:t>
            </a:r>
            <a:r>
              <a:rPr lang="cs-CZ" altLang="cs-CZ" sz="18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 </a:t>
            </a:r>
            <a:r>
              <a:rPr lang="cs-CZ" altLang="cs-CZ" sz="1800" b="1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cenných papírů</a:t>
            </a:r>
            <a:r>
              <a:rPr lang="cs-CZ" altLang="cs-CZ" sz="18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, které jsou příjmy podle § 8 ZDP;</a:t>
            </a:r>
          </a:p>
          <a:p>
            <a:pPr marL="358775" lvl="2" indent="-271463" algn="l">
              <a:lnSpc>
                <a:spcPct val="11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altLang="cs-CZ" sz="18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z prodeje cenných papírů, které nejsou zahrnuty do obchodního majetku a u nichž </a:t>
            </a:r>
            <a:r>
              <a:rPr lang="cs-CZ" altLang="cs-CZ" sz="1800" b="1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nebyl splněn </a:t>
            </a:r>
            <a:r>
              <a:rPr lang="cs-CZ" altLang="cs-CZ" sz="1800" b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časový test 3 let</a:t>
            </a:r>
            <a:r>
              <a:rPr lang="cs-CZ" altLang="cs-CZ" sz="1800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 </a:t>
            </a:r>
            <a:r>
              <a:rPr lang="cs-CZ" altLang="cs-CZ" sz="18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(tyto příjmy se pak zdaňují v rámci § 10 ZDP);</a:t>
            </a:r>
          </a:p>
          <a:p>
            <a:pPr marL="358775" lvl="2" indent="-271463" algn="l">
              <a:lnSpc>
                <a:spcPct val="11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altLang="cs-CZ" sz="18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z převodu členských práv družstva, z převodu účasti na obchodních společnostech nebo z prodeje cenných papírů, pokud byly pořízeny z obchodního majetku poplatníka, a to do 5 let po ukončení jeho samostatné výdělečné činnosti;</a:t>
            </a:r>
          </a:p>
          <a:p>
            <a:pPr marL="358775" lvl="2" indent="-271463" algn="l">
              <a:lnSpc>
                <a:spcPct val="11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altLang="cs-CZ" sz="18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na příjmy z podílu připadající na podílový list </a:t>
            </a:r>
            <a:r>
              <a:rPr lang="cs-CZ" altLang="cs-CZ" sz="1800" b="1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při zrušení podílového fondu</a:t>
            </a:r>
            <a:r>
              <a:rPr lang="cs-CZ" altLang="cs-CZ" sz="18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 nebo při změně investičního podílového fondu na otevřený podílový fond, který byl nebo je zahrnut do obchodního majetku, a to </a:t>
            </a:r>
            <a:r>
              <a:rPr lang="cs-CZ" altLang="cs-CZ" sz="1800" b="1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do 3 let</a:t>
            </a:r>
            <a:r>
              <a:rPr lang="cs-CZ" altLang="cs-CZ" sz="18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 od ukončení samostatné výdělečné činnosti (§ 7).</a:t>
            </a:r>
            <a:endParaRPr lang="cs-CZ" altLang="cs-CZ" sz="1800" b="1" dirty="0" smtClean="0">
              <a:solidFill>
                <a:schemeClr val="tx1"/>
              </a:solidFill>
              <a:latin typeface="Trebuchet MS" panose="020B0603020202020204" pitchFamily="34" charset="0"/>
            </a:endParaRPr>
          </a:p>
          <a:p>
            <a:pPr marL="533400" indent="-533400" algn="l">
              <a:lnSpc>
                <a:spcPct val="80000"/>
              </a:lnSpc>
              <a:buFontTx/>
              <a:buNone/>
            </a:pPr>
            <a:r>
              <a:rPr lang="cs-CZ" altLang="cs-CZ" sz="1800" b="1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	</a:t>
            </a: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2317021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Nadpis 1"/>
          <p:cNvSpPr txBox="1">
            <a:spLocks/>
          </p:cNvSpPr>
          <p:nvPr/>
        </p:nvSpPr>
        <p:spPr>
          <a:xfrm>
            <a:off x="2999004" y="184082"/>
            <a:ext cx="576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</a:br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Daňový systém ČR</a:t>
            </a:r>
          </a:p>
        </p:txBody>
      </p:sp>
    </p:spTree>
    <p:extLst>
      <p:ext uri="{BB962C8B-B14F-4D97-AF65-F5344CB8AC3E}">
        <p14:creationId xmlns:p14="http://schemas.microsoft.com/office/powerpoint/2010/main" val="2324642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 txBox="1">
            <a:spLocks/>
          </p:cNvSpPr>
          <p:nvPr/>
        </p:nvSpPr>
        <p:spPr>
          <a:xfrm>
            <a:off x="395536" y="1044000"/>
            <a:ext cx="8352928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Metodika stanovení základu daně</a:t>
            </a:r>
            <a:endParaRPr lang="cs-CZ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395536" y="1916752"/>
            <a:ext cx="7848600" cy="47085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buFontTx/>
              <a:buNone/>
            </a:pPr>
            <a:r>
              <a:rPr lang="cs-CZ" altLang="cs-CZ" sz="20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Při stanovení základu daně fyzické osoby je </a:t>
            </a:r>
            <a:r>
              <a:rPr lang="cs-CZ" altLang="cs-CZ" sz="2000" b="1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nejprve třeba stanovit </a:t>
            </a:r>
            <a:r>
              <a:rPr lang="cs-CZ" altLang="cs-CZ" sz="2000" b="1" u="sng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dílčí základy daně</a:t>
            </a:r>
            <a:r>
              <a:rPr lang="cs-CZ" altLang="cs-CZ" sz="20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. Vycházíme-li z jednotlivých druhů příjmů, pak se dílčí základy daně (DZD) stanoví takto:</a:t>
            </a:r>
          </a:p>
          <a:p>
            <a:pPr marL="533400" indent="-533400" algn="l">
              <a:buFontTx/>
              <a:buNone/>
            </a:pPr>
            <a:endParaRPr lang="cs-CZ" altLang="cs-CZ" sz="300" dirty="0" smtClean="0">
              <a:solidFill>
                <a:schemeClr val="tx1"/>
              </a:solidFill>
              <a:latin typeface="Trebuchet MS" panose="020B0603020202020204" pitchFamily="34" charset="0"/>
            </a:endParaRPr>
          </a:p>
          <a:p>
            <a:pPr marL="914400" lvl="1" indent="-457200" algn="l">
              <a:buFontTx/>
              <a:buAutoNum type="arabicPeriod"/>
            </a:pPr>
            <a:r>
              <a:rPr lang="cs-CZ" altLang="cs-CZ" sz="2000" b="1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DZD</a:t>
            </a:r>
            <a:r>
              <a:rPr lang="cs-CZ" altLang="cs-CZ" sz="2000" b="1" baseline="-250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§6</a:t>
            </a:r>
            <a:r>
              <a:rPr lang="cs-CZ" altLang="cs-CZ" sz="2000" b="1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 = P</a:t>
            </a:r>
            <a:r>
              <a:rPr lang="cs-CZ" altLang="cs-CZ" sz="2000" b="1" baseline="-250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C</a:t>
            </a:r>
            <a:r>
              <a:rPr lang="cs-CZ" altLang="cs-CZ" sz="2000" b="1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 * 1,34, (DZD</a:t>
            </a:r>
            <a:r>
              <a:rPr lang="cs-CZ" altLang="cs-CZ" sz="2000" b="1" baseline="-250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§6</a:t>
            </a:r>
            <a:r>
              <a:rPr lang="cs-CZ" altLang="cs-CZ" sz="2000" b="1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 &gt; 0), </a:t>
            </a:r>
            <a:endParaRPr lang="cs-CZ" altLang="cs-CZ" sz="2000" dirty="0" smtClean="0">
              <a:solidFill>
                <a:schemeClr val="tx1"/>
              </a:solidFill>
              <a:latin typeface="Trebuchet MS" panose="020B0603020202020204" pitchFamily="34" charset="0"/>
            </a:endParaRPr>
          </a:p>
          <a:p>
            <a:pPr marL="533400" indent="-533400" algn="l">
              <a:buFontTx/>
              <a:buNone/>
            </a:pPr>
            <a:r>
              <a:rPr lang="cs-CZ" altLang="cs-CZ" sz="20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		kde : 	</a:t>
            </a:r>
            <a:r>
              <a:rPr lang="cs-CZ" altLang="cs-CZ" sz="18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P</a:t>
            </a:r>
            <a:r>
              <a:rPr lang="cs-CZ" altLang="cs-CZ" sz="1800" baseline="-250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C</a:t>
            </a:r>
            <a:r>
              <a:rPr lang="cs-CZ" altLang="cs-CZ" sz="18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 je celkový příjem (hrubý příjem, hrubá mzda), </a:t>
            </a:r>
          </a:p>
          <a:p>
            <a:pPr marL="533400" indent="-533400" algn="l">
              <a:buFontTx/>
              <a:buNone/>
            </a:pPr>
            <a:r>
              <a:rPr lang="cs-CZ" altLang="cs-CZ" sz="18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			1,34 je koeficient tzv. </a:t>
            </a:r>
            <a:r>
              <a:rPr lang="cs-CZ" altLang="cs-CZ" sz="1800" dirty="0" err="1" smtClean="0">
                <a:solidFill>
                  <a:schemeClr val="tx1"/>
                </a:solidFill>
                <a:latin typeface="Trebuchet MS" panose="020B0603020202020204" pitchFamily="34" charset="0"/>
              </a:rPr>
              <a:t>superhrubého</a:t>
            </a:r>
            <a:r>
              <a:rPr lang="cs-CZ" altLang="cs-CZ" sz="18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 příjmu .</a:t>
            </a:r>
            <a:endParaRPr lang="cs-CZ" altLang="cs-CZ" sz="1800" b="1" dirty="0" smtClean="0">
              <a:solidFill>
                <a:schemeClr val="tx1"/>
              </a:solidFill>
              <a:latin typeface="Trebuchet MS" panose="020B0603020202020204" pitchFamily="34" charset="0"/>
            </a:endParaRPr>
          </a:p>
          <a:p>
            <a:pPr marL="914400" lvl="1" indent="-457200" algn="l">
              <a:buFontTx/>
              <a:buAutoNum type="arabicPeriod" startAt="2"/>
            </a:pPr>
            <a:r>
              <a:rPr lang="cs-CZ" altLang="cs-CZ" sz="2000" b="1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DZD</a:t>
            </a:r>
            <a:r>
              <a:rPr lang="cs-CZ" altLang="cs-CZ" sz="2000" b="1" baseline="-250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§7</a:t>
            </a:r>
            <a:r>
              <a:rPr lang="cs-CZ" altLang="cs-CZ" sz="2000" b="1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 = P – </a:t>
            </a:r>
            <a:r>
              <a:rPr lang="cs-CZ" altLang="cs-CZ" sz="2000" b="1" dirty="0" err="1" smtClean="0">
                <a:solidFill>
                  <a:schemeClr val="tx1"/>
                </a:solidFill>
                <a:latin typeface="Trebuchet MS" panose="020B0603020202020204" pitchFamily="34" charset="0"/>
              </a:rPr>
              <a:t>V</a:t>
            </a:r>
            <a:r>
              <a:rPr lang="cs-CZ" altLang="cs-CZ" sz="2000" b="1" baseline="-25000" dirty="0" err="1" smtClean="0">
                <a:solidFill>
                  <a:schemeClr val="tx1"/>
                </a:solidFill>
                <a:latin typeface="Trebuchet MS" panose="020B0603020202020204" pitchFamily="34" charset="0"/>
              </a:rPr>
              <a:t>dzu</a:t>
            </a:r>
            <a:r>
              <a:rPr lang="cs-CZ" altLang="cs-CZ" sz="2000" b="1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, (DZD</a:t>
            </a:r>
            <a:r>
              <a:rPr lang="cs-CZ" altLang="cs-CZ" sz="2000" b="1" baseline="-250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§7</a:t>
            </a:r>
            <a:r>
              <a:rPr lang="cs-CZ" altLang="cs-CZ" sz="2000" b="1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 = 0, &gt; 0, &lt; 0),</a:t>
            </a:r>
            <a:r>
              <a:rPr lang="cs-CZ" altLang="cs-CZ" sz="1800" b="1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 </a:t>
            </a:r>
            <a:endParaRPr lang="cs-CZ" altLang="cs-CZ" sz="1800" dirty="0" smtClean="0">
              <a:solidFill>
                <a:schemeClr val="tx1"/>
              </a:solidFill>
              <a:latin typeface="Trebuchet MS" panose="020B0603020202020204" pitchFamily="34" charset="0"/>
            </a:endParaRPr>
          </a:p>
          <a:p>
            <a:pPr marL="533400" indent="-533400" algn="l">
              <a:buFontTx/>
              <a:buNone/>
            </a:pPr>
            <a:r>
              <a:rPr lang="cs-CZ" altLang="cs-CZ" sz="20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		</a:t>
            </a:r>
            <a:r>
              <a:rPr lang="cs-CZ" altLang="cs-CZ" sz="18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kde:</a:t>
            </a:r>
            <a:r>
              <a:rPr lang="cs-CZ" altLang="cs-CZ" sz="20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	</a:t>
            </a:r>
            <a:r>
              <a:rPr lang="cs-CZ" altLang="cs-CZ" sz="18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P jsou příjmy plynoucí poplatníkovi v kalendářním 			roce (ve zdaňovacím období),</a:t>
            </a:r>
          </a:p>
          <a:p>
            <a:pPr marL="533400" indent="-533400" algn="l">
              <a:buFontTx/>
              <a:buNone/>
            </a:pPr>
            <a:r>
              <a:rPr lang="cs-CZ" altLang="cs-CZ" sz="18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			</a:t>
            </a:r>
            <a:r>
              <a:rPr lang="cs-CZ" altLang="cs-CZ" sz="1800" dirty="0" err="1" smtClean="0">
                <a:solidFill>
                  <a:schemeClr val="tx1"/>
                </a:solidFill>
                <a:latin typeface="Trebuchet MS" panose="020B0603020202020204" pitchFamily="34" charset="0"/>
              </a:rPr>
              <a:t>V</a:t>
            </a:r>
            <a:r>
              <a:rPr lang="cs-CZ" altLang="cs-CZ" sz="1800" baseline="-25000" dirty="0" err="1" smtClean="0">
                <a:solidFill>
                  <a:schemeClr val="tx1"/>
                </a:solidFill>
                <a:latin typeface="Trebuchet MS" panose="020B0603020202020204" pitchFamily="34" charset="0"/>
              </a:rPr>
              <a:t>dzu</a:t>
            </a:r>
            <a:r>
              <a:rPr lang="cs-CZ" altLang="cs-CZ" sz="18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 jsou výdaje na dosažení, zajištění a udržení příjmů.</a:t>
            </a:r>
            <a:endParaRPr lang="cs-CZ" altLang="cs-CZ" sz="1800" b="1" dirty="0" smtClean="0">
              <a:solidFill>
                <a:schemeClr val="tx1"/>
              </a:solidFill>
              <a:latin typeface="Trebuchet MS" panose="020B0603020202020204" pitchFamily="34" charset="0"/>
            </a:endParaRPr>
          </a:p>
          <a:p>
            <a:pPr marL="914400" lvl="1" indent="-457200" algn="l">
              <a:buFontTx/>
              <a:buAutoNum type="arabicPeriod" startAt="3"/>
            </a:pPr>
            <a:r>
              <a:rPr lang="cs-CZ" altLang="cs-CZ" sz="2000" b="1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DZD</a:t>
            </a:r>
            <a:r>
              <a:rPr lang="cs-CZ" altLang="cs-CZ" sz="2000" b="1" baseline="-250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§8</a:t>
            </a:r>
            <a:r>
              <a:rPr lang="cs-CZ" altLang="cs-CZ" sz="2000" b="1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 = P (DZD</a:t>
            </a:r>
            <a:r>
              <a:rPr lang="cs-CZ" altLang="cs-CZ" sz="2000" b="1" baseline="-250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§8</a:t>
            </a:r>
            <a:r>
              <a:rPr lang="cs-CZ" altLang="cs-CZ" sz="2000" b="1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 &gt; 0, = 0),</a:t>
            </a:r>
            <a:endParaRPr lang="cs-CZ" altLang="cs-CZ" sz="2000" dirty="0" smtClean="0">
              <a:solidFill>
                <a:schemeClr val="tx1"/>
              </a:solidFill>
              <a:latin typeface="Trebuchet MS" panose="020B0603020202020204" pitchFamily="34" charset="0"/>
            </a:endParaRPr>
          </a:p>
          <a:p>
            <a:pPr marL="533400" indent="-533400" algn="l">
              <a:buFontTx/>
              <a:buNone/>
            </a:pPr>
            <a:r>
              <a:rPr lang="cs-CZ" altLang="cs-CZ" sz="20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		</a:t>
            </a:r>
            <a:r>
              <a:rPr lang="cs-CZ" altLang="cs-CZ" sz="18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kde:</a:t>
            </a:r>
            <a:r>
              <a:rPr lang="cs-CZ" altLang="cs-CZ" sz="20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	</a:t>
            </a:r>
            <a:r>
              <a:rPr lang="cs-CZ" altLang="cs-CZ" sz="18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P jsou příjmy plynoucí poplatníkovi v kalendářním roce.</a:t>
            </a: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2317021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Nadpis 1"/>
          <p:cNvSpPr txBox="1">
            <a:spLocks/>
          </p:cNvSpPr>
          <p:nvPr/>
        </p:nvSpPr>
        <p:spPr>
          <a:xfrm>
            <a:off x="2999004" y="184082"/>
            <a:ext cx="576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</a:br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Daňový systém ČR</a:t>
            </a:r>
          </a:p>
        </p:txBody>
      </p:sp>
    </p:spTree>
    <p:extLst>
      <p:ext uri="{BB962C8B-B14F-4D97-AF65-F5344CB8AC3E}">
        <p14:creationId xmlns:p14="http://schemas.microsoft.com/office/powerpoint/2010/main" val="837114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95536" y="1916752"/>
            <a:ext cx="8352928" cy="4320560"/>
          </a:xfrm>
        </p:spPr>
        <p:txBody>
          <a:bodyPr>
            <a:normAutofit/>
          </a:bodyPr>
          <a:lstStyle/>
          <a:p>
            <a:pPr algn="l">
              <a:spcBef>
                <a:spcPts val="600"/>
              </a:spcBef>
            </a:pPr>
            <a:r>
              <a:rPr lang="cs-CZ" altLang="cs-CZ" sz="1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Český daňový systém </a:t>
            </a:r>
            <a:r>
              <a:rPr lang="cs-CZ" altLang="cs-CZ" sz="1600" dirty="0">
                <a:solidFill>
                  <a:schemeClr val="tx1"/>
                </a:solidFill>
                <a:latin typeface="Trebuchet MS" panose="020B0603020202020204" pitchFamily="34" charset="0"/>
              </a:rPr>
              <a:t>vznikl k 1.1.1993 a prošel určitým vývojem. Jeho vznik byl spojen s </a:t>
            </a:r>
            <a:r>
              <a:rPr lang="cs-CZ" altLang="cs-CZ" sz="1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naplněním strategie radikální ekonomické reformy </a:t>
            </a:r>
            <a:r>
              <a:rPr lang="cs-CZ" altLang="cs-CZ" sz="1600" dirty="0">
                <a:solidFill>
                  <a:schemeClr val="tx1"/>
                </a:solidFill>
                <a:latin typeface="Trebuchet MS" panose="020B0603020202020204" pitchFamily="34" charset="0"/>
              </a:rPr>
              <a:t>zabezpečující přechod ekonomiky na tržně orientované hospodářství. </a:t>
            </a:r>
            <a:endParaRPr lang="cs-CZ" altLang="cs-CZ" sz="1600" dirty="0" smtClean="0">
              <a:solidFill>
                <a:schemeClr val="tx1"/>
              </a:solidFill>
              <a:latin typeface="Trebuchet MS" panose="020B0603020202020204" pitchFamily="34" charset="0"/>
            </a:endParaRPr>
          </a:p>
          <a:p>
            <a:pPr algn="l">
              <a:spcBef>
                <a:spcPts val="600"/>
              </a:spcBef>
            </a:pPr>
            <a:endParaRPr lang="cs-CZ" altLang="cs-CZ" sz="1600" dirty="0">
              <a:solidFill>
                <a:schemeClr val="tx1"/>
              </a:solidFill>
              <a:latin typeface="Trebuchet MS" panose="020B0603020202020204" pitchFamily="34" charset="0"/>
            </a:endParaRPr>
          </a:p>
          <a:p>
            <a:pPr algn="l">
              <a:spcBef>
                <a:spcPts val="600"/>
              </a:spcBef>
            </a:pPr>
            <a:r>
              <a:rPr lang="cs-CZ" altLang="cs-CZ" sz="16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Daňový </a:t>
            </a:r>
            <a:r>
              <a:rPr lang="cs-CZ" altLang="cs-CZ" sz="1600" dirty="0">
                <a:solidFill>
                  <a:schemeClr val="tx1"/>
                </a:solidFill>
                <a:latin typeface="Trebuchet MS" panose="020B0603020202020204" pitchFamily="34" charset="0"/>
              </a:rPr>
              <a:t>systém přinesl oproti předcházejícím daňovým systémům </a:t>
            </a:r>
            <a:r>
              <a:rPr lang="cs-CZ" altLang="cs-CZ" sz="1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podstatné změny </a:t>
            </a:r>
            <a:r>
              <a:rPr lang="cs-CZ" altLang="cs-CZ" sz="1600" dirty="0">
                <a:solidFill>
                  <a:schemeClr val="tx1"/>
                </a:solidFill>
                <a:latin typeface="Trebuchet MS" panose="020B0603020202020204" pitchFamily="34" charset="0"/>
              </a:rPr>
              <a:t>zejména v těchto oblastech : </a:t>
            </a:r>
            <a:endParaRPr lang="cs-CZ" altLang="cs-CZ" sz="1600" dirty="0" smtClean="0">
              <a:solidFill>
                <a:schemeClr val="tx1"/>
              </a:solidFill>
              <a:latin typeface="Trebuchet MS" panose="020B0603020202020204" pitchFamily="34" charset="0"/>
            </a:endParaRPr>
          </a:p>
          <a:p>
            <a:pPr marL="182563" lvl="2" indent="-182563" algn="l">
              <a:spcBef>
                <a:spcPts val="600"/>
              </a:spcBef>
              <a:buClr>
                <a:srgbClr val="FFA02F"/>
              </a:buClr>
              <a:buFont typeface="Wingdings" panose="05000000000000000000" pitchFamily="2" charset="2"/>
              <a:buChar char="§"/>
            </a:pPr>
            <a:r>
              <a:rPr lang="cs-CZ" altLang="cs-CZ" sz="1600" dirty="0">
                <a:solidFill>
                  <a:schemeClr val="tx1"/>
                </a:solidFill>
                <a:latin typeface="Trebuchet MS" panose="020B0603020202020204" pitchFamily="34" charset="0"/>
              </a:rPr>
              <a:t>v soustavě daní;</a:t>
            </a:r>
          </a:p>
          <a:p>
            <a:pPr marL="182563" lvl="2" indent="-182563" algn="l">
              <a:spcBef>
                <a:spcPts val="600"/>
              </a:spcBef>
              <a:buClr>
                <a:srgbClr val="FFA02F"/>
              </a:buClr>
              <a:buFont typeface="Wingdings" panose="05000000000000000000" pitchFamily="2" charset="2"/>
              <a:buChar char="§"/>
            </a:pPr>
            <a:r>
              <a:rPr lang="cs-CZ" altLang="cs-CZ" sz="1600" dirty="0">
                <a:solidFill>
                  <a:schemeClr val="tx1"/>
                </a:solidFill>
                <a:latin typeface="Trebuchet MS" panose="020B0603020202020204" pitchFamily="34" charset="0"/>
              </a:rPr>
              <a:t>ve vymezování základny zdanění;</a:t>
            </a:r>
          </a:p>
          <a:p>
            <a:pPr marL="182563" lvl="2" indent="-182563" algn="l">
              <a:spcBef>
                <a:spcPts val="600"/>
              </a:spcBef>
              <a:buClr>
                <a:srgbClr val="FFA02F"/>
              </a:buClr>
              <a:buFont typeface="Wingdings" panose="05000000000000000000" pitchFamily="2" charset="2"/>
              <a:buChar char="§"/>
            </a:pPr>
            <a:r>
              <a:rPr lang="cs-CZ" altLang="cs-CZ" sz="1600" dirty="0">
                <a:solidFill>
                  <a:schemeClr val="tx1"/>
                </a:solidFill>
                <a:latin typeface="Trebuchet MS" panose="020B0603020202020204" pitchFamily="34" charset="0"/>
              </a:rPr>
              <a:t>v daňových sazbách;</a:t>
            </a:r>
          </a:p>
          <a:p>
            <a:pPr marL="182563" lvl="2" indent="-182563" algn="l">
              <a:spcBef>
                <a:spcPts val="600"/>
              </a:spcBef>
              <a:buClr>
                <a:srgbClr val="FFA02F"/>
              </a:buClr>
              <a:buFont typeface="Wingdings" panose="05000000000000000000" pitchFamily="2" charset="2"/>
              <a:buChar char="§"/>
            </a:pPr>
            <a:r>
              <a:rPr lang="cs-CZ" altLang="cs-CZ" sz="1600" dirty="0">
                <a:solidFill>
                  <a:schemeClr val="tx1"/>
                </a:solidFill>
                <a:latin typeface="Trebuchet MS" panose="020B0603020202020204" pitchFamily="34" charset="0"/>
              </a:rPr>
              <a:t>v okruhu poplatníků a plátců;</a:t>
            </a:r>
          </a:p>
          <a:p>
            <a:pPr marL="182563" lvl="2" indent="-182563" algn="l">
              <a:spcBef>
                <a:spcPts val="600"/>
              </a:spcBef>
              <a:buClr>
                <a:srgbClr val="FFA02F"/>
              </a:buClr>
              <a:buFont typeface="Wingdings" panose="05000000000000000000" pitchFamily="2" charset="2"/>
              <a:buChar char="§"/>
            </a:pPr>
            <a:r>
              <a:rPr lang="cs-CZ" altLang="cs-CZ" sz="1600" dirty="0">
                <a:solidFill>
                  <a:schemeClr val="tx1"/>
                </a:solidFill>
                <a:latin typeface="Trebuchet MS" panose="020B0603020202020204" pitchFamily="34" charset="0"/>
              </a:rPr>
              <a:t>v oblasti osvobození od daně;</a:t>
            </a:r>
          </a:p>
          <a:p>
            <a:pPr marL="182563" lvl="2" indent="-182563" algn="l">
              <a:spcBef>
                <a:spcPts val="600"/>
              </a:spcBef>
              <a:buClr>
                <a:srgbClr val="FFA02F"/>
              </a:buClr>
              <a:buFont typeface="Wingdings" panose="05000000000000000000" pitchFamily="2" charset="2"/>
              <a:buChar char="§"/>
            </a:pPr>
            <a:r>
              <a:rPr lang="cs-CZ" altLang="cs-CZ" sz="1600" dirty="0">
                <a:solidFill>
                  <a:schemeClr val="tx1"/>
                </a:solidFill>
                <a:latin typeface="Trebuchet MS" panose="020B0603020202020204" pitchFamily="34" charset="0"/>
              </a:rPr>
              <a:t>v nezdanitelných částech základu daně;</a:t>
            </a:r>
          </a:p>
          <a:p>
            <a:pPr marL="182563" lvl="2" indent="-182563" algn="l">
              <a:spcBef>
                <a:spcPts val="600"/>
              </a:spcBef>
              <a:buClr>
                <a:srgbClr val="FFA02F"/>
              </a:buClr>
              <a:buFont typeface="Wingdings" panose="05000000000000000000" pitchFamily="2" charset="2"/>
              <a:buChar char="§"/>
            </a:pPr>
            <a:r>
              <a:rPr lang="cs-CZ" altLang="cs-CZ" sz="1600" dirty="0">
                <a:solidFill>
                  <a:schemeClr val="tx1"/>
                </a:solidFill>
                <a:latin typeface="Trebuchet MS" panose="020B0603020202020204" pitchFamily="34" charset="0"/>
              </a:rPr>
              <a:t>ve slevách na dani.</a:t>
            </a:r>
          </a:p>
          <a:p>
            <a:pPr marL="609600" indent="-609600">
              <a:lnSpc>
                <a:spcPct val="80000"/>
              </a:lnSpc>
              <a:buFont typeface="Arial" charset="0"/>
              <a:buChar char=" "/>
            </a:pPr>
            <a:endParaRPr lang="cs-CZ" altLang="cs-CZ" sz="1600" dirty="0">
              <a:latin typeface="Trebuchet MS" panose="020B0603020202020204" pitchFamily="34" charset="0"/>
            </a:endParaRPr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395536" y="1044000"/>
            <a:ext cx="8352928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Český daňový systém po roce 1993</a:t>
            </a:r>
            <a:endParaRPr lang="cs-CZ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2317021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Nadpis 1"/>
          <p:cNvSpPr txBox="1">
            <a:spLocks/>
          </p:cNvSpPr>
          <p:nvPr/>
        </p:nvSpPr>
        <p:spPr>
          <a:xfrm>
            <a:off x="2999004" y="184082"/>
            <a:ext cx="576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</a:br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Daňový systém ČR</a:t>
            </a:r>
          </a:p>
        </p:txBody>
      </p:sp>
    </p:spTree>
    <p:extLst>
      <p:ext uri="{BB962C8B-B14F-4D97-AF65-F5344CB8AC3E}">
        <p14:creationId xmlns:p14="http://schemas.microsoft.com/office/powerpoint/2010/main" val="1263575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 txBox="1">
            <a:spLocks/>
          </p:cNvSpPr>
          <p:nvPr/>
        </p:nvSpPr>
        <p:spPr>
          <a:xfrm>
            <a:off x="395536" y="1044000"/>
            <a:ext cx="8352928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Metodika stanovení základu daně</a:t>
            </a:r>
            <a:endParaRPr lang="cs-CZ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395536" y="1916752"/>
            <a:ext cx="7848600" cy="47085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buFontTx/>
              <a:buNone/>
            </a:pPr>
            <a:r>
              <a:rPr lang="cs-CZ" altLang="cs-CZ" sz="1800" b="1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Poznámka:</a:t>
            </a:r>
            <a:r>
              <a:rPr lang="cs-CZ" altLang="cs-CZ" sz="18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 Pouze v případě </a:t>
            </a:r>
            <a:r>
              <a:rPr lang="cs-CZ" altLang="cs-CZ" sz="1800" b="1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příjmů z prodeje předkupního práva na cenné papíry</a:t>
            </a:r>
            <a:r>
              <a:rPr lang="cs-CZ" altLang="cs-CZ" sz="18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 </a:t>
            </a:r>
            <a:r>
              <a:rPr lang="cs-CZ" altLang="cs-CZ" sz="1800" u="sng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se příjmy snižují o cenu pořízení předkupního práva.</a:t>
            </a:r>
            <a:r>
              <a:rPr lang="cs-CZ" altLang="cs-CZ" sz="18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 Tento výdaj však může být akceptován pouze do výše příjmů, takže DZD</a:t>
            </a:r>
            <a:r>
              <a:rPr lang="cs-CZ" altLang="cs-CZ" sz="1800" baseline="-250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§8</a:t>
            </a:r>
            <a:r>
              <a:rPr lang="cs-CZ" altLang="cs-CZ" sz="18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 může být větší než nula nebo roven nule, tedy nevzniká zde daňová ztráta</a:t>
            </a:r>
            <a:r>
              <a:rPr lang="cs-CZ" altLang="cs-CZ" sz="20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.</a:t>
            </a:r>
            <a:endParaRPr lang="cs-CZ" altLang="cs-CZ" sz="2000" b="1" dirty="0" smtClean="0">
              <a:solidFill>
                <a:schemeClr val="tx1"/>
              </a:solidFill>
              <a:latin typeface="Trebuchet MS" panose="020B0603020202020204" pitchFamily="34" charset="0"/>
            </a:endParaRPr>
          </a:p>
          <a:p>
            <a:pPr marL="914400" lvl="1" indent="-457200" algn="l">
              <a:buFontTx/>
              <a:buAutoNum type="arabicParenR" startAt="4"/>
            </a:pPr>
            <a:r>
              <a:rPr lang="cs-CZ" altLang="cs-CZ" sz="1800" b="1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DZD</a:t>
            </a:r>
            <a:r>
              <a:rPr lang="cs-CZ" altLang="cs-CZ" sz="1800" b="1" baseline="-250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§9</a:t>
            </a:r>
            <a:r>
              <a:rPr lang="cs-CZ" altLang="cs-CZ" sz="1800" b="1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 = P – </a:t>
            </a:r>
            <a:r>
              <a:rPr lang="cs-CZ" altLang="cs-CZ" sz="1800" b="1" dirty="0" err="1" smtClean="0">
                <a:solidFill>
                  <a:schemeClr val="tx1"/>
                </a:solidFill>
                <a:latin typeface="Trebuchet MS" panose="020B0603020202020204" pitchFamily="34" charset="0"/>
              </a:rPr>
              <a:t>V</a:t>
            </a:r>
            <a:r>
              <a:rPr lang="cs-CZ" altLang="cs-CZ" sz="1800" b="1" baseline="-25000" dirty="0" err="1" smtClean="0">
                <a:solidFill>
                  <a:schemeClr val="tx1"/>
                </a:solidFill>
                <a:latin typeface="Trebuchet MS" panose="020B0603020202020204" pitchFamily="34" charset="0"/>
              </a:rPr>
              <a:t>dzu</a:t>
            </a:r>
            <a:r>
              <a:rPr lang="cs-CZ" altLang="cs-CZ" sz="1800" b="1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, (DZD</a:t>
            </a:r>
            <a:r>
              <a:rPr lang="cs-CZ" altLang="cs-CZ" sz="1800" b="1" baseline="-250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§9</a:t>
            </a:r>
            <a:r>
              <a:rPr lang="cs-CZ" altLang="cs-CZ" sz="1800" b="1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 = 0, &gt; 0, &lt; 0), </a:t>
            </a:r>
          </a:p>
          <a:p>
            <a:pPr marL="533400" indent="-533400" algn="l">
              <a:buFontTx/>
              <a:buNone/>
            </a:pPr>
            <a:r>
              <a:rPr lang="cs-CZ" altLang="cs-CZ" sz="20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		</a:t>
            </a:r>
            <a:r>
              <a:rPr lang="cs-CZ" altLang="cs-CZ" sz="18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kde:	P jsou příjmy plynoucí poplatníkovi v kalendářním roce.		</a:t>
            </a:r>
            <a:r>
              <a:rPr lang="cs-CZ" altLang="cs-CZ" sz="1800" dirty="0" err="1" smtClean="0">
                <a:solidFill>
                  <a:schemeClr val="tx1"/>
                </a:solidFill>
                <a:latin typeface="Trebuchet MS" panose="020B0603020202020204" pitchFamily="34" charset="0"/>
              </a:rPr>
              <a:t>V</a:t>
            </a:r>
            <a:r>
              <a:rPr lang="cs-CZ" altLang="cs-CZ" sz="1800" baseline="-25000" dirty="0" err="1" smtClean="0">
                <a:solidFill>
                  <a:schemeClr val="tx1"/>
                </a:solidFill>
                <a:latin typeface="Trebuchet MS" panose="020B0603020202020204" pitchFamily="34" charset="0"/>
              </a:rPr>
              <a:t>dzu</a:t>
            </a:r>
            <a:r>
              <a:rPr lang="cs-CZ" altLang="cs-CZ" sz="18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 jsou výdaje na dosažení, zajištění a udržení příjmů.</a:t>
            </a:r>
            <a:endParaRPr lang="cs-CZ" altLang="cs-CZ" sz="1800" b="1" dirty="0" smtClean="0">
              <a:solidFill>
                <a:schemeClr val="tx1"/>
              </a:solidFill>
              <a:latin typeface="Trebuchet MS" panose="020B0603020202020204" pitchFamily="34" charset="0"/>
            </a:endParaRPr>
          </a:p>
          <a:p>
            <a:pPr marL="914400" lvl="1" indent="-457200" algn="l">
              <a:buFontTx/>
              <a:buAutoNum type="arabicParenR" startAt="5"/>
            </a:pPr>
            <a:r>
              <a:rPr lang="cs-CZ" altLang="cs-CZ" sz="1800" b="1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DZD</a:t>
            </a:r>
            <a:r>
              <a:rPr lang="cs-CZ" altLang="cs-CZ" sz="1800" b="1" baseline="-250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§10</a:t>
            </a:r>
            <a:r>
              <a:rPr lang="cs-CZ" altLang="cs-CZ" sz="1800" b="1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 = P – </a:t>
            </a:r>
            <a:r>
              <a:rPr lang="cs-CZ" altLang="cs-CZ" sz="1800" b="1" dirty="0" err="1" smtClean="0">
                <a:solidFill>
                  <a:schemeClr val="tx1"/>
                </a:solidFill>
                <a:latin typeface="Trebuchet MS" panose="020B0603020202020204" pitchFamily="34" charset="0"/>
              </a:rPr>
              <a:t>V</a:t>
            </a:r>
            <a:r>
              <a:rPr lang="cs-CZ" altLang="cs-CZ" sz="1800" b="1" baseline="-25000" dirty="0" err="1" smtClean="0">
                <a:solidFill>
                  <a:schemeClr val="tx1"/>
                </a:solidFill>
                <a:latin typeface="Trebuchet MS" panose="020B0603020202020204" pitchFamily="34" charset="0"/>
              </a:rPr>
              <a:t>d</a:t>
            </a:r>
            <a:r>
              <a:rPr lang="cs-CZ" altLang="cs-CZ" sz="1800" b="1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, (DZD</a:t>
            </a:r>
            <a:r>
              <a:rPr lang="cs-CZ" altLang="cs-CZ" sz="1800" b="1" baseline="-250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§10</a:t>
            </a:r>
            <a:r>
              <a:rPr lang="cs-CZ" altLang="cs-CZ" sz="1800" b="1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 = 0, &gt; 0), </a:t>
            </a:r>
          </a:p>
          <a:p>
            <a:pPr marL="533400" indent="-533400" algn="l">
              <a:buFontTx/>
              <a:buNone/>
            </a:pPr>
            <a:r>
              <a:rPr lang="cs-CZ" altLang="cs-CZ" sz="18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		kde:	P jsou příjmy plynoucí poplatníkovi v kalendářním roce.</a:t>
            </a:r>
          </a:p>
          <a:p>
            <a:pPr marL="1790700" indent="-1790700" algn="l">
              <a:buFontTx/>
              <a:buNone/>
            </a:pPr>
            <a:r>
              <a:rPr lang="cs-CZ" altLang="cs-CZ" sz="18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		</a:t>
            </a:r>
            <a:r>
              <a:rPr lang="cs-CZ" altLang="cs-CZ" sz="1800" dirty="0" err="1" smtClean="0">
                <a:solidFill>
                  <a:schemeClr val="tx1"/>
                </a:solidFill>
                <a:latin typeface="Trebuchet MS" panose="020B0603020202020204" pitchFamily="34" charset="0"/>
              </a:rPr>
              <a:t>V</a:t>
            </a:r>
            <a:r>
              <a:rPr lang="cs-CZ" altLang="cs-CZ" sz="1800" baseline="-25000" dirty="0" err="1" smtClean="0">
                <a:solidFill>
                  <a:schemeClr val="tx1"/>
                </a:solidFill>
                <a:latin typeface="Trebuchet MS" panose="020B0603020202020204" pitchFamily="34" charset="0"/>
              </a:rPr>
              <a:t>d</a:t>
            </a:r>
            <a:r>
              <a:rPr lang="cs-CZ" altLang="cs-CZ" sz="18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 jsou výdaje na dosažení příjmů</a:t>
            </a:r>
            <a:r>
              <a:rPr lang="cs-CZ" altLang="cs-CZ" sz="1800" b="1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. </a:t>
            </a:r>
            <a:r>
              <a:rPr lang="cs-CZ" altLang="cs-CZ" sz="18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Výdaje na dosažení 	příjmů mohou být </a:t>
            </a:r>
            <a:r>
              <a:rPr lang="cs-CZ" altLang="cs-CZ" sz="1800" u="sng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maximálně do výše příjmů</a:t>
            </a:r>
            <a:r>
              <a:rPr lang="cs-CZ" altLang="cs-CZ" sz="18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, proto 		DZD</a:t>
            </a:r>
            <a:r>
              <a:rPr lang="cs-CZ" altLang="cs-CZ" sz="1800" baseline="-250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§10 </a:t>
            </a:r>
            <a:r>
              <a:rPr lang="cs-CZ" altLang="cs-CZ" sz="18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musí být větší nebo roven nule. Nelze v žádném 	případě v rámci tzv. ostatních příjmů (P</a:t>
            </a:r>
            <a:r>
              <a:rPr lang="cs-CZ" altLang="cs-CZ" sz="1800" baseline="-250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§10</a:t>
            </a:r>
            <a:r>
              <a:rPr lang="cs-CZ" altLang="cs-CZ" sz="18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) uplatňovat 	výdaje na zajištění a udržení příjmů. Rovněž k příjmům 	podle § 10 ZDP nelze tvořit zákonné rezervy.</a:t>
            </a: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2317021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Nadpis 1"/>
          <p:cNvSpPr txBox="1">
            <a:spLocks/>
          </p:cNvSpPr>
          <p:nvPr/>
        </p:nvSpPr>
        <p:spPr>
          <a:xfrm>
            <a:off x="2999004" y="184082"/>
            <a:ext cx="576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</a:br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Daňový systém ČR</a:t>
            </a:r>
          </a:p>
        </p:txBody>
      </p:sp>
    </p:spTree>
    <p:extLst>
      <p:ext uri="{BB962C8B-B14F-4D97-AF65-F5344CB8AC3E}">
        <p14:creationId xmlns:p14="http://schemas.microsoft.com/office/powerpoint/2010/main" val="3896793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 txBox="1">
            <a:spLocks/>
          </p:cNvSpPr>
          <p:nvPr/>
        </p:nvSpPr>
        <p:spPr>
          <a:xfrm>
            <a:off x="395536" y="1044000"/>
            <a:ext cx="8352928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Metodika stanovení základu daně</a:t>
            </a:r>
            <a:endParaRPr lang="cs-CZ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395536" y="1916752"/>
            <a:ext cx="8352928" cy="47085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buFontTx/>
              <a:buNone/>
            </a:pPr>
            <a:r>
              <a:rPr lang="cs-CZ" altLang="cs-CZ" sz="2000" b="1" dirty="0" smtClean="0">
                <a:solidFill>
                  <a:schemeClr val="tx1"/>
                </a:solidFill>
              </a:rPr>
              <a:t>Základ daně fyzické osoby </a:t>
            </a:r>
            <a:r>
              <a:rPr lang="cs-CZ" altLang="cs-CZ" sz="2000" dirty="0" smtClean="0">
                <a:solidFill>
                  <a:schemeClr val="tx1"/>
                </a:solidFill>
              </a:rPr>
              <a:t>se pak stanoví takto:</a:t>
            </a:r>
          </a:p>
          <a:p>
            <a:pPr algn="l">
              <a:buFontTx/>
              <a:buNone/>
            </a:pPr>
            <a:r>
              <a:rPr lang="cs-CZ" altLang="cs-CZ" sz="1800" b="1" dirty="0" smtClean="0">
                <a:solidFill>
                  <a:schemeClr val="tx1"/>
                </a:solidFill>
              </a:rPr>
              <a:t>ZD = (DZD</a:t>
            </a:r>
            <a:r>
              <a:rPr lang="cs-CZ" altLang="cs-CZ" sz="1800" b="1" baseline="-25000" dirty="0" smtClean="0">
                <a:solidFill>
                  <a:schemeClr val="tx1"/>
                </a:solidFill>
              </a:rPr>
              <a:t>§6</a:t>
            </a:r>
            <a:r>
              <a:rPr lang="cs-CZ" altLang="cs-CZ" sz="1800" b="1" dirty="0" smtClean="0">
                <a:solidFill>
                  <a:schemeClr val="tx1"/>
                </a:solidFill>
              </a:rPr>
              <a:t> + DZD</a:t>
            </a:r>
            <a:r>
              <a:rPr lang="cs-CZ" altLang="cs-CZ" sz="1800" b="1" baseline="-25000" dirty="0" smtClean="0">
                <a:solidFill>
                  <a:schemeClr val="tx1"/>
                </a:solidFill>
              </a:rPr>
              <a:t>§7</a:t>
            </a:r>
            <a:r>
              <a:rPr lang="cs-CZ" altLang="cs-CZ" sz="1800" b="1" dirty="0" smtClean="0">
                <a:solidFill>
                  <a:schemeClr val="tx1"/>
                </a:solidFill>
              </a:rPr>
              <a:t> + DZD</a:t>
            </a:r>
            <a:r>
              <a:rPr lang="cs-CZ" altLang="cs-CZ" sz="1800" b="1" baseline="-25000" dirty="0" smtClean="0">
                <a:solidFill>
                  <a:schemeClr val="tx1"/>
                </a:solidFill>
              </a:rPr>
              <a:t>§8</a:t>
            </a:r>
            <a:r>
              <a:rPr lang="cs-CZ" altLang="cs-CZ" sz="1800" b="1" dirty="0" smtClean="0">
                <a:solidFill>
                  <a:schemeClr val="tx1"/>
                </a:solidFill>
              </a:rPr>
              <a:t> + DZD</a:t>
            </a:r>
            <a:r>
              <a:rPr lang="cs-CZ" altLang="cs-CZ" sz="1800" b="1" baseline="-25000" dirty="0" smtClean="0">
                <a:solidFill>
                  <a:schemeClr val="tx1"/>
                </a:solidFill>
              </a:rPr>
              <a:t>§9</a:t>
            </a:r>
            <a:r>
              <a:rPr lang="cs-CZ" altLang="cs-CZ" sz="1800" b="1" dirty="0" smtClean="0">
                <a:solidFill>
                  <a:schemeClr val="tx1"/>
                </a:solidFill>
              </a:rPr>
              <a:t> + DZD</a:t>
            </a:r>
            <a:r>
              <a:rPr lang="cs-CZ" altLang="cs-CZ" sz="1800" b="1" baseline="-25000" dirty="0" smtClean="0">
                <a:solidFill>
                  <a:schemeClr val="tx1"/>
                </a:solidFill>
              </a:rPr>
              <a:t>§10</a:t>
            </a:r>
            <a:r>
              <a:rPr lang="cs-CZ" altLang="cs-CZ" sz="1800" b="1" dirty="0" smtClean="0">
                <a:solidFill>
                  <a:schemeClr val="tx1"/>
                </a:solidFill>
              </a:rPr>
              <a:t>) – NČ</a:t>
            </a:r>
            <a:r>
              <a:rPr lang="cs-CZ" altLang="cs-CZ" sz="1800" b="1" baseline="-25000" dirty="0" smtClean="0">
                <a:solidFill>
                  <a:schemeClr val="tx1"/>
                </a:solidFill>
              </a:rPr>
              <a:t>ZD</a:t>
            </a:r>
            <a:r>
              <a:rPr lang="cs-CZ" altLang="cs-CZ" sz="1800" b="1" dirty="0" smtClean="0">
                <a:solidFill>
                  <a:schemeClr val="tx1"/>
                </a:solidFill>
              </a:rPr>
              <a:t> – P</a:t>
            </a:r>
            <a:r>
              <a:rPr lang="cs-CZ" altLang="cs-CZ" sz="1800" b="1" baseline="-25000" dirty="0" smtClean="0">
                <a:solidFill>
                  <a:schemeClr val="tx1"/>
                </a:solidFill>
              </a:rPr>
              <a:t>O</a:t>
            </a:r>
            <a:r>
              <a:rPr lang="cs-CZ" altLang="cs-CZ" sz="1800" b="1" dirty="0" smtClean="0">
                <a:solidFill>
                  <a:schemeClr val="tx1"/>
                </a:solidFill>
              </a:rPr>
              <a:t>, </a:t>
            </a:r>
          </a:p>
          <a:p>
            <a:pPr marL="533400" indent="-533400" algn="l">
              <a:buFontTx/>
              <a:buNone/>
            </a:pPr>
            <a:endParaRPr lang="cs-CZ" altLang="cs-CZ" sz="1800" b="1" dirty="0" smtClean="0">
              <a:solidFill>
                <a:schemeClr val="tx1"/>
              </a:solidFill>
            </a:endParaRPr>
          </a:p>
          <a:p>
            <a:pPr marL="533400" indent="-533400" algn="l">
              <a:buFontTx/>
              <a:buNone/>
            </a:pPr>
            <a:r>
              <a:rPr lang="cs-CZ" altLang="cs-CZ" sz="1800" b="1" dirty="0" smtClean="0">
                <a:solidFill>
                  <a:schemeClr val="tx1"/>
                </a:solidFill>
              </a:rPr>
              <a:t>kde :</a:t>
            </a:r>
          </a:p>
          <a:p>
            <a:pPr marL="1295400" lvl="2" indent="-381000" algn="l">
              <a:buFont typeface="Wingdings" panose="05000000000000000000" pitchFamily="2" charset="2"/>
              <a:buChar char="§"/>
            </a:pPr>
            <a:r>
              <a:rPr lang="cs-CZ" altLang="cs-CZ" sz="2000" dirty="0" smtClean="0">
                <a:solidFill>
                  <a:schemeClr val="tx1"/>
                </a:solidFill>
              </a:rPr>
              <a:t>ZD je základ daně,</a:t>
            </a:r>
          </a:p>
          <a:p>
            <a:pPr marL="1295400" lvl="2" indent="-381000" algn="l">
              <a:buFont typeface="Wingdings" panose="05000000000000000000" pitchFamily="2" charset="2"/>
              <a:buChar char="§"/>
            </a:pPr>
            <a:r>
              <a:rPr lang="cs-CZ" altLang="cs-CZ" sz="2000" dirty="0" smtClean="0">
                <a:solidFill>
                  <a:schemeClr val="tx1"/>
                </a:solidFill>
              </a:rPr>
              <a:t>DZD</a:t>
            </a:r>
            <a:r>
              <a:rPr lang="cs-CZ" altLang="cs-CZ" sz="2000" baseline="-25000" dirty="0" smtClean="0">
                <a:solidFill>
                  <a:schemeClr val="tx1"/>
                </a:solidFill>
              </a:rPr>
              <a:t>§6</a:t>
            </a:r>
            <a:r>
              <a:rPr lang="cs-CZ" altLang="cs-CZ" sz="2000" dirty="0" smtClean="0">
                <a:solidFill>
                  <a:schemeClr val="tx1"/>
                </a:solidFill>
              </a:rPr>
              <a:t> je dílčí základ daně ze závislé činnosti,</a:t>
            </a:r>
          </a:p>
          <a:p>
            <a:pPr marL="1295400" lvl="2" indent="-381000" algn="l">
              <a:buFont typeface="Wingdings" panose="05000000000000000000" pitchFamily="2" charset="2"/>
              <a:buChar char="§"/>
            </a:pPr>
            <a:r>
              <a:rPr lang="cs-CZ" altLang="cs-CZ" sz="2000" dirty="0" smtClean="0">
                <a:solidFill>
                  <a:schemeClr val="tx1"/>
                </a:solidFill>
              </a:rPr>
              <a:t>DZD</a:t>
            </a:r>
            <a:r>
              <a:rPr lang="cs-CZ" altLang="cs-CZ" sz="2000" baseline="-25000" dirty="0" smtClean="0">
                <a:solidFill>
                  <a:schemeClr val="tx1"/>
                </a:solidFill>
              </a:rPr>
              <a:t>§7</a:t>
            </a:r>
            <a:r>
              <a:rPr lang="cs-CZ" altLang="cs-CZ" sz="2000" dirty="0" smtClean="0">
                <a:solidFill>
                  <a:schemeClr val="tx1"/>
                </a:solidFill>
              </a:rPr>
              <a:t> je dílčí základ daně ze samostatné činnosti,</a:t>
            </a:r>
          </a:p>
          <a:p>
            <a:pPr marL="1295400" lvl="2" indent="-381000" algn="l">
              <a:buFont typeface="Wingdings" panose="05000000000000000000" pitchFamily="2" charset="2"/>
              <a:buChar char="§"/>
            </a:pPr>
            <a:r>
              <a:rPr lang="cs-CZ" altLang="cs-CZ" sz="2000" dirty="0" smtClean="0">
                <a:solidFill>
                  <a:schemeClr val="tx1"/>
                </a:solidFill>
              </a:rPr>
              <a:t>DZD</a:t>
            </a:r>
            <a:r>
              <a:rPr lang="cs-CZ" altLang="cs-CZ" sz="2000" baseline="-25000" dirty="0" smtClean="0">
                <a:solidFill>
                  <a:schemeClr val="tx1"/>
                </a:solidFill>
              </a:rPr>
              <a:t>§8</a:t>
            </a:r>
            <a:r>
              <a:rPr lang="cs-CZ" altLang="cs-CZ" sz="2000" dirty="0" smtClean="0">
                <a:solidFill>
                  <a:schemeClr val="tx1"/>
                </a:solidFill>
              </a:rPr>
              <a:t> je dílčí základ daně z kapitálového majetku,</a:t>
            </a:r>
          </a:p>
          <a:p>
            <a:pPr marL="1295400" lvl="2" indent="-381000" algn="l">
              <a:buFont typeface="Wingdings" panose="05000000000000000000" pitchFamily="2" charset="2"/>
              <a:buChar char="§"/>
            </a:pPr>
            <a:r>
              <a:rPr lang="cs-CZ" altLang="cs-CZ" sz="2000" dirty="0" smtClean="0">
                <a:solidFill>
                  <a:schemeClr val="tx1"/>
                </a:solidFill>
              </a:rPr>
              <a:t>DZD</a:t>
            </a:r>
            <a:r>
              <a:rPr lang="cs-CZ" altLang="cs-CZ" sz="2000" baseline="-25000" dirty="0" smtClean="0">
                <a:solidFill>
                  <a:schemeClr val="tx1"/>
                </a:solidFill>
              </a:rPr>
              <a:t>§9</a:t>
            </a:r>
            <a:r>
              <a:rPr lang="cs-CZ" altLang="cs-CZ" sz="2000" dirty="0" smtClean="0">
                <a:solidFill>
                  <a:schemeClr val="tx1"/>
                </a:solidFill>
              </a:rPr>
              <a:t> je dílčí základ daně z nájmu,</a:t>
            </a:r>
          </a:p>
          <a:p>
            <a:pPr marL="1295400" lvl="2" indent="-381000" algn="l">
              <a:buFont typeface="Wingdings" panose="05000000000000000000" pitchFamily="2" charset="2"/>
              <a:buChar char="§"/>
            </a:pPr>
            <a:r>
              <a:rPr lang="cs-CZ" altLang="cs-CZ" sz="2000" dirty="0" smtClean="0">
                <a:solidFill>
                  <a:schemeClr val="tx1"/>
                </a:solidFill>
              </a:rPr>
              <a:t>DZD</a:t>
            </a:r>
            <a:r>
              <a:rPr lang="cs-CZ" altLang="cs-CZ" sz="2000" baseline="-25000" dirty="0" smtClean="0">
                <a:solidFill>
                  <a:schemeClr val="tx1"/>
                </a:solidFill>
              </a:rPr>
              <a:t>§10</a:t>
            </a:r>
            <a:r>
              <a:rPr lang="cs-CZ" altLang="cs-CZ" sz="2000" dirty="0" smtClean="0">
                <a:solidFill>
                  <a:schemeClr val="tx1"/>
                </a:solidFill>
              </a:rPr>
              <a:t> je dílčí základ daně z ostatních příjmů,</a:t>
            </a:r>
          </a:p>
          <a:p>
            <a:pPr marL="1295400" lvl="2" indent="-381000" algn="l">
              <a:buFont typeface="Wingdings" panose="05000000000000000000" pitchFamily="2" charset="2"/>
              <a:buChar char="§"/>
            </a:pPr>
            <a:r>
              <a:rPr lang="cs-CZ" altLang="cs-CZ" sz="2000" dirty="0" smtClean="0">
                <a:solidFill>
                  <a:schemeClr val="tx1"/>
                </a:solidFill>
              </a:rPr>
              <a:t>NČ</a:t>
            </a:r>
            <a:r>
              <a:rPr lang="cs-CZ" altLang="cs-CZ" sz="2000" baseline="-25000" dirty="0" smtClean="0">
                <a:solidFill>
                  <a:schemeClr val="tx1"/>
                </a:solidFill>
              </a:rPr>
              <a:t>ZD</a:t>
            </a:r>
            <a:r>
              <a:rPr lang="cs-CZ" altLang="cs-CZ" sz="2000" dirty="0" smtClean="0">
                <a:solidFill>
                  <a:schemeClr val="tx1"/>
                </a:solidFill>
              </a:rPr>
              <a:t> je nezdanitelná část základu daně (podle § 15)</a:t>
            </a:r>
          </a:p>
          <a:p>
            <a:pPr marL="1295400" lvl="2" indent="-381000" algn="l">
              <a:buFont typeface="Wingdings" panose="05000000000000000000" pitchFamily="2" charset="2"/>
              <a:buChar char="§"/>
            </a:pPr>
            <a:r>
              <a:rPr lang="cs-CZ" altLang="cs-CZ" sz="2000" dirty="0" smtClean="0">
                <a:solidFill>
                  <a:schemeClr val="tx1"/>
                </a:solidFill>
              </a:rPr>
              <a:t>P</a:t>
            </a:r>
            <a:r>
              <a:rPr lang="cs-CZ" altLang="cs-CZ" sz="2000" baseline="-25000" dirty="0" smtClean="0">
                <a:solidFill>
                  <a:schemeClr val="tx1"/>
                </a:solidFill>
              </a:rPr>
              <a:t>O</a:t>
            </a:r>
            <a:r>
              <a:rPr lang="cs-CZ" altLang="cs-CZ" sz="2000" dirty="0" smtClean="0">
                <a:solidFill>
                  <a:schemeClr val="tx1"/>
                </a:solidFill>
              </a:rPr>
              <a:t> jsou odčitatelné položky (podle § 34, § 34 a, § 34b, § 34c, § 34d, § 34e, § 34f, § 34g, § 34h ZDP).</a:t>
            </a: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2317021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Nadpis 1"/>
          <p:cNvSpPr txBox="1">
            <a:spLocks/>
          </p:cNvSpPr>
          <p:nvPr/>
        </p:nvSpPr>
        <p:spPr>
          <a:xfrm>
            <a:off x="2999004" y="184082"/>
            <a:ext cx="576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</a:br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Daňový systém ČR</a:t>
            </a:r>
          </a:p>
        </p:txBody>
      </p:sp>
    </p:spTree>
    <p:extLst>
      <p:ext uri="{BB962C8B-B14F-4D97-AF65-F5344CB8AC3E}">
        <p14:creationId xmlns:p14="http://schemas.microsoft.com/office/powerpoint/2010/main" val="3896793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 txBox="1">
            <a:spLocks/>
          </p:cNvSpPr>
          <p:nvPr/>
        </p:nvSpPr>
        <p:spPr>
          <a:xfrm>
            <a:off x="395536" y="1044000"/>
            <a:ext cx="8352928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Metodika stanovení základu daně</a:t>
            </a:r>
            <a:endParaRPr lang="cs-CZ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395536" y="1916752"/>
            <a:ext cx="8352928" cy="47085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1800"/>
              </a:spcBef>
              <a:buFontTx/>
              <a:buNone/>
            </a:pPr>
            <a:r>
              <a:rPr lang="cs-CZ" altLang="cs-CZ" sz="2000" b="1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Základ daně</a:t>
            </a:r>
            <a:r>
              <a:rPr lang="cs-CZ" altLang="cs-CZ" sz="20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 může být tedy větší než nula nebo roven nule. V daňovém přiznání fyzické osoby </a:t>
            </a:r>
            <a:r>
              <a:rPr lang="cs-CZ" altLang="cs-CZ" sz="2000" b="1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se zaokrouhluje na celé stokoruny dolů.</a:t>
            </a:r>
            <a:endParaRPr lang="cs-CZ" altLang="cs-CZ" sz="2000" dirty="0" smtClean="0">
              <a:solidFill>
                <a:schemeClr val="tx1"/>
              </a:solidFill>
              <a:latin typeface="Trebuchet MS" panose="020B0603020202020204" pitchFamily="34" charset="0"/>
            </a:endParaRPr>
          </a:p>
          <a:p>
            <a:pPr algn="l">
              <a:spcBef>
                <a:spcPts val="1800"/>
              </a:spcBef>
              <a:buFontTx/>
              <a:buNone/>
            </a:pPr>
            <a:r>
              <a:rPr lang="cs-CZ" altLang="cs-CZ" sz="20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Z výše uvedeného textu vyplývá, že pouze u příjmů ze samostatné výdělečné činnosti (P</a:t>
            </a:r>
            <a:r>
              <a:rPr lang="cs-CZ" altLang="cs-CZ" sz="2000" baseline="-250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§7</a:t>
            </a:r>
            <a:r>
              <a:rPr lang="cs-CZ" altLang="cs-CZ" sz="20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) a příjmů z nájmu (P</a:t>
            </a:r>
            <a:r>
              <a:rPr lang="cs-CZ" altLang="cs-CZ" sz="2000" baseline="-250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§9</a:t>
            </a:r>
            <a:r>
              <a:rPr lang="cs-CZ" altLang="cs-CZ" sz="20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) může </a:t>
            </a:r>
            <a:r>
              <a:rPr lang="cs-CZ" altLang="cs-CZ" sz="2000" b="1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vzniknout ztráta</a:t>
            </a:r>
            <a:r>
              <a:rPr lang="cs-CZ" altLang="cs-CZ" sz="20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, kterou lze vzájemně zkompenzovat nebo uplatnit v následujících 5 letech formou snížení základu daně fyzické osoby. Vzájemné kompenzování ztráty podle § 7 a § 9 ZDP lze také provést s příjmy podle § 8 a § 10 ZDP.</a:t>
            </a:r>
            <a:endParaRPr lang="cs-CZ" altLang="cs-CZ" sz="2000" b="1" dirty="0" smtClean="0">
              <a:solidFill>
                <a:schemeClr val="tx1"/>
              </a:solidFill>
              <a:latin typeface="Trebuchet MS" panose="020B0603020202020204" pitchFamily="34" charset="0"/>
            </a:endParaRPr>
          </a:p>
          <a:p>
            <a:pPr algn="l">
              <a:spcBef>
                <a:spcPts val="1800"/>
              </a:spcBef>
              <a:buFontTx/>
              <a:buNone/>
            </a:pPr>
            <a:r>
              <a:rPr lang="cs-CZ" altLang="cs-CZ" sz="2000" b="1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Ztráta tedy nemůže logicky vzniknout u příjmů </a:t>
            </a:r>
            <a:r>
              <a:rPr lang="cs-CZ" altLang="cs-CZ" sz="20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:</a:t>
            </a:r>
          </a:p>
          <a:p>
            <a:pPr marL="723900" lvl="2" indent="-381000" algn="l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altLang="cs-CZ" sz="20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ze závislé činnosti (P§6);</a:t>
            </a:r>
          </a:p>
          <a:p>
            <a:pPr marL="723900" lvl="2" indent="-381000" algn="l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altLang="cs-CZ" sz="20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z kapitálového majetku (P§8);</a:t>
            </a:r>
          </a:p>
          <a:p>
            <a:pPr marL="723900" lvl="2" indent="-381000" algn="l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altLang="cs-CZ" sz="20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z ostatních příjmů (P§10).</a:t>
            </a: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2317021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Nadpis 1"/>
          <p:cNvSpPr txBox="1">
            <a:spLocks/>
          </p:cNvSpPr>
          <p:nvPr/>
        </p:nvSpPr>
        <p:spPr>
          <a:xfrm>
            <a:off x="2999004" y="184082"/>
            <a:ext cx="576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</a:br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Daňový systém ČR</a:t>
            </a:r>
          </a:p>
        </p:txBody>
      </p:sp>
    </p:spTree>
    <p:extLst>
      <p:ext uri="{BB962C8B-B14F-4D97-AF65-F5344CB8AC3E}">
        <p14:creationId xmlns:p14="http://schemas.microsoft.com/office/powerpoint/2010/main" val="3896793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 txBox="1">
            <a:spLocks/>
          </p:cNvSpPr>
          <p:nvPr/>
        </p:nvSpPr>
        <p:spPr>
          <a:xfrm>
            <a:off x="395536" y="1044000"/>
            <a:ext cx="8352928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Nezdanitelné části základu daně (§15)</a:t>
            </a:r>
            <a:endParaRPr lang="cs-CZ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395536" y="1889125"/>
            <a:ext cx="8352928" cy="49688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533400" indent="-533400" algn="l">
              <a:lnSpc>
                <a:spcPct val="110000"/>
              </a:lnSpc>
              <a:buFont typeface="Candara" pitchFamily="34" charset="0"/>
              <a:buAutoNum type="arabicParenR"/>
            </a:pPr>
            <a:r>
              <a:rPr lang="cs-CZ" altLang="cs-CZ" sz="1400" b="1" dirty="0" smtClean="0">
                <a:solidFill>
                  <a:schemeClr val="tx1"/>
                </a:solidFill>
              </a:rPr>
              <a:t>odečet hodnoty </a:t>
            </a:r>
            <a:r>
              <a:rPr lang="cs-CZ" altLang="cs-CZ" sz="1400" b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bezúplatného plnění </a:t>
            </a:r>
            <a:r>
              <a:rPr lang="cs-CZ" altLang="cs-CZ" sz="1400" b="1" dirty="0" smtClean="0">
                <a:solidFill>
                  <a:schemeClr val="tx1"/>
                </a:solidFill>
              </a:rPr>
              <a:t>(darů)</a:t>
            </a:r>
            <a:r>
              <a:rPr lang="cs-CZ" altLang="cs-CZ" sz="1400" dirty="0" smtClean="0">
                <a:solidFill>
                  <a:schemeClr val="tx1"/>
                </a:solidFill>
              </a:rPr>
              <a:t> poskytnutým poplatníkem v souladu s § 15 odst. 1 ZDP, pokud úhrnná hodnota darů činí </a:t>
            </a:r>
            <a:r>
              <a:rPr lang="cs-CZ" altLang="cs-CZ" sz="1400" b="1" dirty="0" smtClean="0">
                <a:solidFill>
                  <a:schemeClr val="tx1"/>
                </a:solidFill>
              </a:rPr>
              <a:t>alespoň 1 000 Kč</a:t>
            </a:r>
            <a:r>
              <a:rPr lang="cs-CZ" altLang="cs-CZ" sz="1400" dirty="0" smtClean="0">
                <a:solidFill>
                  <a:schemeClr val="tx1"/>
                </a:solidFill>
              </a:rPr>
              <a:t> nebo </a:t>
            </a:r>
            <a:r>
              <a:rPr lang="cs-CZ" altLang="cs-CZ" sz="1400" b="1" dirty="0" smtClean="0">
                <a:solidFill>
                  <a:schemeClr val="tx1"/>
                </a:solidFill>
              </a:rPr>
              <a:t>přesáhne 2 % ze ZD (přesněji ze Σ DZD), přičemž</a:t>
            </a:r>
            <a:r>
              <a:rPr lang="cs-CZ" altLang="cs-CZ" sz="1400" dirty="0" smtClean="0">
                <a:solidFill>
                  <a:schemeClr val="tx1"/>
                </a:solidFill>
              </a:rPr>
              <a:t> jako dar na zdravotnické účely lze ocenit hodnotu </a:t>
            </a:r>
            <a:r>
              <a:rPr lang="cs-CZ" altLang="cs-CZ" sz="1400" u="sng" dirty="0" smtClean="0">
                <a:solidFill>
                  <a:schemeClr val="tx1"/>
                </a:solidFill>
              </a:rPr>
              <a:t>1 odběru krve částkou 2 000 Kč a hodnotu odběru orgánu od žijícího dárce částkou 20 000 Kč</a:t>
            </a:r>
            <a:r>
              <a:rPr lang="cs-CZ" altLang="cs-CZ" sz="1400" dirty="0" smtClean="0">
                <a:solidFill>
                  <a:schemeClr val="tx1"/>
                </a:solidFill>
              </a:rPr>
              <a:t>; uplatnit lze hodnotu darů </a:t>
            </a:r>
            <a:r>
              <a:rPr lang="cs-CZ" altLang="cs-CZ" sz="1400" b="1" dirty="0" smtClean="0">
                <a:solidFill>
                  <a:schemeClr val="tx1"/>
                </a:solidFill>
              </a:rPr>
              <a:t>maximálně do výše   </a:t>
            </a:r>
            <a:r>
              <a:rPr lang="cs-CZ" altLang="cs-CZ" sz="1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15 %</a:t>
            </a:r>
            <a:r>
              <a:rPr lang="cs-CZ" altLang="cs-CZ" sz="1400" b="1" dirty="0" smtClean="0">
                <a:solidFill>
                  <a:schemeClr val="tx1"/>
                </a:solidFill>
              </a:rPr>
              <a:t> ze ZD</a:t>
            </a:r>
            <a:r>
              <a:rPr lang="cs-CZ" altLang="cs-CZ" sz="1400" dirty="0" smtClean="0">
                <a:solidFill>
                  <a:schemeClr val="tx1"/>
                </a:solidFill>
              </a:rPr>
              <a:t> (</a:t>
            </a:r>
            <a:r>
              <a:rPr lang="el-GR" altLang="cs-CZ" sz="1400" dirty="0" smtClean="0">
                <a:solidFill>
                  <a:schemeClr val="tx1"/>
                </a:solidFill>
                <a:cs typeface="Arial" charset="0"/>
              </a:rPr>
              <a:t>Σ</a:t>
            </a:r>
            <a:r>
              <a:rPr lang="cs-CZ" altLang="cs-CZ" sz="1400" dirty="0" smtClean="0">
                <a:solidFill>
                  <a:schemeClr val="tx1"/>
                </a:solidFill>
                <a:cs typeface="Arial" charset="0"/>
              </a:rPr>
              <a:t> DZD);</a:t>
            </a:r>
            <a:endParaRPr lang="el-GR" altLang="cs-CZ" sz="1400" dirty="0" smtClean="0">
              <a:solidFill>
                <a:schemeClr val="tx1"/>
              </a:solidFill>
              <a:cs typeface="Arial" charset="0"/>
            </a:endParaRPr>
          </a:p>
          <a:p>
            <a:pPr marL="533400" indent="-533400" algn="l">
              <a:lnSpc>
                <a:spcPct val="110000"/>
              </a:lnSpc>
              <a:buFont typeface="Candara" pitchFamily="34" charset="0"/>
              <a:buAutoNum type="arabicParenR"/>
            </a:pPr>
            <a:r>
              <a:rPr lang="cs-CZ" altLang="cs-CZ" sz="1400" b="1" dirty="0" smtClean="0">
                <a:solidFill>
                  <a:schemeClr val="tx1"/>
                </a:solidFill>
              </a:rPr>
              <a:t>odečet částky úroků </a:t>
            </a:r>
            <a:r>
              <a:rPr lang="cs-CZ" altLang="cs-CZ" sz="1400" dirty="0" smtClean="0">
                <a:solidFill>
                  <a:schemeClr val="tx1"/>
                </a:solidFill>
              </a:rPr>
              <a:t>zaplacených z úvěru ze stavebního spoření nebo z hypotečního úvěru (úhrnná částka úroků všech poplatníků v téže společně hospodařící domácnosti nesmí pak překročit  </a:t>
            </a:r>
            <a:r>
              <a:rPr lang="cs-CZ" altLang="cs-CZ" sz="1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300 000 Kč </a:t>
            </a:r>
            <a:r>
              <a:rPr lang="cs-CZ" altLang="cs-CZ" sz="1400" dirty="0" smtClean="0">
                <a:solidFill>
                  <a:schemeClr val="tx1"/>
                </a:solidFill>
              </a:rPr>
              <a:t>za jedno zdaňovací období);</a:t>
            </a:r>
            <a:endParaRPr lang="cs-CZ" altLang="cs-CZ" sz="1400" b="1" dirty="0" smtClean="0">
              <a:solidFill>
                <a:schemeClr val="tx1"/>
              </a:solidFill>
            </a:endParaRPr>
          </a:p>
          <a:p>
            <a:pPr marL="533400" indent="-533400" algn="l">
              <a:lnSpc>
                <a:spcPct val="110000"/>
              </a:lnSpc>
              <a:buFont typeface="Candara" pitchFamily="34" charset="0"/>
              <a:buAutoNum type="arabicParenR"/>
            </a:pPr>
            <a:r>
              <a:rPr lang="cs-CZ" altLang="cs-CZ" sz="1400" b="1" dirty="0" smtClean="0">
                <a:solidFill>
                  <a:schemeClr val="tx1"/>
                </a:solidFill>
              </a:rPr>
              <a:t>odečet platby příspěvků na penzijní připojištění se státním příspěvkem </a:t>
            </a:r>
            <a:r>
              <a:rPr lang="cs-CZ" altLang="cs-CZ" sz="1400" dirty="0" smtClean="0">
                <a:solidFill>
                  <a:schemeClr val="tx1"/>
                </a:solidFill>
              </a:rPr>
              <a:t>(zaplacenou částku je nutno pro tento účel </a:t>
            </a:r>
            <a:r>
              <a:rPr lang="cs-CZ" altLang="cs-CZ" sz="1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snížit o 12 000 </a:t>
            </a:r>
            <a:r>
              <a:rPr lang="cs-CZ" altLang="cs-CZ" sz="1400" dirty="0" smtClean="0">
                <a:solidFill>
                  <a:schemeClr val="tx1"/>
                </a:solidFill>
              </a:rPr>
              <a:t>Kč), dále na penzijní pojištění a doplňkové penzijní spoření,</a:t>
            </a:r>
            <a:r>
              <a:rPr lang="cs-CZ" altLang="cs-CZ" sz="1400" b="1" dirty="0" smtClean="0">
                <a:solidFill>
                  <a:schemeClr val="tx1"/>
                </a:solidFill>
              </a:rPr>
              <a:t> nejvýše lze odečíst </a:t>
            </a:r>
            <a:r>
              <a:rPr lang="cs-CZ" altLang="cs-CZ" sz="1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12 000 Kč </a:t>
            </a:r>
            <a:r>
              <a:rPr lang="cs-CZ" altLang="cs-CZ" sz="1400" b="1" dirty="0" smtClean="0">
                <a:solidFill>
                  <a:schemeClr val="tx1"/>
                </a:solidFill>
              </a:rPr>
              <a:t>ročně; </a:t>
            </a:r>
            <a:r>
              <a:rPr lang="cs-CZ" altLang="cs-CZ" sz="1400" b="1" dirty="0">
                <a:solidFill>
                  <a:srgbClr val="FF0000"/>
                </a:solidFill>
              </a:rPr>
              <a:t>(od roku 2017 to je 24 000 Kč)</a:t>
            </a:r>
            <a:endParaRPr lang="cs-CZ" altLang="cs-CZ" sz="1400" b="1" dirty="0" smtClean="0">
              <a:solidFill>
                <a:schemeClr val="tx1"/>
              </a:solidFill>
            </a:endParaRPr>
          </a:p>
          <a:p>
            <a:pPr marL="533400" indent="-533400" algn="l">
              <a:lnSpc>
                <a:spcPct val="110000"/>
              </a:lnSpc>
              <a:buFont typeface="Candara" pitchFamily="34" charset="0"/>
              <a:buAutoNum type="arabicParenR"/>
            </a:pPr>
            <a:r>
              <a:rPr lang="cs-CZ" altLang="cs-CZ" sz="1400" b="1" dirty="0" smtClean="0">
                <a:solidFill>
                  <a:schemeClr val="tx1"/>
                </a:solidFill>
              </a:rPr>
              <a:t>odečet částky </a:t>
            </a:r>
            <a:r>
              <a:rPr lang="cs-CZ" altLang="cs-CZ" sz="1400" dirty="0" smtClean="0">
                <a:solidFill>
                  <a:schemeClr val="tx1"/>
                </a:solidFill>
              </a:rPr>
              <a:t>poplatníkem zaplaceného pojistného na jeho</a:t>
            </a:r>
            <a:r>
              <a:rPr lang="cs-CZ" altLang="cs-CZ" sz="1400" b="1" dirty="0" smtClean="0">
                <a:solidFill>
                  <a:schemeClr val="tx1"/>
                </a:solidFill>
              </a:rPr>
              <a:t> soukromé životní pojištění, nejvýše lze odečíst </a:t>
            </a:r>
            <a:r>
              <a:rPr lang="cs-CZ" altLang="cs-CZ" sz="1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12 000 </a:t>
            </a:r>
            <a:r>
              <a:rPr lang="cs-CZ" altLang="cs-CZ" sz="1400" b="1" dirty="0" smtClean="0">
                <a:solidFill>
                  <a:schemeClr val="tx1"/>
                </a:solidFill>
              </a:rPr>
              <a:t>Kč ročně; </a:t>
            </a:r>
            <a:r>
              <a:rPr lang="cs-CZ" altLang="cs-CZ" sz="1400" b="1" dirty="0">
                <a:solidFill>
                  <a:srgbClr val="FF0000"/>
                </a:solidFill>
              </a:rPr>
              <a:t>(od roku 2017 to je 24 000 Kč)</a:t>
            </a:r>
            <a:endParaRPr lang="cs-CZ" altLang="cs-CZ" sz="1400" b="1" dirty="0" smtClean="0">
              <a:solidFill>
                <a:schemeClr val="tx1"/>
              </a:solidFill>
            </a:endParaRPr>
          </a:p>
          <a:p>
            <a:pPr marL="533400" indent="-533400" algn="l">
              <a:lnSpc>
                <a:spcPct val="110000"/>
              </a:lnSpc>
              <a:buFont typeface="Candara" pitchFamily="34" charset="0"/>
              <a:buAutoNum type="arabicParenR"/>
            </a:pPr>
            <a:r>
              <a:rPr lang="cs-CZ" altLang="cs-CZ" sz="1400" b="1" dirty="0" smtClean="0">
                <a:solidFill>
                  <a:schemeClr val="tx1"/>
                </a:solidFill>
              </a:rPr>
              <a:t>odečet částky odpovídající zaplaceným členským příspěvkům člena odborové organizace </a:t>
            </a:r>
            <a:r>
              <a:rPr lang="cs-CZ" altLang="cs-CZ" sz="1400" dirty="0" smtClean="0">
                <a:solidFill>
                  <a:schemeClr val="tx1"/>
                </a:solidFill>
              </a:rPr>
              <a:t>odborové organizaci</a:t>
            </a:r>
            <a:r>
              <a:rPr lang="cs-CZ" altLang="cs-CZ" sz="1400" b="1" dirty="0" smtClean="0">
                <a:solidFill>
                  <a:schemeClr val="tx1"/>
                </a:solidFill>
              </a:rPr>
              <a:t>, do výše 1,5 % </a:t>
            </a:r>
            <a:r>
              <a:rPr lang="cs-CZ" altLang="cs-CZ" sz="1400" dirty="0" smtClean="0">
                <a:solidFill>
                  <a:schemeClr val="tx1"/>
                </a:solidFill>
              </a:rPr>
              <a:t>zdanitelných příjmů podle § 6,</a:t>
            </a:r>
            <a:r>
              <a:rPr lang="cs-CZ" altLang="cs-CZ" sz="1400" b="1" dirty="0" smtClean="0">
                <a:solidFill>
                  <a:schemeClr val="tx1"/>
                </a:solidFill>
              </a:rPr>
              <a:t> maximálně však do výše </a:t>
            </a:r>
            <a:r>
              <a:rPr lang="cs-CZ" altLang="cs-CZ" sz="1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3000</a:t>
            </a:r>
            <a:r>
              <a:rPr lang="cs-CZ" altLang="cs-CZ" sz="1400" b="1" dirty="0" smtClean="0">
                <a:solidFill>
                  <a:schemeClr val="tx1"/>
                </a:solidFill>
              </a:rPr>
              <a:t> Kč za zdaňovací období;</a:t>
            </a:r>
          </a:p>
          <a:p>
            <a:pPr marL="533400" indent="-533400" algn="l">
              <a:lnSpc>
                <a:spcPct val="110000"/>
              </a:lnSpc>
              <a:buFont typeface="Candara" pitchFamily="34" charset="0"/>
              <a:buAutoNum type="arabicParenR"/>
            </a:pPr>
            <a:r>
              <a:rPr lang="cs-CZ" altLang="cs-CZ" sz="1400" b="1" dirty="0" smtClean="0">
                <a:solidFill>
                  <a:schemeClr val="tx1"/>
                </a:solidFill>
              </a:rPr>
              <a:t>odečet úhrady za zkoušky ověřující výsledky dalšího vzdělávání</a:t>
            </a:r>
            <a:r>
              <a:rPr lang="cs-CZ" altLang="cs-CZ" sz="1400" dirty="0" smtClean="0">
                <a:solidFill>
                  <a:schemeClr val="tx1"/>
                </a:solidFill>
              </a:rPr>
              <a:t>, pokud nebyly hrazeny zaměstnavatelem ani nebyly uplatněny jako daňový výdaj, </a:t>
            </a:r>
            <a:r>
              <a:rPr lang="cs-CZ" altLang="cs-CZ" sz="1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nejvýše </a:t>
            </a:r>
            <a:r>
              <a:rPr lang="cs-CZ" altLang="cs-CZ" sz="1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10 000 </a:t>
            </a:r>
            <a:r>
              <a:rPr lang="cs-CZ" altLang="cs-CZ" sz="1400" b="1" dirty="0" smtClean="0">
                <a:solidFill>
                  <a:schemeClr val="tx1"/>
                </a:solidFill>
              </a:rPr>
              <a:t>Kč</a:t>
            </a:r>
            <a:r>
              <a:rPr lang="cs-CZ" altLang="cs-CZ" sz="1400" dirty="0" smtClean="0">
                <a:solidFill>
                  <a:schemeClr val="tx1"/>
                </a:solidFill>
              </a:rPr>
              <a:t>, u osob se zdravotním postižením nejvýše </a:t>
            </a:r>
            <a:br>
              <a:rPr lang="cs-CZ" altLang="cs-CZ" sz="1400" dirty="0" smtClean="0">
                <a:solidFill>
                  <a:schemeClr val="tx1"/>
                </a:solidFill>
              </a:rPr>
            </a:br>
            <a:r>
              <a:rPr lang="cs-CZ" altLang="cs-CZ" sz="1400" b="1" dirty="0" smtClean="0">
                <a:solidFill>
                  <a:schemeClr val="tx1"/>
                </a:solidFill>
              </a:rPr>
              <a:t>13 000 Kč</a:t>
            </a:r>
            <a:r>
              <a:rPr lang="cs-CZ" altLang="cs-CZ" sz="1400" dirty="0" smtClean="0">
                <a:solidFill>
                  <a:schemeClr val="tx1"/>
                </a:solidFill>
              </a:rPr>
              <a:t>, u osob s těžším zdravotním postižením nejvýše pak </a:t>
            </a:r>
            <a:r>
              <a:rPr lang="cs-CZ" altLang="cs-CZ" sz="1400" b="1" dirty="0" smtClean="0">
                <a:solidFill>
                  <a:schemeClr val="tx1"/>
                </a:solidFill>
              </a:rPr>
              <a:t>15 000 Kč.</a:t>
            </a:r>
            <a:r>
              <a:rPr lang="cs-CZ" altLang="cs-CZ" sz="1400" dirty="0" smtClean="0">
                <a:solidFill>
                  <a:schemeClr val="tx1"/>
                </a:solidFill>
              </a:rPr>
              <a:t> </a:t>
            </a:r>
          </a:p>
          <a:p>
            <a:pPr marL="533400" indent="-533400">
              <a:lnSpc>
                <a:spcPct val="110000"/>
              </a:lnSpc>
              <a:buFont typeface="Candara" pitchFamily="34" charset="0"/>
              <a:buAutoNum type="arabicParenR"/>
            </a:pPr>
            <a:endParaRPr lang="cs-CZ" altLang="cs-CZ" sz="1400" dirty="0" smtClean="0">
              <a:solidFill>
                <a:schemeClr val="tx1"/>
              </a:solidFill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2317021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Nadpis 1"/>
          <p:cNvSpPr txBox="1">
            <a:spLocks/>
          </p:cNvSpPr>
          <p:nvPr/>
        </p:nvSpPr>
        <p:spPr>
          <a:xfrm>
            <a:off x="2999004" y="184082"/>
            <a:ext cx="576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</a:br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Daňový systém ČR</a:t>
            </a:r>
          </a:p>
        </p:txBody>
      </p:sp>
    </p:spTree>
    <p:extLst>
      <p:ext uri="{BB962C8B-B14F-4D97-AF65-F5344CB8AC3E}">
        <p14:creationId xmlns:p14="http://schemas.microsoft.com/office/powerpoint/2010/main" val="3896793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 txBox="1">
            <a:spLocks/>
          </p:cNvSpPr>
          <p:nvPr/>
        </p:nvSpPr>
        <p:spPr>
          <a:xfrm>
            <a:off x="395536" y="1044000"/>
            <a:ext cx="8352928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Položky odečitatelné od základu daně (§34)</a:t>
            </a:r>
            <a:endParaRPr lang="cs-CZ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395536" y="1916752"/>
            <a:ext cx="8352928" cy="47085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8775" lvl="1" indent="-358775" algn="l">
              <a:spcBef>
                <a:spcPts val="1200"/>
              </a:spcBef>
              <a:buFontTx/>
              <a:buAutoNum type="arabicParenR"/>
            </a:pPr>
            <a:r>
              <a:rPr lang="cs-CZ" altLang="cs-CZ" sz="2000" b="1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100 % nebo 110 % nákladů (výdajů) vynaložených při realizaci projektů výzkumu a vývoje.</a:t>
            </a:r>
          </a:p>
          <a:p>
            <a:pPr marL="358775" lvl="1" indent="-358775" algn="l">
              <a:spcBef>
                <a:spcPts val="1200"/>
              </a:spcBef>
              <a:buFontTx/>
              <a:buAutoNum type="arabicParenR"/>
            </a:pPr>
            <a:r>
              <a:rPr lang="cs-CZ" altLang="cs-CZ" sz="2000" b="1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daňová ztráta </a:t>
            </a:r>
            <a:r>
              <a:rPr lang="cs-CZ" altLang="cs-CZ" sz="20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– nejdéle v </a:t>
            </a:r>
            <a:r>
              <a:rPr lang="cs-CZ" altLang="cs-CZ" sz="2000" b="1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5</a:t>
            </a:r>
            <a:r>
              <a:rPr lang="cs-CZ" altLang="cs-CZ" sz="20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 zdaňovacích obdobích (ztráta vyměřena za rok 2010, pak možnost uplatnění 2011 až 2015);</a:t>
            </a:r>
          </a:p>
          <a:p>
            <a:pPr marL="358775" lvl="1" indent="-358775" algn="l">
              <a:spcBef>
                <a:spcPts val="1200"/>
              </a:spcBef>
              <a:buFontTx/>
              <a:buAutoNum type="arabicParenR"/>
            </a:pPr>
            <a:r>
              <a:rPr lang="cs-CZ" altLang="cs-CZ" sz="2000" b="1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odpočet 50 % nebo 110 % vstupní ceny majetku na podporu pořízení majetku na odborné vzdělávání;</a:t>
            </a:r>
          </a:p>
          <a:p>
            <a:pPr marL="358775" lvl="1" indent="-358775" algn="l">
              <a:spcBef>
                <a:spcPts val="1200"/>
              </a:spcBef>
              <a:buFontTx/>
              <a:buAutoNum type="arabicParenR"/>
            </a:pPr>
            <a:r>
              <a:rPr lang="cs-CZ" altLang="cs-CZ" sz="2000" b="1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odpočet na podporu výdajů vynaložených na žáka nebo studenta v </a:t>
            </a:r>
            <a:r>
              <a:rPr lang="cs-CZ" altLang="cs-CZ" sz="20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rámci odborného vzdělávání (</a:t>
            </a:r>
            <a:r>
              <a:rPr lang="cs-CZ" altLang="cs-CZ" sz="2000" b="1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200 Kč/hod</a:t>
            </a:r>
            <a:r>
              <a:rPr lang="cs-CZ" altLang="cs-CZ" sz="20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. praktického vyučování, odborné praxe a vzdělávací akreditované činnosti). </a:t>
            </a:r>
          </a:p>
          <a:p>
            <a:pPr marL="914400" lvl="1" indent="-457200" algn="l">
              <a:lnSpc>
                <a:spcPct val="80000"/>
              </a:lnSpc>
              <a:buFontTx/>
              <a:buAutoNum type="arabicParenR"/>
            </a:pPr>
            <a:endParaRPr lang="cs-CZ" altLang="cs-CZ" sz="2000" dirty="0" smtClean="0">
              <a:solidFill>
                <a:schemeClr val="tx1"/>
              </a:solidFill>
              <a:latin typeface="Trebuchet MS" panose="020B0603020202020204" pitchFamily="34" charset="0"/>
            </a:endParaRPr>
          </a:p>
          <a:p>
            <a:pPr marL="914400" lvl="1" indent="-457200" algn="l">
              <a:lnSpc>
                <a:spcPct val="80000"/>
              </a:lnSpc>
              <a:buFontTx/>
              <a:buNone/>
            </a:pPr>
            <a:endParaRPr lang="cs-CZ" altLang="cs-CZ" sz="2000" b="1" dirty="0" smtClean="0">
              <a:solidFill>
                <a:schemeClr val="tx1"/>
              </a:solidFill>
              <a:latin typeface="Trebuchet MS" panose="020B0603020202020204" pitchFamily="34" charset="0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2317021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Nadpis 1"/>
          <p:cNvSpPr txBox="1">
            <a:spLocks/>
          </p:cNvSpPr>
          <p:nvPr/>
        </p:nvSpPr>
        <p:spPr>
          <a:xfrm>
            <a:off x="2999004" y="184082"/>
            <a:ext cx="576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</a:br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Daňový systém ČR</a:t>
            </a:r>
          </a:p>
        </p:txBody>
      </p:sp>
    </p:spTree>
    <p:extLst>
      <p:ext uri="{BB962C8B-B14F-4D97-AF65-F5344CB8AC3E}">
        <p14:creationId xmlns:p14="http://schemas.microsoft.com/office/powerpoint/2010/main" val="2738185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 txBox="1">
            <a:spLocks/>
          </p:cNvSpPr>
          <p:nvPr/>
        </p:nvSpPr>
        <p:spPr>
          <a:xfrm>
            <a:off x="395536" y="1044000"/>
            <a:ext cx="8352928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Sazby daně z příjmů fyzických osob (§16)</a:t>
            </a:r>
            <a:endParaRPr lang="cs-CZ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191675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algn="l">
              <a:spcBef>
                <a:spcPts val="1200"/>
              </a:spcBef>
              <a:buClr>
                <a:srgbClr val="795339"/>
              </a:buClr>
              <a:buFont typeface="Wingdings 2" pitchFamily="18" charset="2"/>
              <a:buNone/>
            </a:pPr>
            <a:r>
              <a:rPr lang="cs-CZ" altLang="cs-CZ" sz="20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Sazba daně činí 15 % ze základu daně. </a:t>
            </a:r>
          </a:p>
          <a:p>
            <a:pPr marL="0" lvl="1" algn="l">
              <a:spcBef>
                <a:spcPts val="1200"/>
              </a:spcBef>
              <a:buClr>
                <a:srgbClr val="795339"/>
              </a:buClr>
              <a:buFont typeface="Wingdings 2" pitchFamily="18" charset="2"/>
              <a:buNone/>
            </a:pPr>
            <a:r>
              <a:rPr lang="cs-CZ" altLang="cs-CZ" sz="18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Daň se zvyšuje o solidární zvýšení daně ve výši 7 % z kladného rozdílu mezi:</a:t>
            </a:r>
          </a:p>
          <a:p>
            <a:pPr marL="719138" lvl="1" indent="-360363" algn="l">
              <a:spcBef>
                <a:spcPts val="1200"/>
              </a:spcBef>
              <a:buFontTx/>
              <a:buAutoNum type="arabicParenR"/>
            </a:pPr>
            <a:r>
              <a:rPr lang="cs-CZ" altLang="cs-CZ" sz="18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součtem příjmů podle § 6 a příjmů podle § 7;</a:t>
            </a:r>
          </a:p>
          <a:p>
            <a:pPr marL="719138" lvl="1" indent="-360363" algn="l">
              <a:spcBef>
                <a:spcPts val="1200"/>
              </a:spcBef>
              <a:buFontTx/>
              <a:buAutoNum type="arabicParenR"/>
            </a:pPr>
            <a:r>
              <a:rPr lang="cs-CZ" altLang="cs-CZ" sz="18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48-násobkem průměrné mzdy (podle zákona o sociálním pojistném). </a:t>
            </a:r>
          </a:p>
          <a:p>
            <a:pPr marL="1077913" lvl="1" indent="-358775" algn="l">
              <a:spcBef>
                <a:spcPts val="1200"/>
              </a:spcBef>
              <a:buFont typeface="Wingdings" pitchFamily="2" charset="2"/>
              <a:buChar char="§"/>
            </a:pPr>
            <a:r>
              <a:rPr lang="cs-CZ" altLang="cs-CZ" sz="16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pro rok </a:t>
            </a:r>
            <a:r>
              <a:rPr lang="cs-CZ" altLang="cs-CZ" sz="1600" b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2015</a:t>
            </a:r>
            <a:r>
              <a:rPr lang="cs-CZ" altLang="cs-CZ" sz="16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 je tato hranice </a:t>
            </a:r>
            <a:r>
              <a:rPr lang="cs-CZ" altLang="cs-CZ" sz="1600" b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1 277 328 </a:t>
            </a:r>
            <a:r>
              <a:rPr lang="cs-CZ" altLang="cs-CZ" sz="16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Kč, průměrná mzda = </a:t>
            </a:r>
            <a:r>
              <a:rPr lang="cs-CZ" altLang="cs-CZ" sz="1600" b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26 611 </a:t>
            </a:r>
            <a:r>
              <a:rPr lang="cs-CZ" altLang="cs-CZ" sz="16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Kč</a:t>
            </a:r>
          </a:p>
          <a:p>
            <a:pPr marL="1077913" lvl="1" indent="-358775" algn="l">
              <a:spcBef>
                <a:spcPts val="1200"/>
              </a:spcBef>
              <a:buFont typeface="Wingdings" pitchFamily="2" charset="2"/>
              <a:buChar char="§"/>
            </a:pPr>
            <a:r>
              <a:rPr lang="cs-CZ" altLang="cs-CZ" sz="16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pro rok </a:t>
            </a:r>
            <a:r>
              <a:rPr lang="cs-CZ" altLang="cs-CZ" sz="1600" b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2016</a:t>
            </a:r>
            <a:r>
              <a:rPr lang="cs-CZ" altLang="cs-CZ" sz="16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 je tato hranice </a:t>
            </a:r>
            <a:r>
              <a:rPr lang="cs-CZ" altLang="cs-CZ" sz="1600" b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1 296 288 </a:t>
            </a:r>
            <a:r>
              <a:rPr lang="cs-CZ" altLang="cs-CZ" sz="16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Kč, průměrná mzda = </a:t>
            </a:r>
            <a:r>
              <a:rPr lang="cs-CZ" altLang="cs-CZ" sz="1600" b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27 006 </a:t>
            </a:r>
            <a:r>
              <a:rPr lang="cs-CZ" altLang="cs-CZ" sz="16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Kč</a:t>
            </a:r>
          </a:p>
          <a:p>
            <a:pPr marL="1077913" lvl="1" indent="-358775" algn="l">
              <a:lnSpc>
                <a:spcPct val="80000"/>
              </a:lnSpc>
              <a:spcBef>
                <a:spcPts val="1200"/>
              </a:spcBef>
              <a:buClr>
                <a:srgbClr val="795339"/>
              </a:buClr>
              <a:buFont typeface="Wingdings" pitchFamily="2" charset="2"/>
              <a:buChar char="§"/>
            </a:pPr>
            <a:r>
              <a:rPr lang="cs-CZ" altLang="cs-CZ" sz="1600" dirty="0">
                <a:solidFill>
                  <a:schemeClr val="tx1"/>
                </a:solidFill>
                <a:latin typeface="Trebuchet MS" panose="020B0603020202020204" pitchFamily="34" charset="0"/>
              </a:rPr>
              <a:t>pro rok </a:t>
            </a:r>
            <a:r>
              <a:rPr lang="cs-CZ" altLang="cs-CZ" sz="1600" b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2017</a:t>
            </a:r>
            <a:r>
              <a:rPr lang="cs-CZ" altLang="cs-CZ" sz="1600" dirty="0">
                <a:solidFill>
                  <a:schemeClr val="tx1"/>
                </a:solidFill>
                <a:latin typeface="Trebuchet MS" panose="020B0603020202020204" pitchFamily="34" charset="0"/>
              </a:rPr>
              <a:t> je tato hranice </a:t>
            </a:r>
            <a:r>
              <a:rPr lang="cs-CZ" altLang="cs-CZ" sz="1600" b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1 355 136 Kč</a:t>
            </a:r>
            <a:r>
              <a:rPr lang="cs-CZ" altLang="cs-CZ" sz="1600" dirty="0">
                <a:solidFill>
                  <a:schemeClr val="tx1"/>
                </a:solidFill>
                <a:latin typeface="Trebuchet MS" panose="020B0603020202020204" pitchFamily="34" charset="0"/>
              </a:rPr>
              <a:t>, průměrná mzda = </a:t>
            </a:r>
            <a:r>
              <a:rPr lang="cs-CZ" altLang="cs-CZ" sz="1600" b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28 232 </a:t>
            </a:r>
            <a:r>
              <a:rPr lang="cs-CZ" altLang="cs-CZ" sz="1600" b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Kč</a:t>
            </a:r>
          </a:p>
          <a:p>
            <a:pPr marL="1077913" lvl="1" indent="-358775" algn="l">
              <a:lnSpc>
                <a:spcPct val="80000"/>
              </a:lnSpc>
              <a:spcBef>
                <a:spcPts val="1200"/>
              </a:spcBef>
              <a:buClr>
                <a:srgbClr val="795339"/>
              </a:buClr>
              <a:buFont typeface="Wingdings" pitchFamily="2" charset="2"/>
              <a:buChar char="§"/>
            </a:pPr>
            <a:r>
              <a:rPr lang="cs-CZ" altLang="cs-CZ" sz="16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pro rok </a:t>
            </a:r>
            <a:r>
              <a:rPr lang="cs-CZ" altLang="cs-CZ" sz="1600" b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2018</a:t>
            </a:r>
            <a:r>
              <a:rPr lang="cs-CZ" altLang="cs-CZ" sz="16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 je tato hranice </a:t>
            </a:r>
            <a:r>
              <a:rPr lang="cs-CZ" altLang="cs-CZ" sz="1600" b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1 438 992 Kč</a:t>
            </a:r>
            <a:r>
              <a:rPr lang="cs-CZ" altLang="cs-CZ" sz="16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, průměrná mzda = </a:t>
            </a:r>
            <a:r>
              <a:rPr lang="cs-CZ" altLang="cs-CZ" sz="1600" b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29 979 Kč</a:t>
            </a:r>
          </a:p>
          <a:p>
            <a:pPr marL="1077913" lvl="1" indent="-358775" algn="l">
              <a:lnSpc>
                <a:spcPct val="80000"/>
              </a:lnSpc>
              <a:spcBef>
                <a:spcPts val="1200"/>
              </a:spcBef>
              <a:buClr>
                <a:srgbClr val="795339"/>
              </a:buClr>
              <a:buFont typeface="Wingdings" pitchFamily="2" charset="2"/>
              <a:buChar char="§"/>
            </a:pPr>
            <a:r>
              <a:rPr lang="cs-CZ" altLang="cs-CZ" sz="1600" dirty="0">
                <a:solidFill>
                  <a:schemeClr val="tx1"/>
                </a:solidFill>
                <a:latin typeface="Trebuchet MS" panose="020B0603020202020204" pitchFamily="34" charset="0"/>
              </a:rPr>
              <a:t>pro rok </a:t>
            </a:r>
            <a:r>
              <a:rPr lang="cs-CZ" altLang="cs-CZ" sz="1600" b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2019</a:t>
            </a:r>
            <a:r>
              <a:rPr lang="cs-CZ" altLang="cs-CZ" sz="16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 </a:t>
            </a:r>
            <a:r>
              <a:rPr lang="cs-CZ" altLang="cs-CZ" sz="1600" dirty="0">
                <a:solidFill>
                  <a:schemeClr val="tx1"/>
                </a:solidFill>
                <a:latin typeface="Trebuchet MS" panose="020B0603020202020204" pitchFamily="34" charset="0"/>
              </a:rPr>
              <a:t>je tato hranice </a:t>
            </a:r>
            <a:r>
              <a:rPr lang="cs-CZ" altLang="cs-CZ" sz="1600" b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1 </a:t>
            </a:r>
            <a:r>
              <a:rPr lang="cs-CZ" altLang="cs-CZ" sz="1600" b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569 552 Kč</a:t>
            </a:r>
            <a:r>
              <a:rPr lang="cs-CZ" altLang="cs-CZ" sz="1600" dirty="0">
                <a:solidFill>
                  <a:schemeClr val="tx1"/>
                </a:solidFill>
                <a:latin typeface="Trebuchet MS" panose="020B0603020202020204" pitchFamily="34" charset="0"/>
              </a:rPr>
              <a:t>, průměrná mzda = </a:t>
            </a:r>
            <a:r>
              <a:rPr lang="cs-CZ" altLang="cs-CZ" sz="1600" b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32 699 </a:t>
            </a:r>
            <a:r>
              <a:rPr lang="cs-CZ" altLang="cs-CZ" sz="1600" b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Kč</a:t>
            </a:r>
          </a:p>
          <a:p>
            <a:pPr marL="1077913" lvl="1" indent="-358775" algn="l">
              <a:lnSpc>
                <a:spcPct val="80000"/>
              </a:lnSpc>
              <a:spcBef>
                <a:spcPts val="1200"/>
              </a:spcBef>
              <a:buClr>
                <a:srgbClr val="795339"/>
              </a:buClr>
              <a:buFont typeface="Wingdings" pitchFamily="2" charset="2"/>
              <a:buChar char="§"/>
            </a:pPr>
            <a:endParaRPr lang="cs-CZ" altLang="cs-CZ" sz="1600" b="1" u="sng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</a:endParaRPr>
          </a:p>
          <a:p>
            <a:pPr marL="914400" lvl="1" indent="-457200" algn="l">
              <a:lnSpc>
                <a:spcPct val="80000"/>
              </a:lnSpc>
              <a:buClr>
                <a:srgbClr val="795339"/>
              </a:buClr>
              <a:buFont typeface="Wingdings" pitchFamily="2" charset="2"/>
              <a:buChar char="§"/>
            </a:pPr>
            <a:endParaRPr lang="cs-CZ" altLang="cs-CZ" sz="3200" dirty="0" smtClean="0">
              <a:solidFill>
                <a:schemeClr val="tx1"/>
              </a:solidFill>
              <a:latin typeface="Trebuchet MS" panose="020B0603020202020204" pitchFamily="34" charset="0"/>
            </a:endParaRPr>
          </a:p>
          <a:p>
            <a:pPr marL="914400" lvl="1" indent="-457200" algn="l">
              <a:lnSpc>
                <a:spcPct val="80000"/>
              </a:lnSpc>
              <a:buClr>
                <a:srgbClr val="795339"/>
              </a:buClr>
              <a:buFont typeface="Wingdings" pitchFamily="2" charset="2"/>
              <a:buChar char="§"/>
            </a:pPr>
            <a:endParaRPr lang="cs-CZ" altLang="cs-CZ" sz="3200" dirty="0" smtClean="0">
              <a:solidFill>
                <a:schemeClr val="tx1"/>
              </a:solidFill>
              <a:latin typeface="Trebuchet MS" panose="020B0603020202020204" pitchFamily="34" charset="0"/>
            </a:endParaRPr>
          </a:p>
          <a:p>
            <a:pPr algn="l">
              <a:buFont typeface="Wingdings 2" pitchFamily="18" charset="2"/>
              <a:buNone/>
            </a:pPr>
            <a:endParaRPr lang="cs-CZ" altLang="cs-CZ" dirty="0" smtClean="0">
              <a:solidFill>
                <a:schemeClr val="tx1"/>
              </a:solidFill>
              <a:latin typeface="Trebuchet MS" panose="020B0603020202020204" pitchFamily="34" charset="0"/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2317021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Nadpis 1"/>
          <p:cNvSpPr txBox="1">
            <a:spLocks/>
          </p:cNvSpPr>
          <p:nvPr/>
        </p:nvSpPr>
        <p:spPr>
          <a:xfrm>
            <a:off x="2999004" y="184082"/>
            <a:ext cx="576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</a:br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Daňový systém ČR</a:t>
            </a:r>
          </a:p>
        </p:txBody>
      </p:sp>
    </p:spTree>
    <p:extLst>
      <p:ext uri="{BB962C8B-B14F-4D97-AF65-F5344CB8AC3E}">
        <p14:creationId xmlns:p14="http://schemas.microsoft.com/office/powerpoint/2010/main" val="2583776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 txBox="1">
            <a:spLocks/>
          </p:cNvSpPr>
          <p:nvPr/>
        </p:nvSpPr>
        <p:spPr>
          <a:xfrm>
            <a:off x="395536" y="1044000"/>
            <a:ext cx="8352928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Slevy na dani</a:t>
            </a:r>
            <a:endParaRPr lang="cs-CZ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395536" y="1916752"/>
            <a:ext cx="8352928" cy="47085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533400" indent="-533400" algn="l">
              <a:spcBef>
                <a:spcPts val="1200"/>
              </a:spcBef>
              <a:buFontTx/>
              <a:buNone/>
            </a:pPr>
            <a:r>
              <a:rPr lang="cs-CZ" altLang="cs-CZ" sz="2400" b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Klasické slevy na dani (§35)</a:t>
            </a:r>
          </a:p>
          <a:p>
            <a:pPr marL="358775" indent="-358775" algn="l">
              <a:spcBef>
                <a:spcPts val="1200"/>
              </a:spcBef>
              <a:buFontTx/>
              <a:buNone/>
            </a:pPr>
            <a:endParaRPr lang="cs-CZ" altLang="cs-CZ" sz="800" dirty="0" smtClean="0">
              <a:solidFill>
                <a:schemeClr val="tx1"/>
              </a:solidFill>
              <a:latin typeface="Trebuchet MS" panose="020B0603020202020204" pitchFamily="34" charset="0"/>
            </a:endParaRPr>
          </a:p>
          <a:p>
            <a:pPr marL="358775" lvl="1" indent="-358775" algn="l">
              <a:spcBef>
                <a:spcPts val="1200"/>
              </a:spcBef>
              <a:buFontTx/>
              <a:buAutoNum type="arabicParenR"/>
            </a:pPr>
            <a:r>
              <a:rPr lang="cs-CZ" altLang="cs-CZ" sz="20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Z titulu zaměstnávání pracovníků se změněnou pracovní schopností – </a:t>
            </a:r>
            <a:r>
              <a:rPr lang="cs-CZ" altLang="cs-CZ" sz="2000" u="sng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18 000 Kč </a:t>
            </a:r>
            <a:r>
              <a:rPr lang="cs-CZ" altLang="cs-CZ" sz="20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na 1 průměrný roční přepočtený počet zaměstnanců </a:t>
            </a:r>
            <a:br>
              <a:rPr lang="cs-CZ" altLang="cs-CZ" sz="2000" dirty="0" smtClean="0">
                <a:solidFill>
                  <a:schemeClr val="tx1"/>
                </a:solidFill>
                <a:latin typeface="Trebuchet MS" panose="020B0603020202020204" pitchFamily="34" charset="0"/>
              </a:rPr>
            </a:br>
            <a:r>
              <a:rPr lang="cs-CZ" altLang="cs-CZ" sz="20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(§ 35 odst. písm. a).</a:t>
            </a:r>
          </a:p>
          <a:p>
            <a:pPr marL="358775" lvl="1" indent="-358775" algn="l">
              <a:spcBef>
                <a:spcPts val="1200"/>
              </a:spcBef>
              <a:buFontTx/>
              <a:buAutoNum type="arabicParenR"/>
            </a:pPr>
            <a:r>
              <a:rPr lang="cs-CZ" altLang="cs-CZ" sz="20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Z titulu zaměstnávání pracovníků se změněnou pracovní schopností s těžším zdravotním postižením – </a:t>
            </a:r>
            <a:r>
              <a:rPr lang="cs-CZ" altLang="cs-CZ" sz="2000" u="sng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60 000 Kč </a:t>
            </a:r>
            <a:r>
              <a:rPr lang="cs-CZ" altLang="cs-CZ" sz="20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na 1 průměrný roční přepočtený počet zaměstnanců (§ 35 odst. 1 písm. b).</a:t>
            </a: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2317021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Nadpis 1"/>
          <p:cNvSpPr txBox="1">
            <a:spLocks/>
          </p:cNvSpPr>
          <p:nvPr/>
        </p:nvSpPr>
        <p:spPr>
          <a:xfrm>
            <a:off x="2999004" y="184082"/>
            <a:ext cx="576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</a:br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Daňový systém ČR</a:t>
            </a:r>
          </a:p>
        </p:txBody>
      </p:sp>
    </p:spTree>
    <p:extLst>
      <p:ext uri="{BB962C8B-B14F-4D97-AF65-F5344CB8AC3E}">
        <p14:creationId xmlns:p14="http://schemas.microsoft.com/office/powerpoint/2010/main" val="483153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 txBox="1">
            <a:spLocks/>
          </p:cNvSpPr>
          <p:nvPr/>
        </p:nvSpPr>
        <p:spPr>
          <a:xfrm>
            <a:off x="395536" y="1044000"/>
            <a:ext cx="8352928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Slevy na dani nahrazující nezdanitelné části základu dane</a:t>
            </a:r>
            <a:endParaRPr lang="cs-CZ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395536" y="1895075"/>
            <a:ext cx="8352928" cy="4708525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8775" lvl="1" indent="-358775" algn="l">
              <a:lnSpc>
                <a:spcPct val="90000"/>
              </a:lnSpc>
            </a:pPr>
            <a:r>
              <a:rPr lang="cs-CZ" altLang="cs-CZ" sz="1900" b="1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Fyzické osoby mohou uplatnit slevy na dani v této výši </a:t>
            </a:r>
            <a:r>
              <a:rPr lang="cs-CZ" altLang="cs-CZ" sz="1800" b="1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§</a:t>
            </a:r>
            <a:r>
              <a:rPr lang="cs-CZ" altLang="cs-CZ" sz="1800" b="1" dirty="0">
                <a:solidFill>
                  <a:schemeClr val="tx1"/>
                </a:solidFill>
                <a:latin typeface="Trebuchet MS" panose="020B0603020202020204" pitchFamily="34" charset="0"/>
              </a:rPr>
              <a:t>35ba, §</a:t>
            </a:r>
            <a:r>
              <a:rPr lang="cs-CZ" altLang="cs-CZ" sz="1800" b="1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35bb,</a:t>
            </a:r>
            <a:r>
              <a:rPr lang="cs-CZ" altLang="cs-CZ" sz="1800" b="1" dirty="0">
                <a:solidFill>
                  <a:schemeClr val="tx1"/>
                </a:solidFill>
                <a:latin typeface="Trebuchet MS" panose="020B0603020202020204" pitchFamily="34" charset="0"/>
              </a:rPr>
              <a:t> §</a:t>
            </a:r>
            <a:r>
              <a:rPr lang="cs-CZ" altLang="cs-CZ" sz="1800" b="1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35bc:</a:t>
            </a:r>
          </a:p>
          <a:p>
            <a:pPr marL="631825" lvl="1" indent="-273050" algn="l">
              <a:spcBef>
                <a:spcPts val="600"/>
              </a:spcBef>
              <a:buFontTx/>
              <a:buNone/>
            </a:pPr>
            <a:endParaRPr lang="cs-CZ" altLang="cs-CZ" sz="1800" b="1" dirty="0" smtClean="0">
              <a:solidFill>
                <a:schemeClr val="tx1"/>
              </a:solidFill>
              <a:latin typeface="Trebuchet MS" panose="020B0603020202020204" pitchFamily="34" charset="0"/>
            </a:endParaRPr>
          </a:p>
          <a:p>
            <a:pPr marL="271463" lvl="2" indent="-184150" algn="l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altLang="cs-CZ" sz="1700" b="1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základní sleva </a:t>
            </a:r>
            <a:r>
              <a:rPr lang="cs-CZ" altLang="cs-CZ" sz="1700" b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24 840 Kč </a:t>
            </a:r>
            <a:r>
              <a:rPr lang="cs-CZ" altLang="cs-CZ" sz="1700" b="1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na poplatníka;</a:t>
            </a:r>
          </a:p>
          <a:p>
            <a:pPr marL="271463" lvl="2" indent="-184150" algn="l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altLang="cs-CZ" sz="1700" b="1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sleva </a:t>
            </a:r>
            <a:r>
              <a:rPr lang="cs-CZ" altLang="cs-CZ" sz="1700" b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24 840 Kč </a:t>
            </a:r>
            <a:r>
              <a:rPr lang="cs-CZ" altLang="cs-CZ" sz="1700" b="1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na manželku (manžela) </a:t>
            </a:r>
            <a:r>
              <a:rPr lang="cs-CZ" altLang="cs-CZ" sz="17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žijící s poplatníkem ve společně hospodařící domácnosti, pokud nemá vlastní příjem</a:t>
            </a:r>
            <a:r>
              <a:rPr lang="cs-CZ" altLang="cs-CZ" sz="1700" b="1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 </a:t>
            </a:r>
            <a:r>
              <a:rPr lang="cs-CZ" altLang="cs-CZ" sz="17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přesahující částku</a:t>
            </a:r>
            <a:r>
              <a:rPr lang="cs-CZ" altLang="cs-CZ" sz="1700" b="1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 </a:t>
            </a:r>
            <a:br>
              <a:rPr lang="cs-CZ" altLang="cs-CZ" sz="1700" b="1" dirty="0" smtClean="0">
                <a:solidFill>
                  <a:schemeClr val="tx1"/>
                </a:solidFill>
                <a:latin typeface="Trebuchet MS" panose="020B0603020202020204" pitchFamily="34" charset="0"/>
              </a:rPr>
            </a:br>
            <a:r>
              <a:rPr lang="cs-CZ" altLang="cs-CZ" sz="1700" b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68 000 Kč ročně</a:t>
            </a:r>
            <a:r>
              <a:rPr lang="cs-CZ" altLang="cs-CZ" sz="17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; je-li manžel(-</a:t>
            </a:r>
            <a:r>
              <a:rPr lang="cs-CZ" altLang="cs-CZ" sz="1700" dirty="0" err="1" smtClean="0">
                <a:solidFill>
                  <a:schemeClr val="tx1"/>
                </a:solidFill>
                <a:latin typeface="Trebuchet MS" panose="020B0603020202020204" pitchFamily="34" charset="0"/>
              </a:rPr>
              <a:t>ka</a:t>
            </a:r>
            <a:r>
              <a:rPr lang="cs-CZ" altLang="cs-CZ" sz="17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) držitelem průkazu</a:t>
            </a:r>
            <a:r>
              <a:rPr lang="cs-CZ" altLang="cs-CZ" sz="1700" b="1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 ZTP - P</a:t>
            </a:r>
            <a:r>
              <a:rPr lang="cs-CZ" altLang="cs-CZ" sz="17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, zvyšuje se částka slevy na dani na dvojnásobek, tj. na</a:t>
            </a:r>
            <a:r>
              <a:rPr lang="cs-CZ" altLang="cs-CZ" sz="1700" b="1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 </a:t>
            </a:r>
            <a:r>
              <a:rPr lang="cs-CZ" altLang="cs-CZ" sz="1700" b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49 680 Kč</a:t>
            </a:r>
            <a:r>
              <a:rPr lang="cs-CZ" altLang="cs-CZ" sz="1700" b="1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;</a:t>
            </a:r>
          </a:p>
          <a:p>
            <a:pPr marL="271463" lvl="2" indent="-184150" algn="l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altLang="cs-CZ" sz="1700" b="1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základní sleva na invaliditu </a:t>
            </a:r>
            <a:r>
              <a:rPr lang="cs-CZ" altLang="cs-CZ" sz="1700" b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2 520 Kč</a:t>
            </a:r>
            <a:r>
              <a:rPr lang="cs-CZ" altLang="cs-CZ" sz="17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, pobírá-li poplatník invalidní důchod 1. nebo 2. stupně; </a:t>
            </a:r>
          </a:p>
          <a:p>
            <a:pPr marL="271463" lvl="2" indent="-184150" algn="l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altLang="cs-CZ" sz="1700" b="1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rozšířená sleva na invaliditu </a:t>
            </a:r>
            <a:r>
              <a:rPr lang="cs-CZ" altLang="cs-CZ" sz="1700" b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5 040 Kč</a:t>
            </a:r>
            <a:r>
              <a:rPr lang="cs-CZ" altLang="cs-CZ" sz="17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, pobírá-li poplatník invalidní důchod 3.stupně;</a:t>
            </a:r>
          </a:p>
          <a:p>
            <a:pPr marL="271463" lvl="2" indent="-184150" algn="l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altLang="cs-CZ" sz="1700" b="1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sleva </a:t>
            </a:r>
            <a:r>
              <a:rPr lang="cs-CZ" altLang="cs-CZ" sz="1700" b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16 140 Kč</a:t>
            </a:r>
            <a:r>
              <a:rPr lang="cs-CZ" altLang="cs-CZ" sz="17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, je-li poplatník držitelem průkazu ZTP-P;</a:t>
            </a:r>
          </a:p>
          <a:p>
            <a:pPr marL="271463" lvl="2" indent="-184150" algn="l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altLang="cs-CZ" sz="1700" b="1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sleva na studenta </a:t>
            </a:r>
            <a:r>
              <a:rPr lang="cs-CZ" altLang="cs-CZ" sz="1700" b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4 020 Kč</a:t>
            </a:r>
            <a:r>
              <a:rPr lang="cs-CZ" altLang="cs-CZ" sz="17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, je-li poplatník osobou soustavně se připravující na své povolání studiem nebo předepsaným výcvikem</a:t>
            </a:r>
          </a:p>
          <a:p>
            <a:pPr marL="271463" lvl="2" indent="-184150" algn="l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altLang="cs-CZ" sz="1700" b="1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sleva za umístění dítěte, </a:t>
            </a:r>
            <a:r>
              <a:rPr lang="cs-CZ" altLang="cs-CZ" sz="17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ve výši prokazatelných nákladů, nejvýše do výše minimální mzdy  za rok – detail §35bb</a:t>
            </a:r>
            <a:r>
              <a:rPr lang="cs-CZ" altLang="cs-CZ" sz="1700" dirty="0" smtClean="0">
                <a:solidFill>
                  <a:srgbClr val="FF0000"/>
                </a:solidFill>
                <a:latin typeface="Trebuchet MS" panose="020B0603020202020204" pitchFamily="34" charset="0"/>
              </a:rPr>
              <a:t>, </a:t>
            </a:r>
            <a:r>
              <a:rPr lang="cs-CZ" altLang="cs-CZ" sz="1700" dirty="0">
                <a:solidFill>
                  <a:schemeClr val="tx1"/>
                </a:solidFill>
                <a:latin typeface="Trebuchet MS" panose="020B0603020202020204" pitchFamily="34" charset="0"/>
              </a:rPr>
              <a:t>(minimální mzda = </a:t>
            </a:r>
            <a:r>
              <a:rPr lang="cs-CZ" altLang="cs-CZ" sz="1700" dirty="0" smtClean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cs-CZ" altLang="cs-CZ" sz="1700" dirty="0" smtClean="0">
                <a:solidFill>
                  <a:srgbClr val="FF0000"/>
                </a:solidFill>
                <a:latin typeface="Trebuchet MS" panose="020B0603020202020204" pitchFamily="34" charset="0"/>
              </a:rPr>
              <a:t>pro rok 2018 </a:t>
            </a:r>
            <a:r>
              <a:rPr lang="cs-CZ" altLang="cs-CZ" sz="1700" dirty="0">
                <a:solidFill>
                  <a:srgbClr val="FF0000"/>
                </a:solidFill>
                <a:latin typeface="Trebuchet MS" panose="020B0603020202020204" pitchFamily="34" charset="0"/>
              </a:rPr>
              <a:t>to je </a:t>
            </a:r>
            <a:r>
              <a:rPr lang="cs-CZ" altLang="cs-CZ" sz="1700" dirty="0" smtClean="0">
                <a:solidFill>
                  <a:srgbClr val="FF0000"/>
                </a:solidFill>
                <a:latin typeface="Trebuchet MS" panose="020B0603020202020204" pitchFamily="34" charset="0"/>
              </a:rPr>
              <a:t>12 200 Kč)</a:t>
            </a:r>
          </a:p>
          <a:p>
            <a:pPr marL="271463" lvl="2" indent="-184150" algn="l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altLang="cs-CZ" sz="1700" b="1" dirty="0">
                <a:solidFill>
                  <a:srgbClr val="0070C0"/>
                </a:solidFill>
                <a:latin typeface="Trebuchet MS" panose="020B0603020202020204" pitchFamily="34" charset="0"/>
              </a:rPr>
              <a:t>Sleva na evidenci tržeb – 5000 Kč jen v roce první evidence </a:t>
            </a:r>
            <a:r>
              <a:rPr lang="cs-CZ" altLang="cs-CZ" sz="1700" b="1" dirty="0" smtClean="0">
                <a:solidFill>
                  <a:srgbClr val="0070C0"/>
                </a:solidFill>
                <a:latin typeface="Trebuchet MS" panose="020B0603020202020204" pitchFamily="34" charset="0"/>
              </a:rPr>
              <a:t>tržeb</a:t>
            </a:r>
            <a:endParaRPr lang="cs-CZ" altLang="cs-CZ" sz="1700" b="1" dirty="0">
              <a:solidFill>
                <a:srgbClr val="0070C0"/>
              </a:solidFill>
              <a:latin typeface="Trebuchet MS" panose="020B0603020202020204" pitchFamily="34" charset="0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2317021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Nadpis 1"/>
          <p:cNvSpPr txBox="1">
            <a:spLocks/>
          </p:cNvSpPr>
          <p:nvPr/>
        </p:nvSpPr>
        <p:spPr>
          <a:xfrm>
            <a:off x="2999004" y="184082"/>
            <a:ext cx="576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</a:br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Daňový systém ČR</a:t>
            </a:r>
          </a:p>
        </p:txBody>
      </p:sp>
    </p:spTree>
    <p:extLst>
      <p:ext uri="{BB962C8B-B14F-4D97-AF65-F5344CB8AC3E}">
        <p14:creationId xmlns:p14="http://schemas.microsoft.com/office/powerpoint/2010/main" val="483153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 txBox="1">
            <a:spLocks/>
          </p:cNvSpPr>
          <p:nvPr/>
        </p:nvSpPr>
        <p:spPr>
          <a:xfrm>
            <a:off x="395536" y="1044000"/>
            <a:ext cx="8352928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Daňové zvýhodnění na vyživované dítě (§35c)</a:t>
            </a:r>
            <a:endParaRPr lang="cs-CZ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395536" y="1916752"/>
            <a:ext cx="8352928" cy="4708525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10000"/>
              </a:lnSpc>
              <a:spcBef>
                <a:spcPts val="600"/>
              </a:spcBef>
              <a:buFontTx/>
              <a:buNone/>
            </a:pPr>
            <a:r>
              <a:rPr lang="cs-CZ" altLang="cs-CZ" sz="2000" b="1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Poskytuje se </a:t>
            </a:r>
            <a:r>
              <a:rPr lang="cs-CZ" altLang="cs-CZ" sz="20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ve výši</a:t>
            </a:r>
            <a:r>
              <a:rPr lang="cs-CZ" altLang="cs-CZ" sz="2000" b="1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 </a:t>
            </a:r>
            <a:r>
              <a:rPr lang="cs-CZ" altLang="cs-CZ" sz="2000" b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15 204 Kč ročně </a:t>
            </a:r>
            <a:r>
              <a:rPr lang="cs-CZ" altLang="cs-CZ" sz="2000" b="1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(u zaměstnanců při výpočtu záloh na daň ve výši </a:t>
            </a:r>
            <a:r>
              <a:rPr lang="cs-CZ" altLang="cs-CZ" sz="2000" b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1 267 Kč měsíčně</a:t>
            </a:r>
            <a:r>
              <a:rPr lang="cs-CZ" altLang="cs-CZ" sz="2000" b="1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) na jedno dítě </a:t>
            </a:r>
            <a:r>
              <a:rPr lang="cs-CZ" altLang="cs-CZ" sz="2000" b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19 404 Kč ročně </a:t>
            </a:r>
            <a:r>
              <a:rPr lang="cs-CZ" altLang="cs-CZ" sz="2000" b="1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na druhé dítě (</a:t>
            </a:r>
            <a:r>
              <a:rPr lang="cs-CZ" altLang="cs-CZ" sz="2000" b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1 617 Kč měsíčně</a:t>
            </a:r>
            <a:r>
              <a:rPr lang="cs-CZ" altLang="cs-CZ" sz="2000" b="1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) a </a:t>
            </a:r>
            <a:r>
              <a:rPr lang="cs-CZ" altLang="cs-CZ" sz="2000" b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24 204 Kč ročně </a:t>
            </a:r>
            <a:r>
              <a:rPr lang="cs-CZ" altLang="cs-CZ" sz="2000" b="1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na třetí a každé další dítě (</a:t>
            </a:r>
            <a:r>
              <a:rPr lang="cs-CZ" altLang="cs-CZ" sz="2000" b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2 017 Kč měsíčně</a:t>
            </a:r>
            <a:r>
              <a:rPr lang="cs-CZ" altLang="cs-CZ" sz="2000" b="1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), ve </a:t>
            </a:r>
            <a:r>
              <a:rPr lang="cs-CZ" altLang="cs-CZ" sz="20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3 formách, a to jako</a:t>
            </a:r>
          </a:p>
          <a:p>
            <a:pPr marL="342900" indent="-342900" algn="l">
              <a:lnSpc>
                <a:spcPct val="110000"/>
              </a:lnSpc>
              <a:spcBef>
                <a:spcPts val="600"/>
              </a:spcBef>
              <a:buFont typeface="Wingdings" pitchFamily="2" charset="2"/>
              <a:buChar char="§"/>
            </a:pPr>
            <a:r>
              <a:rPr lang="cs-CZ" altLang="cs-CZ" sz="2000" u="sng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sleva na dani, </a:t>
            </a:r>
          </a:p>
          <a:p>
            <a:pPr marL="342900" indent="-342900" algn="l">
              <a:lnSpc>
                <a:spcPct val="110000"/>
              </a:lnSpc>
              <a:spcBef>
                <a:spcPts val="600"/>
              </a:spcBef>
              <a:buFont typeface="Wingdings" pitchFamily="2" charset="2"/>
              <a:buChar char="§"/>
            </a:pPr>
            <a:r>
              <a:rPr lang="cs-CZ" altLang="cs-CZ" sz="2000" u="sng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daňový bonus, </a:t>
            </a:r>
          </a:p>
          <a:p>
            <a:pPr marL="342900" indent="-342900" algn="l">
              <a:lnSpc>
                <a:spcPct val="110000"/>
              </a:lnSpc>
              <a:spcBef>
                <a:spcPts val="600"/>
              </a:spcBef>
              <a:buFont typeface="Wingdings" pitchFamily="2" charset="2"/>
              <a:buChar char="§"/>
            </a:pPr>
            <a:r>
              <a:rPr lang="cs-CZ" altLang="cs-CZ" sz="2000" u="sng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kombinace slevy na dani a daňového bonusu</a:t>
            </a:r>
            <a:r>
              <a:rPr lang="cs-CZ" altLang="cs-CZ" sz="20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 (§35 c). </a:t>
            </a:r>
          </a:p>
          <a:p>
            <a:pPr algn="l">
              <a:lnSpc>
                <a:spcPct val="110000"/>
              </a:lnSpc>
              <a:spcBef>
                <a:spcPts val="600"/>
              </a:spcBef>
              <a:buFont typeface="Wingdings 2" pitchFamily="18" charset="2"/>
              <a:buNone/>
            </a:pPr>
            <a:endParaRPr lang="cs-CZ" altLang="cs-CZ" sz="2000" dirty="0" smtClean="0">
              <a:solidFill>
                <a:schemeClr val="tx1"/>
              </a:solidFill>
              <a:latin typeface="Trebuchet MS" panose="020B0603020202020204" pitchFamily="34" charset="0"/>
            </a:endParaRPr>
          </a:p>
          <a:p>
            <a:pPr algn="l">
              <a:lnSpc>
                <a:spcPct val="110000"/>
              </a:lnSpc>
              <a:spcBef>
                <a:spcPts val="600"/>
              </a:spcBef>
              <a:buFont typeface="Wingdings 2" pitchFamily="18" charset="2"/>
              <a:buNone/>
            </a:pPr>
            <a:r>
              <a:rPr lang="cs-CZ" altLang="cs-CZ" sz="2000" b="1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Daňový bonus </a:t>
            </a:r>
            <a:r>
              <a:rPr lang="cs-CZ" altLang="cs-CZ" sz="20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se poskytuje na každé vyživované dítě (maximálně </a:t>
            </a:r>
            <a:r>
              <a:rPr lang="cs-CZ" altLang="cs-CZ" sz="2000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5 025 Kč</a:t>
            </a:r>
            <a:r>
              <a:rPr lang="cs-CZ" altLang="cs-CZ" sz="20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 měsíčně nebo </a:t>
            </a:r>
            <a:r>
              <a:rPr lang="cs-CZ" altLang="cs-CZ" sz="2000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60 300 Kč ročně</a:t>
            </a:r>
            <a:r>
              <a:rPr lang="cs-CZ" altLang="cs-CZ" sz="20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). </a:t>
            </a:r>
            <a:r>
              <a:rPr lang="cs-CZ" altLang="cs-CZ" sz="2000" b="1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Daňový bonus </a:t>
            </a:r>
            <a:r>
              <a:rPr lang="cs-CZ" altLang="cs-CZ" sz="20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může uplatnit poplatník, který měl příjem podle § 6, 7, 8 nebo</a:t>
            </a:r>
            <a:r>
              <a:rPr lang="cs-CZ" altLang="cs-CZ" sz="2000" b="1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 </a:t>
            </a:r>
            <a:r>
              <a:rPr lang="cs-CZ" altLang="cs-CZ" sz="20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9 alespoň</a:t>
            </a:r>
            <a:r>
              <a:rPr lang="cs-CZ" altLang="cs-CZ" sz="2000" b="1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 ve výši </a:t>
            </a:r>
            <a:r>
              <a:rPr lang="cs-CZ" altLang="cs-CZ" sz="2000" b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6-násobku minimální mzdy (min. mzda: 12 200 Kč)</a:t>
            </a:r>
            <a:r>
              <a:rPr lang="cs-CZ" altLang="cs-CZ" sz="2000" b="1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. Daňový bonus lze uplatnit, pokud činí </a:t>
            </a:r>
            <a:r>
              <a:rPr lang="cs-CZ" altLang="cs-CZ" sz="2000" b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minimálně 100 Kč</a:t>
            </a:r>
            <a:r>
              <a:rPr lang="cs-CZ" altLang="cs-CZ" sz="2000" b="1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.</a:t>
            </a:r>
          </a:p>
          <a:p>
            <a:pPr algn="l">
              <a:lnSpc>
                <a:spcPct val="110000"/>
              </a:lnSpc>
              <a:spcBef>
                <a:spcPts val="600"/>
              </a:spcBef>
              <a:buFontTx/>
              <a:buNone/>
            </a:pPr>
            <a:endParaRPr lang="cs-CZ" altLang="cs-CZ" sz="2000" b="1" dirty="0" smtClean="0">
              <a:solidFill>
                <a:schemeClr val="tx1"/>
              </a:solidFill>
              <a:latin typeface="Trebuchet MS" panose="020B0603020202020204" pitchFamily="34" charset="0"/>
            </a:endParaRPr>
          </a:p>
          <a:p>
            <a:pPr algn="l">
              <a:lnSpc>
                <a:spcPct val="110000"/>
              </a:lnSpc>
              <a:spcBef>
                <a:spcPts val="600"/>
              </a:spcBef>
              <a:buFontTx/>
              <a:buNone/>
            </a:pPr>
            <a:r>
              <a:rPr lang="cs-CZ" altLang="cs-CZ" sz="2000" b="1" dirty="0" err="1" smtClean="0">
                <a:solidFill>
                  <a:schemeClr val="tx1"/>
                </a:solidFill>
                <a:latin typeface="Trebuchet MS" panose="020B0603020202020204" pitchFamily="34" charset="0"/>
              </a:rPr>
              <a:t>Nonrezident</a:t>
            </a:r>
            <a:r>
              <a:rPr lang="cs-CZ" altLang="cs-CZ" sz="2000" b="1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 </a:t>
            </a:r>
            <a:r>
              <a:rPr lang="cs-CZ" altLang="cs-CZ" sz="20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může uplatnit daňový bonus, jestliže úhrn</a:t>
            </a:r>
            <a:r>
              <a:rPr lang="cs-CZ" altLang="cs-CZ" sz="2000" b="1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 </a:t>
            </a:r>
            <a:r>
              <a:rPr lang="cs-CZ" altLang="cs-CZ" sz="20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všech jeho </a:t>
            </a:r>
            <a:r>
              <a:rPr lang="cs-CZ" altLang="cs-CZ" sz="2000" b="1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příjmů ze zdrojů na území ČR </a:t>
            </a:r>
            <a:r>
              <a:rPr lang="cs-CZ" altLang="cs-CZ" sz="20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činí nejméně</a:t>
            </a:r>
            <a:r>
              <a:rPr lang="cs-CZ" altLang="cs-CZ" sz="2000" b="1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  </a:t>
            </a:r>
            <a:r>
              <a:rPr lang="cs-CZ" altLang="cs-CZ" sz="2000" b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90 %</a:t>
            </a:r>
            <a:r>
              <a:rPr lang="cs-CZ" altLang="cs-CZ" sz="2000" b="1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 všech jeho příjmů.</a:t>
            </a: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2317021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Nadpis 1"/>
          <p:cNvSpPr txBox="1">
            <a:spLocks/>
          </p:cNvSpPr>
          <p:nvPr/>
        </p:nvSpPr>
        <p:spPr>
          <a:xfrm>
            <a:off x="2999004" y="184082"/>
            <a:ext cx="576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</a:br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Daňový systém ČR</a:t>
            </a:r>
          </a:p>
        </p:txBody>
      </p:sp>
    </p:spTree>
    <p:extLst>
      <p:ext uri="{BB962C8B-B14F-4D97-AF65-F5344CB8AC3E}">
        <p14:creationId xmlns:p14="http://schemas.microsoft.com/office/powerpoint/2010/main" val="483153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 txBox="1">
            <a:spLocks/>
          </p:cNvSpPr>
          <p:nvPr/>
        </p:nvSpPr>
        <p:spPr>
          <a:xfrm>
            <a:off x="395536" y="1044000"/>
            <a:ext cx="8352928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Zdaňování příjmů ze závislé činnosti a funkčních požitků </a:t>
            </a:r>
            <a:endParaRPr lang="cs-CZ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395536" y="1844824"/>
            <a:ext cx="8352928" cy="47525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8775" lvl="1" indent="-358775" algn="l">
              <a:lnSpc>
                <a:spcPct val="90000"/>
              </a:lnSpc>
              <a:buFontTx/>
              <a:buNone/>
            </a:pPr>
            <a:r>
              <a:rPr lang="cs-CZ" altLang="cs-CZ" sz="1800" b="1" u="sng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Do příjmů ze závislé činnosti zahrnujeme:</a:t>
            </a:r>
            <a:endParaRPr lang="cs-CZ" altLang="cs-CZ" sz="1800" b="1" dirty="0" smtClean="0">
              <a:solidFill>
                <a:schemeClr val="tx1"/>
              </a:solidFill>
              <a:latin typeface="Trebuchet MS" panose="020B0603020202020204" pitchFamily="34" charset="0"/>
            </a:endParaRPr>
          </a:p>
          <a:p>
            <a:pPr marL="533400" lvl="1" indent="-358775" algn="l">
              <a:lnSpc>
                <a:spcPct val="90000"/>
              </a:lnSpc>
              <a:buFontTx/>
              <a:buAutoNum type="arabicParenR"/>
            </a:pPr>
            <a:r>
              <a:rPr lang="cs-CZ" altLang="cs-CZ" sz="1800" b="1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příjmy ze současného nebo dřívějšího poměru:</a:t>
            </a:r>
          </a:p>
          <a:p>
            <a:pPr marL="1073150" lvl="3" indent="-342900" algn="l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cs-CZ" altLang="cs-CZ" sz="16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pracovně – právního,</a:t>
            </a:r>
          </a:p>
          <a:p>
            <a:pPr marL="1073150" lvl="3" indent="-342900" algn="l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cs-CZ" altLang="cs-CZ" sz="16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služebního,</a:t>
            </a:r>
          </a:p>
          <a:p>
            <a:pPr marL="1073150" lvl="3" indent="-342900" algn="l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cs-CZ" altLang="cs-CZ" sz="16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členského,</a:t>
            </a:r>
          </a:p>
          <a:p>
            <a:pPr marL="1073150" lvl="3" indent="-342900" algn="l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cs-CZ" altLang="cs-CZ" sz="16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obdobného;</a:t>
            </a:r>
          </a:p>
          <a:p>
            <a:pPr marL="533400" lvl="1" indent="-358775" algn="l">
              <a:buFontTx/>
              <a:buAutoNum type="arabicParenR"/>
            </a:pPr>
            <a:r>
              <a:rPr lang="cs-CZ" altLang="cs-CZ" sz="1800" b="1" dirty="0">
                <a:solidFill>
                  <a:schemeClr val="tx1"/>
                </a:solidFill>
                <a:latin typeface="Trebuchet MS" panose="020B0603020202020204" pitchFamily="34" charset="0"/>
              </a:rPr>
              <a:t>příjmy za práci:</a:t>
            </a:r>
          </a:p>
          <a:p>
            <a:pPr marL="1073150" lvl="3" indent="-342900" algn="l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cs-CZ" altLang="cs-CZ" sz="16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člena družstva,</a:t>
            </a:r>
          </a:p>
          <a:p>
            <a:pPr marL="1073150" lvl="3" indent="-342900" algn="l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cs-CZ" altLang="cs-CZ" sz="16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společníka s.r.o.,</a:t>
            </a:r>
          </a:p>
          <a:p>
            <a:pPr marL="1073150" lvl="3" indent="-342900" algn="l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cs-CZ" altLang="cs-CZ" sz="16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komanditisty komanditní společnosti;</a:t>
            </a:r>
          </a:p>
          <a:p>
            <a:pPr marL="533400" lvl="1" indent="-358775" algn="l">
              <a:buFontTx/>
              <a:buAutoNum type="arabicParenR"/>
            </a:pPr>
            <a:r>
              <a:rPr lang="cs-CZ" altLang="cs-CZ" sz="1800" b="1" dirty="0">
                <a:solidFill>
                  <a:schemeClr val="tx1"/>
                </a:solidFill>
                <a:latin typeface="Trebuchet MS" panose="020B0603020202020204" pitchFamily="34" charset="0"/>
              </a:rPr>
              <a:t>odměny (podíl na zisku) člena orgánu právnické osoby (tantiémy) a likvidátora;</a:t>
            </a:r>
          </a:p>
          <a:p>
            <a:pPr marL="533400" lvl="1" indent="-358775" algn="l">
              <a:lnSpc>
                <a:spcPct val="90000"/>
              </a:lnSpc>
              <a:buFontTx/>
              <a:buAutoNum type="arabicParenR"/>
            </a:pPr>
            <a:r>
              <a:rPr lang="cs-CZ" altLang="cs-CZ" sz="1800" b="1" dirty="0">
                <a:solidFill>
                  <a:schemeClr val="tx1"/>
                </a:solidFill>
                <a:latin typeface="Trebuchet MS" panose="020B0603020202020204" pitchFamily="34" charset="0"/>
              </a:rPr>
              <a:t>příjmy poplatníka, které mu plynou v souvislosti </a:t>
            </a:r>
            <a:r>
              <a:rPr lang="cs-CZ" altLang="cs-CZ" sz="18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se současným, dřívějším nebo budoucím výkonem závislé činnosti;</a:t>
            </a:r>
          </a:p>
          <a:p>
            <a:pPr marL="533400" lvl="1" indent="-358775" algn="l">
              <a:buFontTx/>
              <a:buAutoNum type="arabicParenR"/>
            </a:pPr>
            <a:r>
              <a:rPr lang="cs-CZ" altLang="cs-CZ" sz="1800" b="1" dirty="0">
                <a:solidFill>
                  <a:schemeClr val="tx1"/>
                </a:solidFill>
                <a:latin typeface="Trebuchet MS" panose="020B0603020202020204" pitchFamily="34" charset="0"/>
              </a:rPr>
              <a:t>příjmy z tzv. mezinárodního pronájmu pracovní síly.</a:t>
            </a:r>
          </a:p>
          <a:p>
            <a:pPr marL="914400" lvl="1" indent="-457200" algn="l">
              <a:lnSpc>
                <a:spcPct val="90000"/>
              </a:lnSpc>
              <a:buFontTx/>
              <a:buNone/>
            </a:pPr>
            <a:endParaRPr lang="cs-CZ" altLang="cs-CZ" sz="1800" dirty="0" smtClean="0">
              <a:solidFill>
                <a:schemeClr val="tx1"/>
              </a:solidFill>
              <a:latin typeface="Trebuchet MS" panose="020B0603020202020204" pitchFamily="34" charset="0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2317021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Nadpis 1"/>
          <p:cNvSpPr txBox="1">
            <a:spLocks/>
          </p:cNvSpPr>
          <p:nvPr/>
        </p:nvSpPr>
        <p:spPr>
          <a:xfrm>
            <a:off x="2999004" y="184082"/>
            <a:ext cx="576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</a:br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Daňový systém ČR</a:t>
            </a:r>
          </a:p>
        </p:txBody>
      </p:sp>
    </p:spTree>
    <p:extLst>
      <p:ext uri="{BB962C8B-B14F-4D97-AF65-F5344CB8AC3E}">
        <p14:creationId xmlns:p14="http://schemas.microsoft.com/office/powerpoint/2010/main" val="483153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95536" y="1916752"/>
            <a:ext cx="8352928" cy="4320560"/>
          </a:xfrm>
        </p:spPr>
        <p:txBody>
          <a:bodyPr>
            <a:normAutofit/>
          </a:bodyPr>
          <a:lstStyle/>
          <a:p>
            <a:pPr algn="l">
              <a:lnSpc>
                <a:spcPct val="80000"/>
              </a:lnSpc>
              <a:spcBef>
                <a:spcPts val="600"/>
              </a:spcBef>
            </a:pPr>
            <a:endParaRPr lang="cs-CZ" altLang="cs-CZ" sz="16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</a:endParaRPr>
          </a:p>
          <a:p>
            <a:pPr algn="l">
              <a:lnSpc>
                <a:spcPct val="80000"/>
              </a:lnSpc>
              <a:spcBef>
                <a:spcPts val="600"/>
              </a:spcBef>
            </a:pPr>
            <a:r>
              <a:rPr lang="cs-CZ" altLang="cs-CZ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Český </a:t>
            </a:r>
            <a:r>
              <a:rPr lang="cs-CZ" altLang="cs-CZ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daňový systém zahrnuje tyto daně </a:t>
            </a:r>
            <a:r>
              <a:rPr lang="cs-CZ" altLang="cs-CZ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:</a:t>
            </a:r>
          </a:p>
          <a:p>
            <a:pPr algn="l">
              <a:lnSpc>
                <a:spcPct val="80000"/>
              </a:lnSpc>
              <a:spcBef>
                <a:spcPts val="600"/>
              </a:spcBef>
            </a:pPr>
            <a:endParaRPr lang="cs-CZ" altLang="cs-CZ" sz="16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</a:endParaRPr>
          </a:p>
          <a:p>
            <a:pPr marL="182563" lvl="2" indent="-182563" algn="l">
              <a:lnSpc>
                <a:spcPct val="80000"/>
              </a:lnSpc>
              <a:spcBef>
                <a:spcPts val="600"/>
              </a:spcBef>
              <a:buClr>
                <a:srgbClr val="FFA02F"/>
              </a:buClr>
              <a:buFont typeface="Wingdings" panose="05000000000000000000" pitchFamily="2" charset="2"/>
              <a:buChar char="§"/>
            </a:pPr>
            <a:r>
              <a:rPr lang="cs-CZ" altLang="cs-CZ" sz="1600" dirty="0">
                <a:solidFill>
                  <a:schemeClr val="tx1"/>
                </a:solidFill>
                <a:latin typeface="Trebuchet MS" panose="020B0603020202020204" pitchFamily="34" charset="0"/>
              </a:rPr>
              <a:t>daně z příjmů (fyzických osob a právnických osob);</a:t>
            </a:r>
          </a:p>
          <a:p>
            <a:pPr marL="182563" lvl="2" indent="-182563" algn="l">
              <a:lnSpc>
                <a:spcPct val="80000"/>
              </a:lnSpc>
              <a:spcBef>
                <a:spcPts val="600"/>
              </a:spcBef>
              <a:buClr>
                <a:srgbClr val="FFA02F"/>
              </a:buClr>
              <a:buFont typeface="Wingdings" panose="05000000000000000000" pitchFamily="2" charset="2"/>
              <a:buChar char="§"/>
            </a:pPr>
            <a:r>
              <a:rPr lang="cs-CZ" altLang="cs-CZ" sz="1600" dirty="0">
                <a:solidFill>
                  <a:schemeClr val="tx1"/>
                </a:solidFill>
                <a:latin typeface="Trebuchet MS" panose="020B0603020202020204" pitchFamily="34" charset="0"/>
              </a:rPr>
              <a:t>daň z nemovitých věcí;</a:t>
            </a:r>
          </a:p>
          <a:p>
            <a:pPr marL="182563" lvl="2" indent="-182563" algn="l">
              <a:lnSpc>
                <a:spcPct val="80000"/>
              </a:lnSpc>
              <a:spcBef>
                <a:spcPts val="600"/>
              </a:spcBef>
              <a:buClr>
                <a:srgbClr val="FFA02F"/>
              </a:buClr>
              <a:buFont typeface="Wingdings" panose="05000000000000000000" pitchFamily="2" charset="2"/>
              <a:buChar char="§"/>
            </a:pPr>
            <a:r>
              <a:rPr lang="cs-CZ" altLang="cs-CZ" sz="1600" dirty="0">
                <a:solidFill>
                  <a:schemeClr val="tx1"/>
                </a:solidFill>
                <a:latin typeface="Trebuchet MS" panose="020B0603020202020204" pitchFamily="34" charset="0"/>
              </a:rPr>
              <a:t>daň silniční;</a:t>
            </a:r>
          </a:p>
          <a:p>
            <a:pPr marL="182563" lvl="2" indent="-182563" algn="l">
              <a:lnSpc>
                <a:spcPct val="80000"/>
              </a:lnSpc>
              <a:spcBef>
                <a:spcPts val="600"/>
              </a:spcBef>
              <a:buClr>
                <a:srgbClr val="FFA02F"/>
              </a:buClr>
              <a:buFont typeface="Wingdings" panose="05000000000000000000" pitchFamily="2" charset="2"/>
              <a:buChar char="§"/>
            </a:pPr>
            <a:r>
              <a:rPr lang="cs-CZ" altLang="cs-CZ" sz="1600" dirty="0">
                <a:solidFill>
                  <a:schemeClr val="tx1"/>
                </a:solidFill>
                <a:latin typeface="Trebuchet MS" panose="020B0603020202020204" pitchFamily="34" charset="0"/>
              </a:rPr>
              <a:t>daň z nabytí nemovitých věcí (daň z nemovitostí 1993-2013);</a:t>
            </a:r>
          </a:p>
          <a:p>
            <a:pPr marL="182563" lvl="2" indent="-182563" algn="l">
              <a:lnSpc>
                <a:spcPct val="80000"/>
              </a:lnSpc>
              <a:spcBef>
                <a:spcPts val="600"/>
              </a:spcBef>
              <a:buClr>
                <a:srgbClr val="FFA02F"/>
              </a:buClr>
              <a:buFont typeface="Wingdings" panose="05000000000000000000" pitchFamily="2" charset="2"/>
              <a:buChar char="§"/>
            </a:pPr>
            <a:r>
              <a:rPr lang="cs-CZ" altLang="cs-CZ" sz="1600" dirty="0">
                <a:solidFill>
                  <a:schemeClr val="tx1"/>
                </a:solidFill>
                <a:latin typeface="Trebuchet MS" panose="020B0603020202020204" pitchFamily="34" charset="0"/>
              </a:rPr>
              <a:t>daň dědická, daň darovací a daň z převodu nemovitostí (1993 až 2013); </a:t>
            </a:r>
          </a:p>
          <a:p>
            <a:pPr marL="182563" lvl="2" indent="-182563" algn="l">
              <a:lnSpc>
                <a:spcPct val="80000"/>
              </a:lnSpc>
              <a:spcBef>
                <a:spcPts val="600"/>
              </a:spcBef>
              <a:buClr>
                <a:srgbClr val="FFA02F"/>
              </a:buClr>
              <a:buFont typeface="Wingdings" panose="05000000000000000000" pitchFamily="2" charset="2"/>
              <a:buChar char="§"/>
            </a:pPr>
            <a:r>
              <a:rPr lang="cs-CZ" altLang="cs-CZ" sz="1600" dirty="0">
                <a:solidFill>
                  <a:schemeClr val="tx1"/>
                </a:solidFill>
                <a:latin typeface="Trebuchet MS" panose="020B0603020202020204" pitchFamily="34" charset="0"/>
              </a:rPr>
              <a:t>daň z přidané hodnoty;</a:t>
            </a:r>
          </a:p>
          <a:p>
            <a:pPr marL="182563" lvl="2" indent="-182563" algn="l">
              <a:lnSpc>
                <a:spcPct val="80000"/>
              </a:lnSpc>
              <a:spcBef>
                <a:spcPts val="600"/>
              </a:spcBef>
              <a:buClr>
                <a:srgbClr val="FFA02F"/>
              </a:buClr>
              <a:buFont typeface="Wingdings" panose="05000000000000000000" pitchFamily="2" charset="2"/>
              <a:buChar char="§"/>
            </a:pPr>
            <a:r>
              <a:rPr lang="cs-CZ" altLang="cs-CZ" sz="1600" dirty="0">
                <a:solidFill>
                  <a:schemeClr val="tx1"/>
                </a:solidFill>
                <a:latin typeface="Trebuchet MS" panose="020B0603020202020204" pitchFamily="34" charset="0"/>
              </a:rPr>
              <a:t>daně spotřební;</a:t>
            </a:r>
          </a:p>
          <a:p>
            <a:pPr marL="182563" lvl="2" indent="-182563" algn="l">
              <a:lnSpc>
                <a:spcPct val="80000"/>
              </a:lnSpc>
              <a:spcBef>
                <a:spcPts val="600"/>
              </a:spcBef>
              <a:buClr>
                <a:srgbClr val="FFA02F"/>
              </a:buClr>
              <a:buFont typeface="Wingdings" panose="05000000000000000000" pitchFamily="2" charset="2"/>
              <a:buChar char="§"/>
            </a:pPr>
            <a:r>
              <a:rPr lang="cs-CZ" altLang="cs-CZ" sz="1600" dirty="0">
                <a:solidFill>
                  <a:schemeClr val="tx1"/>
                </a:solidFill>
                <a:latin typeface="Trebuchet MS" panose="020B0603020202020204" pitchFamily="34" charset="0"/>
              </a:rPr>
              <a:t>daně ekologické (od 1.1.2008).</a:t>
            </a:r>
          </a:p>
          <a:p>
            <a:pPr marL="609600" indent="-609600">
              <a:lnSpc>
                <a:spcPct val="80000"/>
              </a:lnSpc>
              <a:buFont typeface="Arial" charset="0"/>
              <a:buChar char=" "/>
            </a:pPr>
            <a:endParaRPr lang="cs-CZ" altLang="cs-CZ" sz="1600" dirty="0">
              <a:latin typeface="Trebuchet MS" panose="020B0603020202020204" pitchFamily="34" charset="0"/>
            </a:endParaRPr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395536" y="1044000"/>
            <a:ext cx="8352928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Český daňový systém po roce 1993</a:t>
            </a:r>
            <a:endParaRPr lang="cs-CZ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2317021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Nadpis 1"/>
          <p:cNvSpPr txBox="1">
            <a:spLocks/>
          </p:cNvSpPr>
          <p:nvPr/>
        </p:nvSpPr>
        <p:spPr>
          <a:xfrm>
            <a:off x="2999004" y="184082"/>
            <a:ext cx="576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</a:br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Daňový systém ČR</a:t>
            </a:r>
          </a:p>
        </p:txBody>
      </p:sp>
    </p:spTree>
    <p:extLst>
      <p:ext uri="{BB962C8B-B14F-4D97-AF65-F5344CB8AC3E}">
        <p14:creationId xmlns:p14="http://schemas.microsoft.com/office/powerpoint/2010/main" val="4258269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 txBox="1">
            <a:spLocks/>
          </p:cNvSpPr>
          <p:nvPr/>
        </p:nvSpPr>
        <p:spPr>
          <a:xfrm>
            <a:off x="395536" y="1044000"/>
            <a:ext cx="8352928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Techniky výběru daní a daňové režimy</a:t>
            </a:r>
            <a:endParaRPr lang="cs-CZ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395536" y="1916752"/>
            <a:ext cx="8352928" cy="4608592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20000"/>
              </a:lnSpc>
              <a:spcBef>
                <a:spcPts val="600"/>
              </a:spcBef>
              <a:buFontTx/>
              <a:buNone/>
            </a:pPr>
            <a:r>
              <a:rPr lang="cs-CZ" altLang="cs-CZ" sz="20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U příjmů ze závislé činnosti se uplatňuje technika výběru daně spočívající v </a:t>
            </a:r>
            <a:r>
              <a:rPr lang="cs-CZ" altLang="cs-CZ" sz="2000" u="sng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odvodu daně prostřednictvím plátce daně</a:t>
            </a:r>
            <a:r>
              <a:rPr lang="cs-CZ" altLang="cs-CZ" sz="20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, který pod svou majetkovou odpovědností srazí daň nebo zálohu na daň poplatníkovi a odvede ji správci daně.</a:t>
            </a:r>
          </a:p>
          <a:p>
            <a:pPr algn="l">
              <a:lnSpc>
                <a:spcPct val="120000"/>
              </a:lnSpc>
              <a:spcBef>
                <a:spcPts val="600"/>
              </a:spcBef>
              <a:buFontTx/>
              <a:buNone/>
            </a:pPr>
            <a:r>
              <a:rPr lang="cs-CZ" altLang="cs-CZ" sz="2000" b="1" u="sng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Uplatňují se zde 2 daňové režimy</a:t>
            </a:r>
            <a:r>
              <a:rPr lang="cs-CZ" altLang="cs-CZ" sz="2000" b="1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,  a to :</a:t>
            </a:r>
          </a:p>
          <a:p>
            <a:pPr marL="361950" lvl="2" indent="-209550" algn="l">
              <a:lnSpc>
                <a:spcPct val="120000"/>
              </a:lnSpc>
              <a:spcBef>
                <a:spcPts val="600"/>
              </a:spcBef>
              <a:buFont typeface="Wingdings" pitchFamily="2" charset="2"/>
              <a:buAutoNum type="arabicParenR"/>
            </a:pPr>
            <a:r>
              <a:rPr lang="cs-CZ" altLang="cs-CZ" sz="18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zdaňování příjmů zvláštní sazbou daně ve výši </a:t>
            </a:r>
            <a:r>
              <a:rPr lang="cs-CZ" altLang="cs-CZ" sz="1800" b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15 %</a:t>
            </a:r>
            <a:r>
              <a:rPr lang="cs-CZ" altLang="cs-CZ" sz="18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 ze samostatného základu daně </a:t>
            </a:r>
            <a:br>
              <a:rPr lang="cs-CZ" altLang="cs-CZ" sz="1800" dirty="0" smtClean="0">
                <a:solidFill>
                  <a:schemeClr val="tx1"/>
                </a:solidFill>
                <a:latin typeface="Trebuchet MS" panose="020B0603020202020204" pitchFamily="34" charset="0"/>
              </a:rPr>
            </a:br>
            <a:r>
              <a:rPr lang="cs-CZ" altLang="cs-CZ" sz="18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(</a:t>
            </a:r>
            <a:r>
              <a:rPr lang="cs-CZ" altLang="cs-CZ" sz="1800" b="1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tzv. srážkovou daní</a:t>
            </a:r>
            <a:r>
              <a:rPr lang="cs-CZ" altLang="cs-CZ" sz="18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);</a:t>
            </a:r>
          </a:p>
          <a:p>
            <a:pPr marL="361950" lvl="2" indent="-209550" algn="l">
              <a:lnSpc>
                <a:spcPct val="120000"/>
              </a:lnSpc>
              <a:spcBef>
                <a:spcPts val="600"/>
              </a:spcBef>
              <a:buFont typeface="Wingdings" pitchFamily="2" charset="2"/>
              <a:buAutoNum type="arabicParenR"/>
            </a:pPr>
            <a:r>
              <a:rPr lang="cs-CZ" altLang="cs-CZ" sz="18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zdaňování příjmů na základě stanovení </a:t>
            </a:r>
            <a:r>
              <a:rPr lang="cs-CZ" altLang="cs-CZ" sz="1800" b="1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zálohy na daň</a:t>
            </a:r>
            <a:r>
              <a:rPr lang="cs-CZ" altLang="cs-CZ" sz="18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 stanovené podle § 38h </a:t>
            </a:r>
            <a:br>
              <a:rPr lang="cs-CZ" altLang="cs-CZ" sz="1800" dirty="0" smtClean="0">
                <a:solidFill>
                  <a:schemeClr val="tx1"/>
                </a:solidFill>
                <a:latin typeface="Trebuchet MS" panose="020B0603020202020204" pitchFamily="34" charset="0"/>
              </a:rPr>
            </a:br>
            <a:r>
              <a:rPr lang="cs-CZ" altLang="cs-CZ" sz="18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(po skončení zdaňovacího období může a nemusí následovat tzv. </a:t>
            </a:r>
            <a:r>
              <a:rPr lang="cs-CZ" altLang="cs-CZ" sz="1800" b="1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roční zúčtování záloh na daň, které provádí </a:t>
            </a:r>
            <a:r>
              <a:rPr lang="cs-CZ" altLang="cs-CZ" sz="1800" b="1" dirty="0">
                <a:solidFill>
                  <a:schemeClr val="tx1"/>
                </a:solidFill>
                <a:latin typeface="Trebuchet MS" panose="020B0603020202020204" pitchFamily="34" charset="0"/>
              </a:rPr>
              <a:t>zaměstnavatel nebo zaměstnanec podá daňové přiznání za sebe</a:t>
            </a:r>
            <a:r>
              <a:rPr lang="cs-CZ" altLang="cs-CZ" sz="18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).</a:t>
            </a:r>
          </a:p>
          <a:p>
            <a:pPr marL="1295400" lvl="2" indent="-381000" algn="l">
              <a:lnSpc>
                <a:spcPct val="120000"/>
              </a:lnSpc>
              <a:spcBef>
                <a:spcPts val="600"/>
              </a:spcBef>
              <a:buFont typeface="Wingdings" pitchFamily="2" charset="2"/>
              <a:buAutoNum type="arabicParenR"/>
            </a:pPr>
            <a:endParaRPr lang="cs-CZ" altLang="cs-CZ" sz="1800" dirty="0" smtClean="0">
              <a:solidFill>
                <a:schemeClr val="tx1"/>
              </a:solidFill>
              <a:latin typeface="Trebuchet MS" panose="020B0603020202020204" pitchFamily="34" charset="0"/>
            </a:endParaRPr>
          </a:p>
          <a:p>
            <a:pPr algn="l">
              <a:lnSpc>
                <a:spcPct val="120000"/>
              </a:lnSpc>
              <a:spcBef>
                <a:spcPts val="600"/>
              </a:spcBef>
            </a:pPr>
            <a:r>
              <a:rPr lang="cs-CZ" altLang="cs-CZ" sz="2000" b="1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Zvláštní sazbou daně</a:t>
            </a:r>
            <a:r>
              <a:rPr lang="cs-CZ" altLang="cs-CZ" sz="20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 se zdaňují příjmy ze závislé činnosti na základě </a:t>
            </a:r>
            <a:r>
              <a:rPr lang="cs-CZ" altLang="cs-CZ" sz="2000" u="sng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dohody o provedení práce </a:t>
            </a:r>
            <a:r>
              <a:rPr lang="cs-CZ" altLang="cs-CZ" sz="20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(max. 300 hod. ročně), pokud poplatník </a:t>
            </a:r>
            <a:r>
              <a:rPr lang="cs-CZ" altLang="cs-CZ" sz="2000" b="1" u="sng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nepodepsal</a:t>
            </a:r>
            <a:r>
              <a:rPr lang="cs-CZ" altLang="cs-CZ" sz="20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 prohlášení k dani, a úhrnná výše příjmů </a:t>
            </a:r>
            <a:r>
              <a:rPr lang="cs-CZ" altLang="cs-CZ" sz="2000" b="1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nepřesáhne</a:t>
            </a:r>
            <a:r>
              <a:rPr lang="cs-CZ" altLang="cs-CZ" sz="20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 </a:t>
            </a:r>
            <a:r>
              <a:rPr lang="cs-CZ" altLang="cs-CZ" sz="2000" b="1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částku </a:t>
            </a:r>
            <a:r>
              <a:rPr lang="cs-CZ" altLang="cs-CZ" sz="2000" b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10 000 Kč</a:t>
            </a:r>
            <a:r>
              <a:rPr lang="cs-CZ" altLang="cs-CZ" sz="2000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 </a:t>
            </a:r>
            <a:r>
              <a:rPr lang="cs-CZ" altLang="cs-CZ" sz="20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za 1 měsíc u téhož zaměstnavatele. </a:t>
            </a:r>
            <a:r>
              <a:rPr lang="cs-CZ" altLang="cs-CZ" sz="2000" dirty="0">
                <a:solidFill>
                  <a:schemeClr val="tx1"/>
                </a:solidFill>
                <a:latin typeface="Trebuchet MS" panose="020B0603020202020204" pitchFamily="34" charset="0"/>
              </a:rPr>
              <a:t>Neplatí se ani pojistné na soc. zabezpečení a pojistné na veřejné zdravotní pojištění</a:t>
            </a:r>
            <a:r>
              <a:rPr lang="cs-CZ" altLang="cs-CZ" sz="20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.</a:t>
            </a:r>
            <a:endParaRPr lang="cs-CZ" altLang="cs-CZ" sz="2000" dirty="0">
              <a:solidFill>
                <a:schemeClr val="tx1"/>
              </a:solidFill>
              <a:latin typeface="Trebuchet MS" panose="020B0603020202020204" pitchFamily="34" charset="0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2317021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Nadpis 1"/>
          <p:cNvSpPr txBox="1">
            <a:spLocks/>
          </p:cNvSpPr>
          <p:nvPr/>
        </p:nvSpPr>
        <p:spPr>
          <a:xfrm>
            <a:off x="2999004" y="184082"/>
            <a:ext cx="576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</a:br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Daňový systém ČR</a:t>
            </a:r>
          </a:p>
        </p:txBody>
      </p:sp>
    </p:spTree>
    <p:extLst>
      <p:ext uri="{BB962C8B-B14F-4D97-AF65-F5344CB8AC3E}">
        <p14:creationId xmlns:p14="http://schemas.microsoft.com/office/powerpoint/2010/main" val="483153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 txBox="1">
            <a:spLocks/>
          </p:cNvSpPr>
          <p:nvPr/>
        </p:nvSpPr>
        <p:spPr>
          <a:xfrm>
            <a:off x="395536" y="1044000"/>
            <a:ext cx="8352928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Techniky výběru daní a daňové režimy</a:t>
            </a:r>
            <a:endParaRPr lang="cs-CZ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395536" y="1916752"/>
            <a:ext cx="8352928" cy="48958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90000"/>
              </a:lnSpc>
              <a:buFontTx/>
              <a:buNone/>
            </a:pPr>
            <a:r>
              <a:rPr lang="cs-CZ" altLang="cs-CZ" sz="2000" b="1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Schéma výpočtu zálohy na daň (měsíční) je následující</a:t>
            </a:r>
            <a:r>
              <a:rPr lang="cs-CZ" altLang="cs-CZ" sz="20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 :</a:t>
            </a:r>
          </a:p>
          <a:p>
            <a:pPr marL="533400" indent="-533400" algn="l">
              <a:lnSpc>
                <a:spcPct val="90000"/>
              </a:lnSpc>
              <a:buFontTx/>
              <a:buNone/>
            </a:pPr>
            <a:endParaRPr lang="cs-CZ" altLang="cs-CZ" sz="2000" b="1" dirty="0" smtClean="0">
              <a:solidFill>
                <a:schemeClr val="tx1"/>
              </a:solidFill>
              <a:latin typeface="Trebuchet MS" panose="020B0603020202020204" pitchFamily="34" charset="0"/>
            </a:endParaRPr>
          </a:p>
          <a:p>
            <a:pPr marL="533400" indent="-533400" algn="l">
              <a:lnSpc>
                <a:spcPct val="90000"/>
              </a:lnSpc>
              <a:buFontTx/>
              <a:buNone/>
            </a:pPr>
            <a:r>
              <a:rPr lang="cs-CZ" altLang="cs-CZ" sz="2000" b="1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	+ měsíční příjem</a:t>
            </a:r>
            <a:r>
              <a:rPr lang="cs-CZ" altLang="cs-CZ" sz="20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 (Kč) * 1,34 = </a:t>
            </a:r>
            <a:r>
              <a:rPr lang="cs-CZ" altLang="cs-CZ" sz="2000" b="1" dirty="0" err="1" smtClean="0">
                <a:solidFill>
                  <a:schemeClr val="tx1"/>
                </a:solidFill>
                <a:latin typeface="Trebuchet MS" panose="020B0603020202020204" pitchFamily="34" charset="0"/>
              </a:rPr>
              <a:t>superhrubý</a:t>
            </a:r>
            <a:r>
              <a:rPr lang="cs-CZ" altLang="cs-CZ" sz="2000" b="1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 příjem</a:t>
            </a:r>
            <a:r>
              <a:rPr lang="cs-CZ" altLang="cs-CZ" sz="20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 (Kč)</a:t>
            </a:r>
            <a:endParaRPr lang="cs-CZ" altLang="cs-CZ" dirty="0" smtClean="0">
              <a:solidFill>
                <a:schemeClr val="tx1"/>
              </a:solidFill>
              <a:latin typeface="Trebuchet MS" panose="020B0603020202020204" pitchFamily="34" charset="0"/>
            </a:endParaRPr>
          </a:p>
          <a:p>
            <a:pPr marL="533400" indent="-533400" algn="l">
              <a:lnSpc>
                <a:spcPct val="90000"/>
              </a:lnSpc>
              <a:buFontTx/>
              <a:buNone/>
            </a:pPr>
            <a:r>
              <a:rPr lang="cs-CZ" altLang="cs-CZ" sz="20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	= </a:t>
            </a:r>
            <a:r>
              <a:rPr lang="cs-CZ" altLang="cs-CZ" sz="2000" b="1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základ daně pro výpočet zálohy na daň (Kč)  - </a:t>
            </a:r>
            <a:r>
              <a:rPr lang="cs-CZ" altLang="cs-CZ" sz="20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zaokrouhlit na        100 Kč nahoru = </a:t>
            </a:r>
            <a:r>
              <a:rPr lang="cs-CZ" altLang="cs-CZ" sz="2000" b="1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záloha na daň vypočtená (Kč)</a:t>
            </a:r>
            <a:endParaRPr lang="cs-CZ" altLang="cs-CZ" sz="2000" dirty="0" smtClean="0">
              <a:solidFill>
                <a:schemeClr val="tx1"/>
              </a:solidFill>
              <a:latin typeface="Trebuchet MS" panose="020B0603020202020204" pitchFamily="34" charset="0"/>
            </a:endParaRPr>
          </a:p>
          <a:p>
            <a:pPr marL="914400" lvl="1" indent="-457200" algn="l">
              <a:lnSpc>
                <a:spcPct val="90000"/>
              </a:lnSpc>
              <a:buFontTx/>
              <a:buNone/>
            </a:pPr>
            <a:r>
              <a:rPr lang="cs-CZ" altLang="cs-CZ" sz="20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 – </a:t>
            </a:r>
            <a:r>
              <a:rPr lang="cs-CZ" altLang="cs-CZ" sz="2000" b="1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měsíční sleva na dani</a:t>
            </a:r>
            <a:r>
              <a:rPr lang="cs-CZ" altLang="cs-CZ" sz="20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, a to :</a:t>
            </a:r>
            <a:endParaRPr lang="cs-CZ" altLang="cs-CZ" sz="2000" b="1" dirty="0" smtClean="0">
              <a:solidFill>
                <a:schemeClr val="tx1"/>
              </a:solidFill>
              <a:latin typeface="Trebuchet MS" panose="020B0603020202020204" pitchFamily="34" charset="0"/>
            </a:endParaRPr>
          </a:p>
          <a:p>
            <a:pPr marL="1257300" lvl="3" indent="-342900" algn="l">
              <a:lnSpc>
                <a:spcPct val="90000"/>
              </a:lnSpc>
              <a:buFont typeface="Wingdings" pitchFamily="2" charset="2"/>
              <a:buChar char="§"/>
            </a:pPr>
            <a:r>
              <a:rPr lang="cs-CZ" altLang="cs-CZ" b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2 070 </a:t>
            </a:r>
            <a:r>
              <a:rPr lang="cs-CZ" altLang="cs-CZ" b="1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Kč </a:t>
            </a:r>
            <a:r>
              <a:rPr lang="cs-CZ" altLang="cs-CZ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na poplatníka,</a:t>
            </a:r>
            <a:endParaRPr lang="cs-CZ" altLang="cs-CZ" b="1" dirty="0" smtClean="0">
              <a:solidFill>
                <a:schemeClr val="tx1"/>
              </a:solidFill>
              <a:latin typeface="Trebuchet MS" panose="020B0603020202020204" pitchFamily="34" charset="0"/>
            </a:endParaRPr>
          </a:p>
          <a:p>
            <a:pPr marL="1257300" lvl="3" indent="-342900" algn="l">
              <a:lnSpc>
                <a:spcPct val="90000"/>
              </a:lnSpc>
              <a:buFont typeface="Wingdings" pitchFamily="2" charset="2"/>
              <a:buChar char="§"/>
            </a:pPr>
            <a:r>
              <a:rPr lang="cs-CZ" altLang="cs-CZ" b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210</a:t>
            </a:r>
            <a:r>
              <a:rPr lang="cs-CZ" altLang="cs-CZ" b="1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 Kč </a:t>
            </a:r>
            <a:r>
              <a:rPr lang="cs-CZ" altLang="cs-CZ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na invalidní důchod pro invaliditu 1. a 2. stupně,</a:t>
            </a:r>
            <a:endParaRPr lang="cs-CZ" altLang="cs-CZ" b="1" dirty="0" smtClean="0">
              <a:solidFill>
                <a:schemeClr val="tx1"/>
              </a:solidFill>
              <a:latin typeface="Trebuchet MS" panose="020B0603020202020204" pitchFamily="34" charset="0"/>
            </a:endParaRPr>
          </a:p>
          <a:p>
            <a:pPr marL="1257300" lvl="3" indent="-342900" algn="l">
              <a:lnSpc>
                <a:spcPct val="90000"/>
              </a:lnSpc>
              <a:buFont typeface="Wingdings" pitchFamily="2" charset="2"/>
              <a:buChar char="§"/>
            </a:pPr>
            <a:r>
              <a:rPr lang="cs-CZ" altLang="cs-CZ" b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420</a:t>
            </a:r>
            <a:r>
              <a:rPr lang="cs-CZ" altLang="cs-CZ" b="1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 Kč </a:t>
            </a:r>
            <a:r>
              <a:rPr lang="cs-CZ" altLang="cs-CZ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na invalidní důchod pro invaliditu 3. stupně</a:t>
            </a:r>
            <a:r>
              <a:rPr lang="cs-CZ" altLang="cs-CZ" b="1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,</a:t>
            </a:r>
          </a:p>
          <a:p>
            <a:pPr marL="1257300" lvl="3" indent="-342900" algn="l">
              <a:lnSpc>
                <a:spcPct val="90000"/>
              </a:lnSpc>
              <a:buFont typeface="Wingdings" pitchFamily="2" charset="2"/>
              <a:buChar char="§"/>
            </a:pPr>
            <a:r>
              <a:rPr lang="cs-CZ" altLang="cs-CZ" b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1 345 </a:t>
            </a:r>
            <a:r>
              <a:rPr lang="cs-CZ" altLang="cs-CZ" b="1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Kč </a:t>
            </a:r>
            <a:r>
              <a:rPr lang="cs-CZ" altLang="cs-CZ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na držitele průkazu ZTP-P,</a:t>
            </a:r>
            <a:endParaRPr lang="cs-CZ" altLang="cs-CZ" b="1" dirty="0" smtClean="0">
              <a:solidFill>
                <a:schemeClr val="tx1"/>
              </a:solidFill>
              <a:latin typeface="Trebuchet MS" panose="020B0603020202020204" pitchFamily="34" charset="0"/>
            </a:endParaRPr>
          </a:p>
          <a:p>
            <a:pPr marL="1257300" lvl="3" indent="-342900" algn="l">
              <a:lnSpc>
                <a:spcPct val="90000"/>
              </a:lnSpc>
              <a:buFont typeface="Wingdings" pitchFamily="2" charset="2"/>
              <a:buChar char="§"/>
            </a:pPr>
            <a:r>
              <a:rPr lang="cs-CZ" altLang="cs-CZ" b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335</a:t>
            </a:r>
            <a:r>
              <a:rPr lang="cs-CZ" altLang="cs-CZ" b="1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 Kč </a:t>
            </a:r>
            <a:r>
              <a:rPr lang="cs-CZ" altLang="cs-CZ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na studenta;</a:t>
            </a:r>
            <a:endParaRPr lang="cs-CZ" altLang="cs-CZ" b="1" dirty="0" smtClean="0">
              <a:solidFill>
                <a:schemeClr val="tx1"/>
              </a:solidFill>
              <a:latin typeface="Trebuchet MS" panose="020B0603020202020204" pitchFamily="34" charset="0"/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2317021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Nadpis 1"/>
          <p:cNvSpPr txBox="1">
            <a:spLocks/>
          </p:cNvSpPr>
          <p:nvPr/>
        </p:nvSpPr>
        <p:spPr>
          <a:xfrm>
            <a:off x="2999004" y="184082"/>
            <a:ext cx="576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</a:br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Daňový systém ČR</a:t>
            </a:r>
          </a:p>
        </p:txBody>
      </p:sp>
    </p:spTree>
    <p:extLst>
      <p:ext uri="{BB962C8B-B14F-4D97-AF65-F5344CB8AC3E}">
        <p14:creationId xmlns:p14="http://schemas.microsoft.com/office/powerpoint/2010/main" val="3676118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 txBox="1">
            <a:spLocks/>
          </p:cNvSpPr>
          <p:nvPr/>
        </p:nvSpPr>
        <p:spPr>
          <a:xfrm>
            <a:off x="395536" y="1044000"/>
            <a:ext cx="8352928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Techniky výběru daní a daňové režimy</a:t>
            </a:r>
            <a:endParaRPr lang="cs-CZ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395536" y="1916752"/>
            <a:ext cx="8352928" cy="489585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533400" indent="-533400" algn="l">
              <a:buFontTx/>
              <a:buNone/>
            </a:pPr>
            <a:r>
              <a:rPr lang="cs-CZ" altLang="cs-CZ" sz="1800" b="1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		</a:t>
            </a:r>
          </a:p>
          <a:p>
            <a:pPr marL="533400" indent="-533400" algn="l">
              <a:buFontTx/>
              <a:buNone/>
            </a:pPr>
            <a:r>
              <a:rPr lang="cs-CZ" altLang="cs-CZ" sz="1800" b="1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		= záloha na daň snížená o měsíční slevy na dani (§35ba) v Kč</a:t>
            </a:r>
          </a:p>
          <a:p>
            <a:pPr marL="1162050" indent="-1162050" algn="l">
              <a:buFontTx/>
              <a:buNone/>
            </a:pPr>
            <a:r>
              <a:rPr lang="cs-CZ" altLang="cs-CZ" sz="1800" b="1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                   – měsíční daňové zvýhodnění formou slevy na dani   </a:t>
            </a:r>
            <a:r>
              <a:rPr lang="cs-CZ" altLang="cs-CZ" sz="1800" b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na 1. dítě  1 267 Kč   </a:t>
            </a:r>
            <a:r>
              <a:rPr lang="cs-CZ" altLang="cs-CZ" sz="1800" b="1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(</a:t>
            </a:r>
            <a:r>
              <a:rPr lang="cs-CZ" altLang="cs-CZ" sz="1800" b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na 2. dítě 1 617 Kč, na 3. a další dítě 2 017 Kč </a:t>
            </a:r>
            <a:r>
              <a:rPr lang="cs-CZ" altLang="cs-CZ" sz="1800" b="1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)</a:t>
            </a:r>
          </a:p>
          <a:p>
            <a:pPr marL="533400" indent="-533400" algn="l">
              <a:buFontTx/>
              <a:buNone/>
            </a:pPr>
            <a:r>
              <a:rPr lang="cs-CZ" altLang="cs-CZ" sz="1800" b="1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		= skutečně sražená záloha na daň (Kč);</a:t>
            </a:r>
          </a:p>
          <a:p>
            <a:pPr marL="533400" indent="-533400" algn="l">
              <a:buFontTx/>
              <a:buNone/>
            </a:pPr>
            <a:r>
              <a:rPr lang="cs-CZ" altLang="cs-CZ" sz="1800" b="1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		+ měsíční daňový bonus  na dítě (Kč);</a:t>
            </a:r>
          </a:p>
          <a:p>
            <a:pPr marL="533400" indent="-533400" algn="l">
              <a:buFontTx/>
              <a:buNone/>
            </a:pPr>
            <a:r>
              <a:rPr lang="cs-CZ" altLang="cs-CZ" sz="1800" b="1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		= záloha na daň upravená o slevu na dani nebo daňový  bonus (Kč).</a:t>
            </a:r>
          </a:p>
          <a:p>
            <a:pPr marL="533400" indent="-533400" algn="l">
              <a:buFontTx/>
              <a:buNone/>
            </a:pPr>
            <a:endParaRPr lang="cs-CZ" altLang="cs-CZ" sz="1800" b="1" dirty="0" smtClean="0">
              <a:solidFill>
                <a:schemeClr val="tx1"/>
              </a:solidFill>
              <a:latin typeface="Trebuchet MS" panose="020B0603020202020204" pitchFamily="34" charset="0"/>
            </a:endParaRPr>
          </a:p>
          <a:p>
            <a:pPr algn="l">
              <a:buFontTx/>
              <a:buNone/>
            </a:pPr>
            <a:r>
              <a:rPr lang="cs-CZ" altLang="cs-CZ" sz="1800" b="1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Solidární zvýšení zálohy činí 7 % </a:t>
            </a:r>
            <a:r>
              <a:rPr lang="cs-CZ" altLang="cs-CZ" sz="18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z kladného rozdílu mezi :</a:t>
            </a:r>
          </a:p>
          <a:p>
            <a:pPr marL="533400" indent="-358775" algn="l">
              <a:buFontTx/>
              <a:buNone/>
              <a:tabLst>
                <a:tab pos="533400" algn="l"/>
              </a:tabLst>
            </a:pPr>
            <a:r>
              <a:rPr lang="cs-CZ" altLang="cs-CZ" sz="18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a) 	příjmy zahrnovanými do základu daně pro výpočet zálohy a </a:t>
            </a:r>
          </a:p>
          <a:p>
            <a:pPr marL="533400" indent="-358775" algn="l">
              <a:buFontTx/>
              <a:buNone/>
              <a:tabLst>
                <a:tab pos="533400" algn="l"/>
              </a:tabLst>
            </a:pPr>
            <a:r>
              <a:rPr lang="cs-CZ" altLang="cs-CZ" sz="18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b) 	4násobkem průměrné mzdy stanovené podle zákona upravující pojistné na sociální zabezpečení (</a:t>
            </a:r>
            <a:r>
              <a:rPr lang="cs-CZ" altLang="cs-CZ" sz="1800" b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130 796 </a:t>
            </a:r>
            <a:r>
              <a:rPr lang="cs-CZ" altLang="cs-CZ" sz="1800" b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Kč</a:t>
            </a:r>
            <a:r>
              <a:rPr lang="cs-CZ" altLang="cs-CZ" sz="1800" b="1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)</a:t>
            </a:r>
          </a:p>
          <a:p>
            <a:pPr marL="533400" indent="-533400" algn="l">
              <a:buFontTx/>
              <a:buNone/>
            </a:pPr>
            <a:endParaRPr lang="cs-CZ" altLang="cs-CZ" sz="1800" dirty="0" smtClean="0">
              <a:solidFill>
                <a:schemeClr val="tx1"/>
              </a:solidFill>
              <a:latin typeface="Trebuchet MS" panose="020B0603020202020204" pitchFamily="34" charset="0"/>
            </a:endParaRPr>
          </a:p>
          <a:p>
            <a:pPr algn="l">
              <a:buFontTx/>
              <a:buNone/>
            </a:pPr>
            <a:r>
              <a:rPr lang="cs-CZ" altLang="cs-CZ" sz="1800" b="1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Poznámka : </a:t>
            </a:r>
            <a:r>
              <a:rPr lang="cs-CZ" altLang="cs-CZ" sz="18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záloha na daň se stanovuje podle § 38h ZDP, pokud poplatník </a:t>
            </a:r>
            <a:r>
              <a:rPr lang="cs-CZ" altLang="cs-CZ" sz="1800" b="1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podepsal </a:t>
            </a:r>
            <a:r>
              <a:rPr lang="cs-CZ" altLang="cs-CZ" sz="1800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prohlášení k dani</a:t>
            </a:r>
            <a:r>
              <a:rPr lang="cs-CZ" altLang="cs-CZ" sz="18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. V případě, že toto prohlášení </a:t>
            </a:r>
            <a:r>
              <a:rPr lang="cs-CZ" altLang="cs-CZ" sz="1800" b="1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nepodepsal</a:t>
            </a:r>
            <a:r>
              <a:rPr lang="cs-CZ" altLang="cs-CZ" sz="18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, záloha se určí rovněž podle § 38h ZDP, tj. bez slev na dani.</a:t>
            </a: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2317021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Nadpis 1"/>
          <p:cNvSpPr txBox="1">
            <a:spLocks/>
          </p:cNvSpPr>
          <p:nvPr/>
        </p:nvSpPr>
        <p:spPr>
          <a:xfrm>
            <a:off x="2999004" y="184082"/>
            <a:ext cx="576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</a:br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Daňový systém ČR</a:t>
            </a:r>
          </a:p>
        </p:txBody>
      </p:sp>
    </p:spTree>
    <p:extLst>
      <p:ext uri="{BB962C8B-B14F-4D97-AF65-F5344CB8AC3E}">
        <p14:creationId xmlns:p14="http://schemas.microsoft.com/office/powerpoint/2010/main" val="2879512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 txBox="1">
            <a:spLocks/>
          </p:cNvSpPr>
          <p:nvPr/>
        </p:nvSpPr>
        <p:spPr>
          <a:xfrm>
            <a:off x="395536" y="1044000"/>
            <a:ext cx="8352928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Techniky výběru daní a daňové režimy</a:t>
            </a:r>
            <a:endParaRPr lang="cs-CZ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539552" y="1916752"/>
            <a:ext cx="7848600" cy="48958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buFontTx/>
              <a:buNone/>
            </a:pPr>
            <a:r>
              <a:rPr lang="cs-CZ" altLang="cs-CZ" sz="2000" b="1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Při </a:t>
            </a:r>
            <a:r>
              <a:rPr lang="cs-CZ" altLang="cs-CZ" sz="2000" b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ročním zúčtování </a:t>
            </a:r>
            <a:r>
              <a:rPr lang="cs-CZ" altLang="cs-CZ" sz="20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záloh na daň z příjmů ze závislé činnosti a z funkčních požitků se provádí výpočet daňové povinnosti takto :</a:t>
            </a:r>
            <a:endParaRPr lang="cs-CZ" altLang="cs-CZ" sz="2000" b="1" dirty="0" smtClean="0">
              <a:solidFill>
                <a:schemeClr val="tx1"/>
              </a:solidFill>
              <a:latin typeface="Trebuchet MS" panose="020B0603020202020204" pitchFamily="34" charset="0"/>
            </a:endParaRPr>
          </a:p>
          <a:p>
            <a:pPr marL="533400" indent="-533400" algn="l">
              <a:buFontTx/>
              <a:buNone/>
            </a:pPr>
            <a:r>
              <a:rPr lang="cs-CZ" altLang="cs-CZ" sz="2000" b="1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		+ roční příjem * 1,34 = </a:t>
            </a:r>
            <a:r>
              <a:rPr lang="cs-CZ" altLang="cs-CZ" sz="2000" b="1" dirty="0" err="1" smtClean="0">
                <a:solidFill>
                  <a:schemeClr val="tx1"/>
                </a:solidFill>
                <a:latin typeface="Trebuchet MS" panose="020B0603020202020204" pitchFamily="34" charset="0"/>
              </a:rPr>
              <a:t>superhrubý</a:t>
            </a:r>
            <a:r>
              <a:rPr lang="cs-CZ" altLang="cs-CZ" sz="2000" b="1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 příjem Kč (DZD§6)</a:t>
            </a:r>
          </a:p>
          <a:p>
            <a:pPr marL="533400" indent="-533400" algn="l">
              <a:buFontTx/>
              <a:buNone/>
            </a:pPr>
            <a:r>
              <a:rPr lang="cs-CZ" altLang="cs-CZ" sz="2000" b="1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		– odpočet nezdanitelných částek (§ 15 ZDP)</a:t>
            </a:r>
          </a:p>
          <a:p>
            <a:pPr marL="533400" indent="-533400" algn="l">
              <a:buFontTx/>
              <a:buNone/>
            </a:pPr>
            <a:r>
              <a:rPr lang="cs-CZ" altLang="cs-CZ" sz="2000" b="1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		= základ daně (zaokrouhlit na celé 100 Kč dolů)</a:t>
            </a:r>
          </a:p>
          <a:p>
            <a:pPr marL="533400" indent="-533400" algn="l">
              <a:buFontTx/>
              <a:buNone/>
            </a:pPr>
            <a:r>
              <a:rPr lang="cs-CZ" altLang="cs-CZ" sz="2000" b="1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		= daň</a:t>
            </a:r>
          </a:p>
          <a:p>
            <a:pPr marL="533400" indent="-533400" algn="l">
              <a:buFontTx/>
              <a:buNone/>
            </a:pPr>
            <a:r>
              <a:rPr lang="cs-CZ" altLang="cs-CZ" sz="2000" b="1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		– roční slevy na dani</a:t>
            </a:r>
          </a:p>
          <a:p>
            <a:pPr marL="533400" indent="-533400" algn="l">
              <a:buFontTx/>
              <a:buNone/>
            </a:pPr>
            <a:r>
              <a:rPr lang="cs-CZ" altLang="cs-CZ" sz="2000" b="1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		= daň po slevách (§ 35ba)</a:t>
            </a:r>
          </a:p>
          <a:p>
            <a:pPr marL="533400" indent="-533400" algn="l">
              <a:buFontTx/>
              <a:buNone/>
            </a:pPr>
            <a:r>
              <a:rPr lang="cs-CZ" altLang="cs-CZ" sz="2000" b="1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		= daňové zvýhodnění na vyživované dítě;</a:t>
            </a:r>
          </a:p>
          <a:p>
            <a:pPr marL="533400" indent="-533400" algn="l">
              <a:buFontTx/>
              <a:buNone/>
            </a:pPr>
            <a:r>
              <a:rPr lang="cs-CZ" altLang="cs-CZ" sz="2000" b="1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		= zúčtování měsíčních daňových bonusů</a:t>
            </a:r>
          </a:p>
          <a:p>
            <a:pPr marL="533400" indent="-533400" algn="l">
              <a:buFontTx/>
              <a:buNone/>
            </a:pPr>
            <a:r>
              <a:rPr lang="cs-CZ" altLang="cs-CZ" sz="2000" b="1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		= zúčtování záloh na daň a daňového zvýhodnění</a:t>
            </a:r>
          </a:p>
          <a:p>
            <a:pPr marL="533400" indent="-533400" algn="l">
              <a:buFontTx/>
              <a:buNone/>
            </a:pPr>
            <a:r>
              <a:rPr lang="cs-CZ" altLang="cs-CZ" sz="2000" b="1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	</a:t>
            </a:r>
          </a:p>
          <a:p>
            <a:pPr marL="533400" indent="-533400" algn="l">
              <a:buFontTx/>
              <a:buNone/>
            </a:pPr>
            <a:r>
              <a:rPr lang="cs-CZ" altLang="cs-CZ" sz="2000" b="1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Daň se stanovuje podle § 16 ZDP.</a:t>
            </a: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2317021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Nadpis 1"/>
          <p:cNvSpPr txBox="1">
            <a:spLocks/>
          </p:cNvSpPr>
          <p:nvPr/>
        </p:nvSpPr>
        <p:spPr>
          <a:xfrm>
            <a:off x="2999004" y="184082"/>
            <a:ext cx="576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</a:br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Daňový systém ČR</a:t>
            </a:r>
          </a:p>
        </p:txBody>
      </p:sp>
    </p:spTree>
    <p:extLst>
      <p:ext uri="{BB962C8B-B14F-4D97-AF65-F5344CB8AC3E}">
        <p14:creationId xmlns:p14="http://schemas.microsoft.com/office/powerpoint/2010/main" val="2879512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 txBox="1">
            <a:spLocks/>
          </p:cNvSpPr>
          <p:nvPr/>
        </p:nvSpPr>
        <p:spPr>
          <a:xfrm>
            <a:off x="395536" y="1044000"/>
            <a:ext cx="8352928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Zdaňování tantiém</a:t>
            </a:r>
            <a:endParaRPr lang="cs-CZ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395536" y="1916752"/>
            <a:ext cx="8352928" cy="48958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600"/>
              </a:spcBef>
              <a:buFontTx/>
              <a:buNone/>
            </a:pPr>
            <a:r>
              <a:rPr lang="cs-CZ" altLang="cs-CZ" sz="20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U tantiém se uplatňuje technika výběru daně spočívající v </a:t>
            </a:r>
            <a:r>
              <a:rPr lang="cs-CZ" altLang="cs-CZ" sz="2000" u="sng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odvodu daně prostřednictvím plátce daně</a:t>
            </a:r>
            <a:r>
              <a:rPr lang="cs-CZ" altLang="cs-CZ" sz="20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, který pod svou majetkovou odpovědností srazí daň nebo zálohu na daň poplatníkovi a odvede ji správci daně </a:t>
            </a:r>
            <a:br>
              <a:rPr lang="cs-CZ" altLang="cs-CZ" sz="2000" dirty="0" smtClean="0">
                <a:solidFill>
                  <a:schemeClr val="tx1"/>
                </a:solidFill>
                <a:latin typeface="Trebuchet MS" panose="020B0603020202020204" pitchFamily="34" charset="0"/>
              </a:rPr>
            </a:br>
            <a:r>
              <a:rPr lang="cs-CZ" altLang="cs-CZ" sz="20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(př. jednatel s.r.o. srazí daň a odvede ji FÚ).</a:t>
            </a:r>
          </a:p>
          <a:p>
            <a:pPr marL="533400" indent="-533400" algn="l">
              <a:spcBef>
                <a:spcPts val="600"/>
              </a:spcBef>
              <a:buFontTx/>
              <a:buNone/>
            </a:pPr>
            <a:r>
              <a:rPr lang="cs-CZ" altLang="cs-CZ" sz="20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	</a:t>
            </a:r>
          </a:p>
          <a:p>
            <a:pPr algn="l">
              <a:spcBef>
                <a:spcPts val="600"/>
              </a:spcBef>
              <a:buFontTx/>
              <a:buNone/>
            </a:pPr>
            <a:r>
              <a:rPr lang="cs-CZ" altLang="cs-CZ" sz="2000" b="1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Uplatňují se zde 2 daňové režimy,  a to : </a:t>
            </a:r>
          </a:p>
          <a:p>
            <a:pPr marL="533400" lvl="2" indent="-358775" algn="l">
              <a:spcBef>
                <a:spcPts val="600"/>
              </a:spcBef>
              <a:buFontTx/>
              <a:buAutoNum type="arabicParenR"/>
            </a:pPr>
            <a:r>
              <a:rPr lang="cs-CZ" altLang="cs-CZ" sz="20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zdaňování příjmů zvláštní sazbou daně ve výši 1</a:t>
            </a:r>
            <a:r>
              <a:rPr lang="cs-CZ" altLang="cs-CZ" sz="2000" b="1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5 %</a:t>
            </a:r>
            <a:r>
              <a:rPr lang="cs-CZ" altLang="cs-CZ" sz="20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 ze samostatného základu daně (</a:t>
            </a:r>
            <a:r>
              <a:rPr lang="cs-CZ" altLang="cs-CZ" sz="2000" b="1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tzv. srážkovou daní</a:t>
            </a:r>
            <a:r>
              <a:rPr lang="cs-CZ" altLang="cs-CZ" sz="20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), je-li poplatníkem daně </a:t>
            </a:r>
            <a:r>
              <a:rPr lang="cs-CZ" altLang="cs-CZ" sz="2000" b="1" dirty="0" err="1" smtClean="0">
                <a:solidFill>
                  <a:schemeClr val="tx1"/>
                </a:solidFill>
                <a:latin typeface="Trebuchet MS" panose="020B0603020202020204" pitchFamily="34" charset="0"/>
              </a:rPr>
              <a:t>nonrezident</a:t>
            </a:r>
            <a:r>
              <a:rPr lang="cs-CZ" altLang="cs-CZ" sz="2000" b="1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;</a:t>
            </a:r>
          </a:p>
          <a:p>
            <a:pPr marL="533400" lvl="2" indent="-358775" algn="l">
              <a:spcBef>
                <a:spcPts val="600"/>
              </a:spcBef>
              <a:buFontTx/>
              <a:buAutoNum type="arabicParenR"/>
            </a:pPr>
            <a:r>
              <a:rPr lang="cs-CZ" altLang="cs-CZ" sz="20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zdaňování příjmů na základě stanovení </a:t>
            </a:r>
            <a:r>
              <a:rPr lang="cs-CZ" altLang="cs-CZ" sz="2000" b="1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zálohy na daň</a:t>
            </a:r>
            <a:r>
              <a:rPr lang="cs-CZ" altLang="cs-CZ" sz="20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 (po skončení zdaňovacího období může a nemusí následovat tzv. roční zúčtování záloh na daň), </a:t>
            </a:r>
            <a:r>
              <a:rPr lang="cs-CZ" altLang="cs-CZ" sz="2000" b="1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je-li poplatníkem rezident ČR.</a:t>
            </a: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2317021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Nadpis 1"/>
          <p:cNvSpPr txBox="1">
            <a:spLocks/>
          </p:cNvSpPr>
          <p:nvPr/>
        </p:nvSpPr>
        <p:spPr>
          <a:xfrm>
            <a:off x="2999004" y="184082"/>
            <a:ext cx="576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</a:br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Daňový systém ČR</a:t>
            </a:r>
          </a:p>
        </p:txBody>
      </p:sp>
    </p:spTree>
    <p:extLst>
      <p:ext uri="{BB962C8B-B14F-4D97-AF65-F5344CB8AC3E}">
        <p14:creationId xmlns:p14="http://schemas.microsoft.com/office/powerpoint/2010/main" val="483153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 txBox="1">
            <a:spLocks/>
          </p:cNvSpPr>
          <p:nvPr/>
        </p:nvSpPr>
        <p:spPr>
          <a:xfrm>
            <a:off x="395536" y="1044000"/>
            <a:ext cx="8352928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Zdaňování příjmů z DPP a DPČ</a:t>
            </a:r>
            <a:endParaRPr lang="cs-CZ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395536" y="1772816"/>
            <a:ext cx="8352928" cy="48958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6700" indent="-266700" algn="l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altLang="cs-CZ" sz="1800" b="1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U dohod o provedení práce</a:t>
            </a:r>
            <a:r>
              <a:rPr lang="cs-CZ" altLang="cs-CZ" sz="18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 (maximálně 300 odpracovaných hodin u jednoho zaměstnavatele ročně) se </a:t>
            </a:r>
            <a:r>
              <a:rPr lang="cs-CZ" altLang="cs-CZ" sz="1800" b="1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nesráží zdravotní a sociální pojištění do výše příjmu </a:t>
            </a:r>
            <a:r>
              <a:rPr lang="cs-CZ" altLang="cs-CZ" sz="1800" b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10 000 Kč/měsíčně včetně</a:t>
            </a:r>
            <a:r>
              <a:rPr lang="cs-CZ" altLang="cs-CZ" sz="18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, kdežto </a:t>
            </a:r>
          </a:p>
          <a:p>
            <a:pPr marL="266700" indent="-266700" algn="l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altLang="cs-CZ" sz="1800" b="1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u dohod o pracovní činnosti</a:t>
            </a:r>
            <a:r>
              <a:rPr lang="cs-CZ" altLang="cs-CZ" sz="18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 (znějící na částku alespoň </a:t>
            </a:r>
            <a:r>
              <a:rPr lang="cs-CZ" altLang="cs-CZ" sz="1800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2 500 Kč </a:t>
            </a:r>
            <a:r>
              <a:rPr lang="cs-CZ" altLang="cs-CZ" sz="18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a počet dní více než 14/</a:t>
            </a:r>
            <a:r>
              <a:rPr lang="cs-CZ" altLang="cs-CZ" sz="1800" dirty="0" err="1" smtClean="0">
                <a:solidFill>
                  <a:schemeClr val="tx1"/>
                </a:solidFill>
                <a:latin typeface="Trebuchet MS" panose="020B0603020202020204" pitchFamily="34" charset="0"/>
              </a:rPr>
              <a:t>měs</a:t>
            </a:r>
            <a:r>
              <a:rPr lang="cs-CZ" altLang="cs-CZ" sz="18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.) </a:t>
            </a:r>
            <a:r>
              <a:rPr lang="cs-CZ" altLang="cs-CZ" sz="1800" b="1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se toto pojištění sráží</a:t>
            </a:r>
            <a:r>
              <a:rPr lang="cs-CZ" altLang="cs-CZ" sz="18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.</a:t>
            </a:r>
          </a:p>
          <a:p>
            <a:pPr marL="533400" indent="-533400" algn="l">
              <a:spcBef>
                <a:spcPts val="600"/>
              </a:spcBef>
              <a:buFontTx/>
              <a:buNone/>
            </a:pPr>
            <a:r>
              <a:rPr lang="cs-CZ" altLang="cs-CZ" sz="18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	</a:t>
            </a:r>
          </a:p>
          <a:p>
            <a:pPr algn="l">
              <a:spcBef>
                <a:spcPts val="600"/>
              </a:spcBef>
              <a:buFontTx/>
              <a:buNone/>
            </a:pPr>
            <a:r>
              <a:rPr lang="cs-CZ" altLang="cs-CZ" sz="18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U dohod se uplatňují </a:t>
            </a:r>
            <a:r>
              <a:rPr lang="cs-CZ" altLang="cs-CZ" sz="1800" b="1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2 daňové režimy</a:t>
            </a:r>
            <a:r>
              <a:rPr lang="cs-CZ" altLang="cs-CZ" sz="18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, a to :</a:t>
            </a:r>
          </a:p>
          <a:p>
            <a:pPr marL="533400" indent="-533400" algn="l">
              <a:spcBef>
                <a:spcPts val="600"/>
              </a:spcBef>
              <a:buFontTx/>
              <a:buNone/>
            </a:pPr>
            <a:endParaRPr lang="cs-CZ" altLang="cs-CZ" sz="400" dirty="0" smtClean="0">
              <a:solidFill>
                <a:schemeClr val="tx1"/>
              </a:solidFill>
              <a:latin typeface="Trebuchet MS" panose="020B0603020202020204" pitchFamily="34" charset="0"/>
            </a:endParaRPr>
          </a:p>
          <a:p>
            <a:pPr marL="533400" lvl="2" indent="-361950" algn="l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altLang="cs-CZ" sz="18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zdaňování příjmů zvláštní sazbou daně ve výši </a:t>
            </a:r>
            <a:r>
              <a:rPr lang="cs-CZ" altLang="cs-CZ" sz="1800" b="1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15 %</a:t>
            </a:r>
            <a:r>
              <a:rPr lang="cs-CZ" altLang="cs-CZ" sz="18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 ze samostatného základu daně (tzv. </a:t>
            </a:r>
            <a:r>
              <a:rPr lang="cs-CZ" altLang="cs-CZ" sz="1800" b="1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srážkovou daní</a:t>
            </a:r>
            <a:r>
              <a:rPr lang="cs-CZ" altLang="cs-CZ" sz="18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), pokud poplatník  </a:t>
            </a:r>
            <a:r>
              <a:rPr lang="cs-CZ" altLang="cs-CZ" sz="1800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nepodepsal prohlášení k daní</a:t>
            </a:r>
            <a:r>
              <a:rPr lang="cs-CZ" altLang="cs-CZ" sz="18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 </a:t>
            </a:r>
            <a:r>
              <a:rPr lang="cs-CZ" altLang="cs-CZ" sz="1800" b="1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a měsíční příjem nepřevyšuje 10 000 Kč v případě DPP;</a:t>
            </a:r>
          </a:p>
          <a:p>
            <a:pPr marL="533400" lvl="2" indent="-361950" algn="l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altLang="cs-CZ" sz="18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v ostatních případech se uplatňuje </a:t>
            </a:r>
            <a:r>
              <a:rPr lang="cs-CZ" altLang="cs-CZ" sz="1800" b="1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záloha na daň</a:t>
            </a:r>
            <a:r>
              <a:rPr lang="cs-CZ" altLang="cs-CZ" sz="18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, pokud </a:t>
            </a:r>
            <a:r>
              <a:rPr lang="cs-CZ" altLang="cs-CZ" sz="1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podepsal prohlášení  k dani</a:t>
            </a:r>
            <a:r>
              <a:rPr lang="cs-CZ" altLang="cs-CZ" sz="18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, pak podle § 38h, pokud </a:t>
            </a:r>
            <a:r>
              <a:rPr lang="cs-CZ" altLang="cs-CZ" sz="1800" b="1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nepodepsal prohlášení</a:t>
            </a:r>
            <a:r>
              <a:rPr lang="cs-CZ" altLang="cs-CZ" sz="18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 k dani,  tak záloha na daň vypočtená rovněž podle § 38h.</a:t>
            </a: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2317021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Nadpis 1"/>
          <p:cNvSpPr txBox="1">
            <a:spLocks/>
          </p:cNvSpPr>
          <p:nvPr/>
        </p:nvSpPr>
        <p:spPr>
          <a:xfrm>
            <a:off x="2999004" y="184082"/>
            <a:ext cx="576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</a:br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Daňový systém ČR</a:t>
            </a:r>
          </a:p>
        </p:txBody>
      </p:sp>
    </p:spTree>
    <p:extLst>
      <p:ext uri="{BB962C8B-B14F-4D97-AF65-F5344CB8AC3E}">
        <p14:creationId xmlns:p14="http://schemas.microsoft.com/office/powerpoint/2010/main" val="483153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 txBox="1">
            <a:spLocks/>
          </p:cNvSpPr>
          <p:nvPr/>
        </p:nvSpPr>
        <p:spPr>
          <a:xfrm>
            <a:off x="395536" y="1044000"/>
            <a:ext cx="8352928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Samostatná činnost</a:t>
            </a:r>
            <a:endParaRPr lang="cs-CZ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395536" y="191675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buFontTx/>
              <a:buNone/>
            </a:pPr>
            <a:r>
              <a:rPr lang="cs-CZ" altLang="cs-CZ" sz="2000" b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Samostatná  činnost </a:t>
            </a:r>
            <a:r>
              <a:rPr lang="cs-CZ" altLang="cs-CZ" sz="20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je soustavná činnost za účelem dosažení zisku prováděná samostatně fyzickou osobou vlastním jménem a na vlastní odpovědnost.</a:t>
            </a:r>
          </a:p>
          <a:p>
            <a:pPr marL="533400" indent="-533400" algn="l">
              <a:buFontTx/>
              <a:buNone/>
            </a:pPr>
            <a:endParaRPr lang="cs-CZ" altLang="cs-CZ" sz="2000" b="1" dirty="0" smtClean="0">
              <a:solidFill>
                <a:schemeClr val="tx1"/>
              </a:solidFill>
              <a:latin typeface="Trebuchet MS" panose="020B0603020202020204" pitchFamily="34" charset="0"/>
            </a:endParaRPr>
          </a:p>
          <a:p>
            <a:pPr algn="l">
              <a:buFontTx/>
              <a:buNone/>
            </a:pPr>
            <a:r>
              <a:rPr lang="cs-CZ" altLang="cs-CZ" sz="2000" b="1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Příjmy ze samostatné činnosti zahrnují (§ 7 odst.1):</a:t>
            </a:r>
            <a:endParaRPr lang="cs-CZ" altLang="cs-CZ" sz="2000" dirty="0" smtClean="0">
              <a:solidFill>
                <a:schemeClr val="tx1"/>
              </a:solidFill>
              <a:latin typeface="Trebuchet MS" panose="020B0603020202020204" pitchFamily="34" charset="0"/>
            </a:endParaRPr>
          </a:p>
          <a:p>
            <a:pPr marL="533400" lvl="2" indent="-358775" algn="l">
              <a:buFontTx/>
              <a:buAutoNum type="alphaLcParenR"/>
            </a:pPr>
            <a:r>
              <a:rPr lang="cs-CZ" altLang="cs-CZ" sz="18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příjmy ze zemědělské výroby, lesního a vodního hospodářství </a:t>
            </a:r>
            <a:r>
              <a:rPr lang="cs-CZ" altLang="cs-CZ" sz="1800" b="1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[80 %]</a:t>
            </a:r>
            <a:r>
              <a:rPr lang="cs-CZ" altLang="cs-CZ" sz="18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;</a:t>
            </a:r>
          </a:p>
          <a:p>
            <a:pPr marL="533400" lvl="2" indent="-358775" algn="l">
              <a:buFontTx/>
              <a:buAutoNum type="alphaLcParenR"/>
            </a:pPr>
            <a:r>
              <a:rPr lang="cs-CZ" altLang="cs-CZ" sz="18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příjmy ze živnostenského podnikání </a:t>
            </a:r>
            <a:r>
              <a:rPr lang="cs-CZ" altLang="cs-CZ" sz="1800" b="1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[80 %, 60 %]</a:t>
            </a:r>
            <a:r>
              <a:rPr lang="cs-CZ" altLang="cs-CZ" sz="18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; </a:t>
            </a:r>
          </a:p>
          <a:p>
            <a:pPr marL="533400" lvl="2" indent="-358775" algn="l">
              <a:buFontTx/>
              <a:buAutoNum type="alphaLcParenR"/>
            </a:pPr>
            <a:r>
              <a:rPr lang="cs-CZ" altLang="cs-CZ" sz="18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příjmy z jiného podnikání </a:t>
            </a:r>
            <a:r>
              <a:rPr lang="cs-CZ" altLang="cs-CZ" sz="1800" b="1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[40 %]</a:t>
            </a:r>
            <a:r>
              <a:rPr lang="cs-CZ" altLang="cs-CZ" sz="18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; </a:t>
            </a:r>
          </a:p>
          <a:p>
            <a:pPr marL="533400" lvl="2" indent="-358775" algn="l">
              <a:buFontTx/>
              <a:buAutoNum type="alphaLcParenR"/>
            </a:pPr>
            <a:r>
              <a:rPr lang="cs-CZ" altLang="cs-CZ" sz="18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příjmy v podobě podílů na zisku společníků v.o.s. a komplementářů k.s.</a:t>
            </a: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2317021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Nadpis 1"/>
          <p:cNvSpPr txBox="1">
            <a:spLocks/>
          </p:cNvSpPr>
          <p:nvPr/>
        </p:nvSpPr>
        <p:spPr>
          <a:xfrm>
            <a:off x="2999004" y="184082"/>
            <a:ext cx="576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</a:br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Daňový systém ČR</a:t>
            </a:r>
          </a:p>
        </p:txBody>
      </p:sp>
    </p:spTree>
    <p:extLst>
      <p:ext uri="{BB962C8B-B14F-4D97-AF65-F5344CB8AC3E}">
        <p14:creationId xmlns:p14="http://schemas.microsoft.com/office/powerpoint/2010/main" val="483153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 txBox="1">
            <a:spLocks/>
          </p:cNvSpPr>
          <p:nvPr/>
        </p:nvSpPr>
        <p:spPr>
          <a:xfrm>
            <a:off x="395536" y="1044000"/>
            <a:ext cx="8352928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Samostatná činnost</a:t>
            </a:r>
            <a:endParaRPr lang="cs-CZ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395536" y="1916752"/>
            <a:ext cx="8352928" cy="47085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533400" indent="-533400" algn="l">
              <a:spcBef>
                <a:spcPts val="600"/>
              </a:spcBef>
              <a:buFontTx/>
              <a:buNone/>
            </a:pPr>
            <a:r>
              <a:rPr lang="cs-CZ" altLang="cs-CZ" sz="2000" b="1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Příjmy ze samostatné činnosti dále zahrnují (§7 odst. 2):</a:t>
            </a:r>
          </a:p>
          <a:p>
            <a:pPr marL="361950" indent="-361950" algn="l">
              <a:spcBef>
                <a:spcPts val="600"/>
              </a:spcBef>
              <a:buFontTx/>
              <a:buAutoNum type="alphaLcParenR"/>
            </a:pPr>
            <a:r>
              <a:rPr lang="cs-CZ" altLang="cs-CZ" sz="1800" b="1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příjmy z užití nebo poskytnutí práv</a:t>
            </a:r>
            <a:r>
              <a:rPr lang="cs-CZ" altLang="cs-CZ" sz="18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 (průmyslové vlastnictví, jiné duševní vlastnictví, autorská práva, práva příbuzná právu autorskému, vydávání, rozmnožování a rozšiřování literárních a jiných děl vlastním nákladem)</a:t>
            </a:r>
            <a:r>
              <a:rPr lang="cs-CZ" altLang="cs-CZ" sz="1800" b="1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 </a:t>
            </a:r>
            <a:r>
              <a:rPr lang="cs-CZ" altLang="cs-CZ" sz="1800" b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[40 %];</a:t>
            </a:r>
          </a:p>
          <a:p>
            <a:pPr marL="361950" indent="-361950" algn="l">
              <a:spcBef>
                <a:spcPts val="600"/>
              </a:spcBef>
              <a:buFontTx/>
              <a:buAutoNum type="alphaLcParenR"/>
            </a:pPr>
            <a:r>
              <a:rPr lang="cs-CZ" altLang="cs-CZ" sz="1800" b="1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příjmy z nájmu majetku zařazeného v obchodním majetku </a:t>
            </a:r>
            <a:r>
              <a:rPr lang="en-US" altLang="cs-CZ" sz="1800" b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charset="0"/>
              </a:rPr>
              <a:t>[</a:t>
            </a:r>
            <a:r>
              <a:rPr lang="cs-CZ" altLang="cs-CZ" sz="1800" b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charset="0"/>
              </a:rPr>
              <a:t>30 %</a:t>
            </a:r>
            <a:r>
              <a:rPr lang="en-US" altLang="cs-CZ" sz="1800" b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charset="0"/>
              </a:rPr>
              <a:t>]</a:t>
            </a:r>
            <a:r>
              <a:rPr lang="cs-CZ" altLang="cs-CZ" sz="1800" b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charset="0"/>
              </a:rPr>
              <a:t>.</a:t>
            </a:r>
          </a:p>
          <a:p>
            <a:pPr marL="361950" indent="-361950" algn="l">
              <a:spcBef>
                <a:spcPts val="600"/>
              </a:spcBef>
              <a:buFontTx/>
              <a:buAutoNum type="alphaLcParenR"/>
            </a:pPr>
            <a:r>
              <a:rPr lang="cs-CZ" altLang="cs-CZ" sz="1800" b="1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příjmy z výkonu nezávislého povolání </a:t>
            </a:r>
            <a:r>
              <a:rPr lang="cs-CZ" altLang="cs-CZ" sz="1800" b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[40 %].</a:t>
            </a:r>
            <a:endParaRPr lang="cs-CZ" altLang="cs-CZ" sz="1800" b="1" u="sng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  <a:cs typeface="Arial" charset="0"/>
            </a:endParaRPr>
          </a:p>
          <a:p>
            <a:pPr marL="533400" indent="-533400" algn="l">
              <a:spcBef>
                <a:spcPts val="600"/>
              </a:spcBef>
              <a:buFontTx/>
              <a:buNone/>
            </a:pPr>
            <a:endParaRPr lang="cs-CZ" altLang="cs-CZ" sz="2000" b="1" dirty="0" smtClean="0">
              <a:solidFill>
                <a:schemeClr val="tx1"/>
              </a:solidFill>
              <a:latin typeface="Trebuchet MS" panose="020B0603020202020204" pitchFamily="34" charset="0"/>
              <a:cs typeface="Arial" charset="0"/>
            </a:endParaRPr>
          </a:p>
          <a:p>
            <a:pPr marL="533400" indent="-533400" algn="l">
              <a:spcBef>
                <a:spcPts val="600"/>
              </a:spcBef>
              <a:buFontTx/>
              <a:buNone/>
            </a:pPr>
            <a:r>
              <a:rPr lang="cs-CZ" altLang="cs-CZ" sz="2000" b="1" dirty="0" smtClean="0">
                <a:solidFill>
                  <a:schemeClr val="tx1"/>
                </a:solidFill>
                <a:latin typeface="Trebuchet MS" panose="020B0603020202020204" pitchFamily="34" charset="0"/>
                <a:cs typeface="Arial" charset="0"/>
              </a:rPr>
              <a:t>Při uplatnění paušální částky ve výši :</a:t>
            </a:r>
          </a:p>
          <a:p>
            <a:pPr marL="533400" indent="-533400" algn="l">
              <a:spcBef>
                <a:spcPts val="600"/>
              </a:spcBef>
              <a:buFontTx/>
              <a:buNone/>
            </a:pPr>
            <a:r>
              <a:rPr lang="cs-CZ" altLang="cs-CZ" sz="2000" b="1" dirty="0" smtClean="0">
                <a:solidFill>
                  <a:schemeClr val="tx1"/>
                </a:solidFill>
                <a:latin typeface="Trebuchet MS" panose="020B0603020202020204" pitchFamily="34" charset="0"/>
                <a:cs typeface="Arial" charset="0"/>
              </a:rPr>
              <a:t>= 40 % lze uplatnit výdaje do částky </a:t>
            </a:r>
            <a:r>
              <a:rPr lang="cs-CZ" altLang="cs-CZ" sz="2000" b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charset="0"/>
              </a:rPr>
              <a:t>800 000 Kč;</a:t>
            </a:r>
          </a:p>
          <a:p>
            <a:pPr marL="533400" indent="-533400" algn="l">
              <a:spcBef>
                <a:spcPts val="600"/>
              </a:spcBef>
              <a:buFontTx/>
              <a:buNone/>
            </a:pPr>
            <a:r>
              <a:rPr lang="cs-CZ" altLang="cs-CZ" sz="2000" b="1" dirty="0" smtClean="0">
                <a:solidFill>
                  <a:schemeClr val="tx1"/>
                </a:solidFill>
                <a:latin typeface="Trebuchet MS" panose="020B0603020202020204" pitchFamily="34" charset="0"/>
                <a:cs typeface="Arial" charset="0"/>
              </a:rPr>
              <a:t>= 30 % pak do částky </a:t>
            </a:r>
            <a:r>
              <a:rPr lang="cs-CZ" altLang="cs-CZ" sz="2000" b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charset="0"/>
              </a:rPr>
              <a:t>600 000 Kč;</a:t>
            </a:r>
          </a:p>
          <a:p>
            <a:pPr marL="533400" indent="-533400" algn="l">
              <a:spcBef>
                <a:spcPts val="600"/>
              </a:spcBef>
              <a:buFontTx/>
              <a:buNone/>
            </a:pPr>
            <a:r>
              <a:rPr lang="cs-CZ" altLang="cs-CZ" sz="2000" b="1" dirty="0" smtClean="0">
                <a:solidFill>
                  <a:schemeClr val="tx1"/>
                </a:solidFill>
                <a:latin typeface="Trebuchet MS" panose="020B0603020202020204" pitchFamily="34" charset="0"/>
                <a:cs typeface="Arial" charset="0"/>
              </a:rPr>
              <a:t>= 60 % do částky </a:t>
            </a:r>
            <a:r>
              <a:rPr lang="cs-CZ" altLang="cs-CZ" sz="2000" b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charset="0"/>
              </a:rPr>
              <a:t>1 200 000 Kč;</a:t>
            </a:r>
          </a:p>
          <a:p>
            <a:pPr marL="533400" indent="-533400" algn="l">
              <a:spcBef>
                <a:spcPts val="600"/>
              </a:spcBef>
              <a:buFontTx/>
              <a:buNone/>
            </a:pPr>
            <a:r>
              <a:rPr lang="cs-CZ" altLang="cs-CZ" sz="2000" b="1" dirty="0" smtClean="0">
                <a:solidFill>
                  <a:schemeClr val="tx1"/>
                </a:solidFill>
                <a:latin typeface="Trebuchet MS" panose="020B0603020202020204" pitchFamily="34" charset="0"/>
                <a:cs typeface="Arial" charset="0"/>
              </a:rPr>
              <a:t>= 80 % do částky </a:t>
            </a:r>
            <a:r>
              <a:rPr lang="cs-CZ" altLang="cs-CZ" sz="2000" b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charset="0"/>
              </a:rPr>
              <a:t>1 600 000 Kč.</a:t>
            </a:r>
          </a:p>
          <a:p>
            <a:pPr marL="533400" indent="-533400" algn="l">
              <a:lnSpc>
                <a:spcPct val="80000"/>
              </a:lnSpc>
              <a:buFontTx/>
              <a:buAutoNum type="alphaLcParenR"/>
            </a:pPr>
            <a:endParaRPr lang="en-US" altLang="cs-CZ" sz="2000" b="1" dirty="0" smtClean="0">
              <a:solidFill>
                <a:schemeClr val="tx1"/>
              </a:solidFill>
              <a:latin typeface="Trebuchet MS" panose="020B0603020202020204" pitchFamily="34" charset="0"/>
              <a:cs typeface="Arial" charset="0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2317021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Nadpis 1"/>
          <p:cNvSpPr txBox="1">
            <a:spLocks/>
          </p:cNvSpPr>
          <p:nvPr/>
        </p:nvSpPr>
        <p:spPr>
          <a:xfrm>
            <a:off x="2999004" y="184082"/>
            <a:ext cx="576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</a:br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Daňový systém ČR</a:t>
            </a:r>
          </a:p>
        </p:txBody>
      </p:sp>
    </p:spTree>
    <p:extLst>
      <p:ext uri="{BB962C8B-B14F-4D97-AF65-F5344CB8AC3E}">
        <p14:creationId xmlns:p14="http://schemas.microsoft.com/office/powerpoint/2010/main" val="483153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 txBox="1">
            <a:spLocks/>
          </p:cNvSpPr>
          <p:nvPr/>
        </p:nvSpPr>
        <p:spPr>
          <a:xfrm>
            <a:off x="395536" y="1044000"/>
            <a:ext cx="8352928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Zdaňování příjmů (podíl na zisku v.o.s. a k.s.)</a:t>
            </a:r>
            <a:endParaRPr lang="cs-CZ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539552" y="1916752"/>
            <a:ext cx="8208912" cy="4708525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600"/>
              </a:spcBef>
              <a:buFontTx/>
              <a:buNone/>
            </a:pPr>
            <a:r>
              <a:rPr lang="cs-CZ" altLang="cs-CZ" sz="20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Podíl na zisku (základ daně) se rozděluje na jednotlivé společníky podle podílů stanovených ve společenské smlouvě, jinak rovným dílem.</a:t>
            </a:r>
            <a:endParaRPr lang="cs-CZ" altLang="cs-CZ" sz="2000" b="1" dirty="0" smtClean="0">
              <a:solidFill>
                <a:schemeClr val="tx1"/>
              </a:solidFill>
              <a:latin typeface="Trebuchet MS" panose="020B0603020202020204" pitchFamily="34" charset="0"/>
            </a:endParaRPr>
          </a:p>
          <a:p>
            <a:pPr marL="533400" indent="-533400" algn="l">
              <a:spcBef>
                <a:spcPts val="600"/>
              </a:spcBef>
              <a:buFontTx/>
              <a:buNone/>
            </a:pPr>
            <a:endParaRPr lang="cs-CZ" altLang="cs-CZ" sz="1000" b="1" dirty="0" smtClean="0">
              <a:solidFill>
                <a:schemeClr val="tx1"/>
              </a:solidFill>
              <a:latin typeface="Trebuchet MS" panose="020B0603020202020204" pitchFamily="34" charset="0"/>
            </a:endParaRPr>
          </a:p>
          <a:p>
            <a:pPr marL="533400" indent="-533400" algn="l">
              <a:spcBef>
                <a:spcPts val="600"/>
              </a:spcBef>
              <a:buFontTx/>
              <a:buNone/>
            </a:pPr>
            <a:r>
              <a:rPr lang="cs-CZ" altLang="cs-CZ" sz="2000" b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Při zdaňování příjmů společníků v.o.s. platí tyto zásady:</a:t>
            </a:r>
            <a:endParaRPr lang="cs-CZ" altLang="cs-CZ" sz="2000" u="sng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</a:endParaRPr>
          </a:p>
          <a:p>
            <a:pPr marL="533400" indent="-533400" algn="l">
              <a:spcBef>
                <a:spcPts val="600"/>
              </a:spcBef>
              <a:buFontTx/>
              <a:buAutoNum type="arabicParenR"/>
            </a:pPr>
            <a:r>
              <a:rPr lang="cs-CZ" altLang="cs-CZ" sz="20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u fyzických osob je podíl na zisku dílčím základem daně (DZD</a:t>
            </a:r>
            <a:r>
              <a:rPr lang="cs-CZ" altLang="cs-CZ" sz="2000" b="1" baseline="-250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§7</a:t>
            </a:r>
            <a:r>
              <a:rPr lang="cs-CZ" altLang="cs-CZ" sz="2000" b="1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), </a:t>
            </a:r>
            <a:r>
              <a:rPr lang="cs-CZ" altLang="cs-CZ" sz="20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u právnických osob základem daně;</a:t>
            </a:r>
          </a:p>
          <a:p>
            <a:pPr marL="533400" indent="-533400" algn="l">
              <a:spcBef>
                <a:spcPts val="600"/>
              </a:spcBef>
              <a:buFontTx/>
              <a:buAutoNum type="arabicParenR"/>
            </a:pPr>
            <a:r>
              <a:rPr lang="cs-CZ" altLang="cs-CZ" sz="20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do nákladů společnosti lze zahrnout i výdaje na pracovní cesty zaměstnanců a společníků;</a:t>
            </a:r>
          </a:p>
          <a:p>
            <a:pPr marL="533400" indent="-533400" algn="l">
              <a:spcBef>
                <a:spcPts val="600"/>
              </a:spcBef>
              <a:buFontTx/>
              <a:buAutoNum type="arabicParenR"/>
            </a:pPr>
            <a:r>
              <a:rPr lang="cs-CZ" altLang="cs-CZ" sz="20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dary poskytnuté v.o.s. nesnižují základ daně v.o.s., ale rozdělují se na společníky stejným dílem jako podíl na zisku a posuzují se podle § 15 odst. 1 a 2;</a:t>
            </a:r>
          </a:p>
          <a:p>
            <a:pPr marL="533400" indent="-533400" algn="l">
              <a:spcBef>
                <a:spcPts val="600"/>
              </a:spcBef>
              <a:buFontTx/>
              <a:buAutoNum type="arabicParenR"/>
            </a:pPr>
            <a:r>
              <a:rPr lang="cs-CZ" altLang="cs-CZ" sz="20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obdobně jako podíly na zisku a dary rozdělují se na společníky odčitatelné položky podle § 34 (např. ztráta, 100 % výdajů na projekty výzkumu a vývoje a pod.) a slevy na dani podle § 35 (na zaměstnance se zdravotním postižením);</a:t>
            </a: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2317021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Nadpis 1"/>
          <p:cNvSpPr txBox="1">
            <a:spLocks/>
          </p:cNvSpPr>
          <p:nvPr/>
        </p:nvSpPr>
        <p:spPr>
          <a:xfrm>
            <a:off x="2999004" y="184082"/>
            <a:ext cx="576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</a:br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Daňový systém ČR</a:t>
            </a:r>
          </a:p>
        </p:txBody>
      </p:sp>
    </p:spTree>
    <p:extLst>
      <p:ext uri="{BB962C8B-B14F-4D97-AF65-F5344CB8AC3E}">
        <p14:creationId xmlns:p14="http://schemas.microsoft.com/office/powerpoint/2010/main" val="898783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 txBox="1">
            <a:spLocks/>
          </p:cNvSpPr>
          <p:nvPr/>
        </p:nvSpPr>
        <p:spPr>
          <a:xfrm>
            <a:off x="395536" y="1044000"/>
            <a:ext cx="8352928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Zdaňování příjmů (podíl na zisku v.o.s. a k.s.)</a:t>
            </a:r>
            <a:endParaRPr lang="cs-CZ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395536" y="1916752"/>
            <a:ext cx="8352928" cy="47085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533400" indent="-533400" algn="l">
              <a:spcBef>
                <a:spcPts val="600"/>
              </a:spcBef>
              <a:buFontTx/>
              <a:buAutoNum type="arabicParenR" startAt="5"/>
            </a:pPr>
            <a:r>
              <a:rPr lang="cs-CZ" altLang="cs-CZ" sz="20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příjmy společníka v.o.s. nelze rozdělit na spolupracující osoby;</a:t>
            </a:r>
          </a:p>
          <a:p>
            <a:pPr marL="533400" indent="-533400" algn="l">
              <a:spcBef>
                <a:spcPts val="600"/>
              </a:spcBef>
              <a:buFontTx/>
              <a:buAutoNum type="arabicParenR" startAt="5"/>
            </a:pPr>
            <a:r>
              <a:rPr lang="cs-CZ" altLang="cs-CZ" sz="20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je-li společníkem v.o.s. právnická nebo fyzická osoba, která není rezidentem ČR, pak se z hlediska zdanění považuje za stálou provozovnu a její podíl na zisku se zdaňuje v ČR;</a:t>
            </a:r>
          </a:p>
          <a:p>
            <a:pPr marL="533400" indent="-533400" algn="l">
              <a:spcBef>
                <a:spcPts val="600"/>
              </a:spcBef>
              <a:buFontTx/>
              <a:buNone/>
            </a:pPr>
            <a:endParaRPr lang="cs-CZ" altLang="cs-CZ" sz="400" b="1" dirty="0" smtClean="0">
              <a:solidFill>
                <a:schemeClr val="tx1"/>
              </a:solidFill>
              <a:latin typeface="Trebuchet MS" panose="020B0603020202020204" pitchFamily="34" charset="0"/>
            </a:endParaRPr>
          </a:p>
          <a:p>
            <a:pPr algn="l">
              <a:spcBef>
                <a:spcPts val="600"/>
              </a:spcBef>
              <a:buFontTx/>
              <a:buNone/>
            </a:pPr>
            <a:r>
              <a:rPr lang="cs-CZ" altLang="cs-CZ" sz="2000" b="1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V případě komplementářů k.s. platí stejné zásady jako u společníků v.o.s. Základ daně komanditní společnosti se rozdělí na jednotlivé společníky podle společenské smlouvy, jinak rovným dílem. </a:t>
            </a:r>
            <a:r>
              <a:rPr lang="cs-CZ" altLang="cs-CZ" sz="20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Komplementáři k.s. (fyzické osoby) zdaní svůj podíl na zisku v přiznání k dani z příjmů, část podílu na zisku připadající na skupinu komanditistů je zdaněna v přiznání k dani z příjmů právnické osoby.</a:t>
            </a: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2317021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Nadpis 1"/>
          <p:cNvSpPr txBox="1">
            <a:spLocks/>
          </p:cNvSpPr>
          <p:nvPr/>
        </p:nvSpPr>
        <p:spPr>
          <a:xfrm>
            <a:off x="2999004" y="184082"/>
            <a:ext cx="576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</a:br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Daňový systém ČR</a:t>
            </a:r>
          </a:p>
        </p:txBody>
      </p:sp>
    </p:spTree>
    <p:extLst>
      <p:ext uri="{BB962C8B-B14F-4D97-AF65-F5344CB8AC3E}">
        <p14:creationId xmlns:p14="http://schemas.microsoft.com/office/powerpoint/2010/main" val="273678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 txBox="1">
            <a:spLocks/>
          </p:cNvSpPr>
          <p:nvPr/>
        </p:nvSpPr>
        <p:spPr>
          <a:xfrm>
            <a:off x="395536" y="1044000"/>
            <a:ext cx="8352928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Český daňový systém po roce 1993</a:t>
            </a:r>
            <a:endParaRPr lang="cs-CZ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685800" y="2420888"/>
            <a:ext cx="3810000" cy="3873500"/>
          </a:xfrm>
          <a:prstGeom prst="rect">
            <a:avLst/>
          </a:prstGeom>
          <a:ln>
            <a:solidFill>
              <a:schemeClr val="tx1"/>
            </a:solidFill>
          </a:ln>
          <a:extLst/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533400" indent="-533400">
              <a:lnSpc>
                <a:spcPct val="90000"/>
              </a:lnSpc>
              <a:buFont typeface="Wingdings 2" pitchFamily="18" charset="2"/>
              <a:buNone/>
              <a:defRPr/>
            </a:pPr>
            <a:r>
              <a:rPr lang="cs-CZ" sz="2400" b="1" u="sng" dirty="0" smtClean="0">
                <a:solidFill>
                  <a:schemeClr val="tx1"/>
                </a:solidFill>
              </a:rPr>
              <a:t>DANĚ PŘÍMÉ</a:t>
            </a:r>
          </a:p>
          <a:p>
            <a:pPr marL="533400" indent="-533400" algn="l">
              <a:lnSpc>
                <a:spcPct val="90000"/>
              </a:lnSpc>
              <a:buClr>
                <a:schemeClr val="tx1"/>
              </a:buClr>
              <a:buFont typeface="Wingdings 2" pitchFamily="18" charset="2"/>
              <a:buNone/>
              <a:defRPr/>
            </a:pPr>
            <a:r>
              <a:rPr lang="cs-CZ" sz="2400" b="1" dirty="0" smtClean="0">
                <a:solidFill>
                  <a:schemeClr val="tx1"/>
                </a:solidFill>
              </a:rPr>
              <a:t>1. </a:t>
            </a:r>
            <a:r>
              <a:rPr lang="cs-CZ" sz="2000" b="1" dirty="0" smtClean="0">
                <a:solidFill>
                  <a:schemeClr val="tx1"/>
                </a:solidFill>
              </a:rPr>
              <a:t>Z příjmů FO, PO</a:t>
            </a:r>
          </a:p>
          <a:p>
            <a:pPr marL="533400" indent="-533400" algn="l"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ü"/>
              <a:defRPr/>
            </a:pPr>
            <a:r>
              <a:rPr lang="cs-CZ" sz="2000" b="1" dirty="0" smtClean="0">
                <a:solidFill>
                  <a:srgbClr val="FF0000"/>
                </a:solidFill>
              </a:rPr>
              <a:t>Daň z příjmů </a:t>
            </a:r>
          </a:p>
          <a:p>
            <a:pPr marL="533400" indent="-533400" algn="l">
              <a:lnSpc>
                <a:spcPct val="90000"/>
              </a:lnSpc>
              <a:buClr>
                <a:schemeClr val="tx1"/>
              </a:buClr>
              <a:buFont typeface="Wingdings 2" pitchFamily="18" charset="2"/>
              <a:buNone/>
              <a:defRPr/>
            </a:pPr>
            <a:r>
              <a:rPr lang="cs-CZ" sz="2000" b="1" dirty="0" smtClean="0">
                <a:solidFill>
                  <a:schemeClr val="tx1"/>
                </a:solidFill>
              </a:rPr>
              <a:t>2. Majetkové</a:t>
            </a:r>
          </a:p>
          <a:p>
            <a:pPr marL="533400" indent="-533400" algn="l"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ü"/>
              <a:defRPr/>
            </a:pPr>
            <a:r>
              <a:rPr lang="cs-CZ" sz="2000" b="1" dirty="0" smtClean="0">
                <a:solidFill>
                  <a:schemeClr val="tx1"/>
                </a:solidFill>
              </a:rPr>
              <a:t>Daň z </a:t>
            </a:r>
            <a:r>
              <a:rPr lang="cs-CZ" sz="2000" b="1" strike="sngStrike" dirty="0" smtClean="0"/>
              <a:t>nemovitostí</a:t>
            </a:r>
            <a:r>
              <a:rPr lang="cs-CZ" sz="2000" b="1" dirty="0" smtClean="0">
                <a:solidFill>
                  <a:srgbClr val="0070C0"/>
                </a:solidFill>
              </a:rPr>
              <a:t> z</a:t>
            </a:r>
            <a:r>
              <a:rPr lang="cs-CZ" sz="2000" b="1" strike="sngStrike" dirty="0" smtClean="0">
                <a:solidFill>
                  <a:srgbClr val="0070C0"/>
                </a:solidFill>
              </a:rPr>
              <a:t> </a:t>
            </a:r>
            <a:r>
              <a:rPr lang="cs-CZ" sz="2000" b="1" dirty="0" smtClean="0">
                <a:solidFill>
                  <a:srgbClr val="0070C0"/>
                </a:solidFill>
              </a:rPr>
              <a:t>nemovitých věcí (od 2014)</a:t>
            </a:r>
            <a:endParaRPr lang="cs-CZ" sz="2000" b="1" dirty="0" smtClean="0"/>
          </a:p>
          <a:p>
            <a:pPr marL="533400" indent="-533400" algn="l"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ü"/>
              <a:defRPr/>
            </a:pPr>
            <a:r>
              <a:rPr lang="cs-CZ" sz="2000" b="1" strike="sngStrike" dirty="0" smtClean="0"/>
              <a:t>Daň dědická, darovací a z převodu nemovitostí</a:t>
            </a:r>
          </a:p>
          <a:p>
            <a:pPr marL="533400" indent="-533400" algn="l"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ü"/>
              <a:defRPr/>
            </a:pPr>
            <a:r>
              <a:rPr lang="cs-CZ" sz="2000" b="1" dirty="0" smtClean="0">
                <a:solidFill>
                  <a:srgbClr val="0070C0"/>
                </a:solidFill>
              </a:rPr>
              <a:t>Daň z nabytí nemovitých věcí (od 2014)</a:t>
            </a:r>
          </a:p>
          <a:p>
            <a:pPr marL="533400" indent="-533400" algn="l"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ü"/>
              <a:defRPr/>
            </a:pPr>
            <a:r>
              <a:rPr lang="cs-CZ" sz="2000" b="1" dirty="0" smtClean="0">
                <a:solidFill>
                  <a:schemeClr val="tx1"/>
                </a:solidFill>
              </a:rPr>
              <a:t>Daň silniční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9" name="Rectangle 4"/>
          <p:cNvSpPr txBox="1">
            <a:spLocks noChangeArrowheads="1"/>
          </p:cNvSpPr>
          <p:nvPr/>
        </p:nvSpPr>
        <p:spPr>
          <a:xfrm>
            <a:off x="4648200" y="2420888"/>
            <a:ext cx="3956050" cy="3873500"/>
          </a:xfrm>
          <a:prstGeom prst="rect">
            <a:avLst/>
          </a:prstGeom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33400" indent="-533400">
              <a:buFont typeface="Wingdings 2" pitchFamily="18" charset="2"/>
              <a:buNone/>
            </a:pPr>
            <a:r>
              <a:rPr lang="cs-CZ" altLang="cs-CZ" sz="2400" b="1" u="sng" smtClean="0"/>
              <a:t>DANĚ NEPŘÍMÉ</a:t>
            </a:r>
          </a:p>
          <a:p>
            <a:pPr marL="533400" indent="-533400">
              <a:buClr>
                <a:schemeClr val="tx1"/>
              </a:buClr>
              <a:buFont typeface="Wingdings 2" pitchFamily="18" charset="2"/>
              <a:buNone/>
            </a:pPr>
            <a:r>
              <a:rPr lang="cs-CZ" altLang="cs-CZ" sz="2400" b="1" smtClean="0"/>
              <a:t>1. Všeobecné (univerzální)</a:t>
            </a:r>
          </a:p>
          <a:p>
            <a:pPr marL="533400" indent="-533400">
              <a:buClr>
                <a:schemeClr val="tx1"/>
              </a:buClr>
              <a:buFont typeface="Wingdings" pitchFamily="2" charset="2"/>
              <a:buChar char="ü"/>
            </a:pPr>
            <a:r>
              <a:rPr lang="cs-CZ" altLang="cs-CZ" sz="2400" b="1" smtClean="0">
                <a:solidFill>
                  <a:srgbClr val="FF0000"/>
                </a:solidFill>
              </a:rPr>
              <a:t>Daň z přidané hodnoty</a:t>
            </a:r>
          </a:p>
          <a:p>
            <a:pPr marL="533400" indent="-533400">
              <a:buClr>
                <a:schemeClr val="tx1"/>
              </a:buClr>
              <a:buFont typeface="Wingdings 2" pitchFamily="18" charset="2"/>
              <a:buNone/>
            </a:pPr>
            <a:r>
              <a:rPr lang="cs-CZ" altLang="cs-CZ" sz="2400" b="1" smtClean="0"/>
              <a:t>2. Selektivní</a:t>
            </a:r>
          </a:p>
          <a:p>
            <a:pPr marL="533400" indent="-533400">
              <a:buClr>
                <a:schemeClr val="tx1"/>
              </a:buClr>
              <a:buFont typeface="Wingdings" pitchFamily="2" charset="2"/>
              <a:buChar char="ü"/>
            </a:pPr>
            <a:r>
              <a:rPr lang="cs-CZ" altLang="cs-CZ" sz="2400" b="1" smtClean="0"/>
              <a:t>Spotřební daně</a:t>
            </a:r>
          </a:p>
          <a:p>
            <a:pPr marL="533400" indent="-533400">
              <a:buClr>
                <a:schemeClr val="tx1"/>
              </a:buClr>
              <a:buFont typeface="Wingdings" pitchFamily="2" charset="2"/>
              <a:buChar char="ü"/>
            </a:pPr>
            <a:r>
              <a:rPr lang="cs-CZ" altLang="cs-CZ" sz="2400" b="1" smtClean="0"/>
              <a:t>Cla (při dovozu)</a:t>
            </a:r>
          </a:p>
          <a:p>
            <a:pPr marL="533400" indent="-533400">
              <a:buClr>
                <a:schemeClr val="tx1"/>
              </a:buClr>
              <a:buFont typeface="Wingdings" pitchFamily="2" charset="2"/>
              <a:buChar char="ü"/>
            </a:pPr>
            <a:r>
              <a:rPr lang="cs-CZ" altLang="cs-CZ" sz="2400" b="1" smtClean="0">
                <a:solidFill>
                  <a:srgbClr val="00B050"/>
                </a:solidFill>
              </a:rPr>
              <a:t>Ekologické daně (od 1.1.2008)</a:t>
            </a:r>
            <a:endParaRPr lang="cs-CZ" altLang="cs-CZ" sz="2400" b="1" dirty="0" smtClean="0">
              <a:solidFill>
                <a:srgbClr val="00B050"/>
              </a:solidFill>
            </a:endParaRP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2317021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Nadpis 1"/>
          <p:cNvSpPr txBox="1">
            <a:spLocks/>
          </p:cNvSpPr>
          <p:nvPr/>
        </p:nvSpPr>
        <p:spPr>
          <a:xfrm>
            <a:off x="2999004" y="184082"/>
            <a:ext cx="576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</a:br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Daňový systém ČR</a:t>
            </a:r>
          </a:p>
        </p:txBody>
      </p:sp>
    </p:spTree>
    <p:extLst>
      <p:ext uri="{BB962C8B-B14F-4D97-AF65-F5344CB8AC3E}">
        <p14:creationId xmlns:p14="http://schemas.microsoft.com/office/powerpoint/2010/main" val="1646973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 txBox="1">
            <a:spLocks/>
          </p:cNvSpPr>
          <p:nvPr/>
        </p:nvSpPr>
        <p:spPr>
          <a:xfrm>
            <a:off x="395536" y="1044000"/>
            <a:ext cx="8352928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Zdaňování příjmů z kapitálového majetku</a:t>
            </a:r>
            <a:endParaRPr lang="cs-CZ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395536" y="1916752"/>
            <a:ext cx="8352928" cy="49688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533400" indent="-533400" algn="l">
              <a:spcBef>
                <a:spcPts val="600"/>
              </a:spcBef>
              <a:buFontTx/>
              <a:buNone/>
            </a:pPr>
            <a:r>
              <a:rPr lang="cs-CZ" altLang="cs-CZ" sz="1800" b="1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U příjmů z kapitálového majetku (P</a:t>
            </a:r>
            <a:r>
              <a:rPr lang="cs-CZ" altLang="cs-CZ" sz="1800" b="1" baseline="-250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§8</a:t>
            </a:r>
            <a:r>
              <a:rPr lang="cs-CZ" altLang="cs-CZ" sz="1800" b="1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) se </a:t>
            </a:r>
            <a:r>
              <a:rPr lang="cs-CZ" altLang="cs-CZ" sz="1800" b="1" u="sng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uplatňují 2 režimy zdanění</a:t>
            </a:r>
            <a:r>
              <a:rPr lang="cs-CZ" altLang="cs-CZ" sz="1800" b="1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:</a:t>
            </a:r>
          </a:p>
          <a:p>
            <a:pPr marL="533400" indent="-533400" algn="l">
              <a:spcBef>
                <a:spcPts val="600"/>
              </a:spcBef>
              <a:buFontTx/>
              <a:buNone/>
            </a:pPr>
            <a:endParaRPr lang="cs-CZ" altLang="cs-CZ" sz="1800" b="1" dirty="0" smtClean="0">
              <a:solidFill>
                <a:schemeClr val="tx1"/>
              </a:solidFill>
              <a:latin typeface="Trebuchet MS" panose="020B0603020202020204" pitchFamily="34" charset="0"/>
            </a:endParaRPr>
          </a:p>
          <a:p>
            <a:pPr marL="446088" lvl="1" indent="-358775" algn="l">
              <a:spcBef>
                <a:spcPts val="600"/>
              </a:spcBef>
              <a:buFontTx/>
              <a:buAutoNum type="arabicParenR"/>
            </a:pPr>
            <a:r>
              <a:rPr lang="cs-CZ" altLang="cs-CZ" sz="1800" b="1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příjmy vstupují do </a:t>
            </a:r>
            <a:r>
              <a:rPr lang="cs-CZ" altLang="cs-CZ" sz="1800" b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dílčího základu</a:t>
            </a:r>
            <a:r>
              <a:rPr lang="cs-CZ" altLang="cs-CZ" sz="1800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 </a:t>
            </a:r>
            <a:r>
              <a:rPr lang="cs-CZ" altLang="cs-CZ" sz="1800" b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daně</a:t>
            </a:r>
            <a:r>
              <a:rPr lang="cs-CZ" altLang="cs-CZ" sz="1800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 </a:t>
            </a:r>
            <a:r>
              <a:rPr lang="cs-CZ" altLang="cs-CZ" sz="18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zdaňovaného v přiznání k dani z příjmů fyzické osoby  s daňovým zatížením 15 %, přičemž dílčím základem daně (DZD</a:t>
            </a:r>
            <a:r>
              <a:rPr lang="cs-CZ" altLang="cs-CZ" sz="1800" baseline="-250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§8</a:t>
            </a:r>
            <a:r>
              <a:rPr lang="cs-CZ" altLang="cs-CZ" sz="18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) je příjem nesnížený o výdaje s výjimkou příjmů z prodeje předkupního práva na cenné papíry , kdy je výdajem cena předkupního práva, maximálně však do výše příjmů z prodeje tohoto předkupního práva;</a:t>
            </a:r>
          </a:p>
          <a:p>
            <a:pPr marL="446088" lvl="1" indent="-358775" algn="l">
              <a:spcBef>
                <a:spcPts val="600"/>
              </a:spcBef>
              <a:buFontTx/>
              <a:buAutoNum type="arabicParenR"/>
            </a:pPr>
            <a:r>
              <a:rPr lang="cs-CZ" altLang="cs-CZ" sz="1800" b="1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příjmy</a:t>
            </a:r>
            <a:r>
              <a:rPr lang="cs-CZ" altLang="cs-CZ" sz="18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 plynoucí ze zdrojů v ČR a v zahraničí [vymezené v § 8 odst. 1 písm. a) až f) a v odst. 2 </a:t>
            </a:r>
            <a:r>
              <a:rPr lang="cs-CZ" altLang="cs-CZ" sz="1800" dirty="0" err="1" smtClean="0">
                <a:solidFill>
                  <a:schemeClr val="tx1"/>
                </a:solidFill>
                <a:latin typeface="Trebuchet MS" panose="020B0603020202020204" pitchFamily="34" charset="0"/>
              </a:rPr>
              <a:t>písm.a</a:t>
            </a:r>
            <a:r>
              <a:rPr lang="cs-CZ" altLang="cs-CZ" sz="18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)] </a:t>
            </a:r>
            <a:r>
              <a:rPr lang="cs-CZ" altLang="cs-CZ" sz="1800" b="1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jsou zahrnuty v samostatném základu daně  a zdaňují se </a:t>
            </a:r>
            <a:r>
              <a:rPr lang="cs-CZ" altLang="cs-CZ" sz="1800" b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zvláštní sazbou </a:t>
            </a:r>
            <a:r>
              <a:rPr lang="cs-CZ" altLang="cs-CZ" sz="1800" b="1" u="sng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sazbou</a:t>
            </a:r>
            <a:r>
              <a:rPr lang="cs-CZ" altLang="cs-CZ" sz="1800" b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 daně 15 %</a:t>
            </a:r>
            <a:r>
              <a:rPr lang="cs-CZ" altLang="cs-CZ" sz="1800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 </a:t>
            </a:r>
            <a:r>
              <a:rPr lang="cs-CZ" altLang="cs-CZ" sz="18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(§ 36), přičemž do samostatného základu daně se příjmy zahrnují v hrubé výši.</a:t>
            </a: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2317021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Nadpis 1"/>
          <p:cNvSpPr txBox="1">
            <a:spLocks/>
          </p:cNvSpPr>
          <p:nvPr/>
        </p:nvSpPr>
        <p:spPr>
          <a:xfrm>
            <a:off x="2999004" y="184082"/>
            <a:ext cx="576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</a:br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Daňový systém ČR</a:t>
            </a:r>
          </a:p>
        </p:txBody>
      </p:sp>
    </p:spTree>
    <p:extLst>
      <p:ext uri="{BB962C8B-B14F-4D97-AF65-F5344CB8AC3E}">
        <p14:creationId xmlns:p14="http://schemas.microsoft.com/office/powerpoint/2010/main" val="483153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395536" y="1889125"/>
            <a:ext cx="8135938" cy="49688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600"/>
              </a:spcBef>
              <a:buFontTx/>
              <a:buNone/>
            </a:pPr>
            <a:r>
              <a:rPr lang="cs-CZ" altLang="cs-CZ" sz="2000" b="1" u="sng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V daňovém přiznání [režim daně (1)] se zdaňují tyto příjmy z kapitálového majetku:</a:t>
            </a:r>
            <a:endParaRPr lang="cs-CZ" altLang="cs-CZ" sz="2000" b="1" dirty="0" smtClean="0">
              <a:solidFill>
                <a:schemeClr val="tx1"/>
              </a:solidFill>
              <a:latin typeface="Trebuchet MS" panose="020B0603020202020204" pitchFamily="34" charset="0"/>
            </a:endParaRPr>
          </a:p>
          <a:p>
            <a:pPr marL="358775" lvl="1" indent="-184150" algn="l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altLang="cs-CZ" sz="18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úroky z vkladů na běžných účtech, které jsou podle podmínek banky určeny k podnikání;</a:t>
            </a:r>
          </a:p>
          <a:p>
            <a:pPr marL="358775" lvl="1" indent="-184150" algn="l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altLang="cs-CZ" sz="18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úroky a jiné výnosy z poskytnutých úvěrů nebo zápůjček;</a:t>
            </a:r>
          </a:p>
          <a:p>
            <a:pPr marL="358775" lvl="1" indent="-184150" algn="l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altLang="cs-CZ" sz="18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úroky a poplatky z prodlení;</a:t>
            </a:r>
          </a:p>
          <a:p>
            <a:pPr marL="358775" lvl="1" indent="-184150" algn="l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altLang="cs-CZ" sz="18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úroky z práva na dorovnání;</a:t>
            </a:r>
          </a:p>
          <a:p>
            <a:pPr marL="358775" lvl="1" indent="-184150" algn="l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altLang="cs-CZ" sz="18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úroky z hodnoty splaceného vkladu ve smluvené výši členů obchodních korporací;</a:t>
            </a:r>
          </a:p>
          <a:p>
            <a:pPr marL="358775" lvl="1" indent="-184150" algn="l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altLang="cs-CZ" sz="18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příjmy z předkupního práva na cenné papíry;</a:t>
            </a:r>
          </a:p>
          <a:p>
            <a:pPr marL="358775" lvl="1" indent="-184150" algn="l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altLang="cs-CZ" sz="18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příjmy z kapitálového majetku plynoucí ze zdrojů v zahraničí, pokud poplatník nevyužil možnosti je zahrnout do samostatného základu daně a zdanit je sazbou 15 %;</a:t>
            </a:r>
          </a:p>
          <a:p>
            <a:pPr marL="358775" lvl="1" indent="-184150" algn="l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altLang="cs-CZ" sz="18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úrokové příjmy z dluhopisů vydaných v zahraničí poplatníkem se sídlem v ČR nebo Českou republikou plynoucí rezidentům ČR.</a:t>
            </a: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95536" y="1044000"/>
            <a:ext cx="8352928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Zdaňování příjmů z kapitálového majetku</a:t>
            </a:r>
            <a:endParaRPr lang="cs-CZ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2317021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Nadpis 1"/>
          <p:cNvSpPr txBox="1">
            <a:spLocks/>
          </p:cNvSpPr>
          <p:nvPr/>
        </p:nvSpPr>
        <p:spPr>
          <a:xfrm>
            <a:off x="2999004" y="184082"/>
            <a:ext cx="576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</a:br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Daňový systém ČR</a:t>
            </a:r>
          </a:p>
        </p:txBody>
      </p:sp>
    </p:spTree>
    <p:extLst>
      <p:ext uri="{BB962C8B-B14F-4D97-AF65-F5344CB8AC3E}">
        <p14:creationId xmlns:p14="http://schemas.microsoft.com/office/powerpoint/2010/main" val="483153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1"/>
          <p:cNvSpPr txBox="1">
            <a:spLocks/>
          </p:cNvSpPr>
          <p:nvPr/>
        </p:nvSpPr>
        <p:spPr>
          <a:xfrm>
            <a:off x="395536" y="1044000"/>
            <a:ext cx="8352928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Zdaňování příjmů z kapitálového majetku</a:t>
            </a:r>
            <a:endParaRPr lang="cs-CZ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395536" y="1916752"/>
            <a:ext cx="8135938" cy="49688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600"/>
              </a:spcBef>
              <a:buFontTx/>
              <a:buNone/>
            </a:pPr>
            <a:r>
              <a:rPr lang="cs-CZ" altLang="cs-CZ" sz="1800" b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Zvláštní sazbou daně </a:t>
            </a:r>
            <a:r>
              <a:rPr lang="cs-CZ" altLang="cs-CZ" sz="1800" b="1" u="sng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(podle § 36) ze samostatného základu daně, tzv. srážkovou daní se zdaňují příjmy z kapitálového majetku se zdrojem v ČR a v zahraničí, a to</a:t>
            </a:r>
            <a:r>
              <a:rPr lang="cs-CZ" altLang="cs-CZ" sz="1800" b="1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 [režim (2)]:</a:t>
            </a:r>
          </a:p>
          <a:p>
            <a:pPr marL="533400" indent="-533400" algn="l">
              <a:spcBef>
                <a:spcPts val="600"/>
              </a:spcBef>
              <a:buFontTx/>
              <a:buNone/>
            </a:pPr>
            <a:endParaRPr lang="cs-CZ" altLang="cs-CZ" sz="300" b="1" dirty="0" smtClean="0">
              <a:solidFill>
                <a:schemeClr val="tx1"/>
              </a:solidFill>
              <a:latin typeface="Trebuchet MS" panose="020B0603020202020204" pitchFamily="34" charset="0"/>
            </a:endParaRPr>
          </a:p>
          <a:p>
            <a:pPr marL="271463" lvl="1" indent="-184150" algn="l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altLang="cs-CZ" sz="18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podíly na zisku z majetkového podílu na a.s., na s.r.o. a k.s. a podíly na zisku z členství v družstvu </a:t>
            </a:r>
            <a:r>
              <a:rPr lang="cs-CZ" altLang="cs-CZ" sz="1800" b="1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[</a:t>
            </a:r>
            <a:r>
              <a:rPr lang="cs-CZ" altLang="cs-CZ" sz="1800" b="1" dirty="0" err="1" smtClean="0">
                <a:solidFill>
                  <a:schemeClr val="tx1"/>
                </a:solidFill>
                <a:latin typeface="Trebuchet MS" panose="020B0603020202020204" pitchFamily="34" charset="0"/>
              </a:rPr>
              <a:t>sd</a:t>
            </a:r>
            <a:r>
              <a:rPr lang="cs-CZ" altLang="cs-CZ" sz="1800" b="1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 = 15 %];</a:t>
            </a:r>
          </a:p>
          <a:p>
            <a:pPr marL="271463" lvl="1" indent="-184150" algn="l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altLang="cs-CZ" sz="18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úroky a jiné výnosy z držby cenných papírů </a:t>
            </a:r>
            <a:r>
              <a:rPr lang="cs-CZ" altLang="cs-CZ" sz="1800" b="1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[</a:t>
            </a:r>
            <a:r>
              <a:rPr lang="cs-CZ" altLang="cs-CZ" sz="1800" b="1" dirty="0" err="1" smtClean="0">
                <a:solidFill>
                  <a:schemeClr val="tx1"/>
                </a:solidFill>
                <a:latin typeface="Trebuchet MS" panose="020B0603020202020204" pitchFamily="34" charset="0"/>
              </a:rPr>
              <a:t>sd</a:t>
            </a:r>
            <a:r>
              <a:rPr lang="cs-CZ" altLang="cs-CZ" sz="1800" b="1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 = 15 %];</a:t>
            </a:r>
          </a:p>
          <a:p>
            <a:pPr marL="271463" lvl="1" indent="-184150" algn="l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altLang="cs-CZ" sz="18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příjmy z vyrovnání společníkovi, který není účastníkem smlouvy (mimo stojící společník), podle smlouvy o převodu zisku nebo ovládací smlouvy; </a:t>
            </a:r>
          </a:p>
          <a:p>
            <a:pPr marL="271463" lvl="1" indent="-184150" algn="l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altLang="cs-CZ" sz="18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podíly na zisku tichého společníka z účasti na podnikání </a:t>
            </a:r>
            <a:r>
              <a:rPr lang="cs-CZ" altLang="cs-CZ" sz="1800" b="1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[</a:t>
            </a:r>
            <a:r>
              <a:rPr lang="cs-CZ" altLang="cs-CZ" sz="1800" b="1" dirty="0" err="1" smtClean="0">
                <a:solidFill>
                  <a:schemeClr val="tx1"/>
                </a:solidFill>
                <a:latin typeface="Trebuchet MS" panose="020B0603020202020204" pitchFamily="34" charset="0"/>
              </a:rPr>
              <a:t>sd</a:t>
            </a:r>
            <a:r>
              <a:rPr lang="cs-CZ" altLang="cs-CZ" sz="1800" b="1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 = 15 %];</a:t>
            </a:r>
          </a:p>
          <a:p>
            <a:pPr marL="271463" lvl="1" indent="-184150" algn="l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altLang="cs-CZ" sz="18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úroky, výhry a jiné výnosy z vkladů na vkladních knížkách, úroky z peněžních prostředků na účtu, který není podle podmínek toho, kdo účet vede, určen k podnikání (např. termínované vklady, sporožirové a  devizové účty) </a:t>
            </a:r>
            <a:r>
              <a:rPr lang="cs-CZ" altLang="cs-CZ" sz="1800" b="1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[</a:t>
            </a:r>
            <a:r>
              <a:rPr lang="cs-CZ" altLang="cs-CZ" sz="1800" b="1" dirty="0" err="1" smtClean="0">
                <a:solidFill>
                  <a:schemeClr val="tx1"/>
                </a:solidFill>
                <a:latin typeface="Trebuchet MS" panose="020B0603020202020204" pitchFamily="34" charset="0"/>
              </a:rPr>
              <a:t>sd</a:t>
            </a:r>
            <a:r>
              <a:rPr lang="cs-CZ" altLang="cs-CZ" sz="1800" b="1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 = 15 %];</a:t>
            </a:r>
          </a:p>
          <a:p>
            <a:pPr marL="271463" lvl="1" indent="-184150" algn="l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altLang="cs-CZ" sz="18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výnos z jednorázového vkladu a z vkladu jemu na roveň postaveného</a:t>
            </a:r>
            <a:r>
              <a:rPr lang="cs-CZ" altLang="cs-CZ" sz="1800" b="1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;</a:t>
            </a: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2317021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Nadpis 1"/>
          <p:cNvSpPr txBox="1">
            <a:spLocks/>
          </p:cNvSpPr>
          <p:nvPr/>
        </p:nvSpPr>
        <p:spPr>
          <a:xfrm>
            <a:off x="2999004" y="184082"/>
            <a:ext cx="576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</a:br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Daňový systém ČR</a:t>
            </a:r>
          </a:p>
        </p:txBody>
      </p:sp>
    </p:spTree>
    <p:extLst>
      <p:ext uri="{BB962C8B-B14F-4D97-AF65-F5344CB8AC3E}">
        <p14:creationId xmlns:p14="http://schemas.microsoft.com/office/powerpoint/2010/main" val="483153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1"/>
          <p:cNvSpPr txBox="1">
            <a:spLocks/>
          </p:cNvSpPr>
          <p:nvPr/>
        </p:nvSpPr>
        <p:spPr>
          <a:xfrm>
            <a:off x="395536" y="1044000"/>
            <a:ext cx="8352928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Zdaňování příjmů z kapitálového majetku</a:t>
            </a:r>
            <a:endParaRPr lang="cs-CZ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395536" y="1889125"/>
            <a:ext cx="8135938" cy="49688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600"/>
              </a:spcBef>
            </a:pPr>
            <a:r>
              <a:rPr lang="cs-CZ" altLang="cs-CZ" sz="1800" b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Zvláštní sazbou daně </a:t>
            </a:r>
            <a:r>
              <a:rPr lang="cs-CZ" altLang="cs-CZ" sz="1800" b="1" u="sng" dirty="0">
                <a:solidFill>
                  <a:schemeClr val="tx1"/>
                </a:solidFill>
                <a:latin typeface="Trebuchet MS" panose="020B0603020202020204" pitchFamily="34" charset="0"/>
              </a:rPr>
              <a:t>(podle § 36) ze samostatného základu daně, tzv. srážkovou daní se zdaňují příjmy z kapitálového majetku se zdrojem v ČR a v zahraničí, a to</a:t>
            </a:r>
            <a:r>
              <a:rPr lang="cs-CZ" altLang="cs-CZ" sz="1800" b="1" dirty="0">
                <a:solidFill>
                  <a:schemeClr val="tx1"/>
                </a:solidFill>
                <a:latin typeface="Trebuchet MS" panose="020B0603020202020204" pitchFamily="34" charset="0"/>
              </a:rPr>
              <a:t> [režim (2)]:</a:t>
            </a:r>
          </a:p>
          <a:p>
            <a:pPr marL="271463" lvl="1" indent="-184150" algn="l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altLang="cs-CZ" sz="18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dávky </a:t>
            </a:r>
            <a:r>
              <a:rPr lang="cs-CZ" altLang="cs-CZ" sz="1800" dirty="0">
                <a:solidFill>
                  <a:schemeClr val="tx1"/>
                </a:solidFill>
                <a:latin typeface="Trebuchet MS" panose="020B0603020202020204" pitchFamily="34" charset="0"/>
              </a:rPr>
              <a:t>penzijního připojištění se státním příspěvkem snížené o zaplacené příspěvky a o státní příspěvek na penzijní připojištění </a:t>
            </a:r>
            <a:r>
              <a:rPr lang="cs-CZ" altLang="cs-CZ" sz="1800" b="1" dirty="0">
                <a:solidFill>
                  <a:schemeClr val="tx1"/>
                </a:solidFill>
                <a:latin typeface="Trebuchet MS" panose="020B0603020202020204" pitchFamily="34" charset="0"/>
              </a:rPr>
              <a:t>[</a:t>
            </a:r>
            <a:r>
              <a:rPr lang="cs-CZ" altLang="cs-CZ" sz="1800" b="1" dirty="0" err="1">
                <a:solidFill>
                  <a:schemeClr val="tx1"/>
                </a:solidFill>
                <a:latin typeface="Trebuchet MS" panose="020B0603020202020204" pitchFamily="34" charset="0"/>
              </a:rPr>
              <a:t>sd</a:t>
            </a:r>
            <a:r>
              <a:rPr lang="cs-CZ" altLang="cs-CZ" sz="1800" b="1" dirty="0">
                <a:solidFill>
                  <a:schemeClr val="tx1"/>
                </a:solidFill>
                <a:latin typeface="Trebuchet MS" panose="020B0603020202020204" pitchFamily="34" charset="0"/>
              </a:rPr>
              <a:t> = 15 %];</a:t>
            </a:r>
          </a:p>
          <a:p>
            <a:pPr marL="271463" lvl="1" indent="-184150" algn="l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altLang="cs-CZ" sz="1800" dirty="0">
                <a:solidFill>
                  <a:schemeClr val="tx1"/>
                </a:solidFill>
                <a:latin typeface="Trebuchet MS" panose="020B0603020202020204" pitchFamily="34" charset="0"/>
              </a:rPr>
              <a:t>plnění ze soukromého životního pojištění nebo jiný příjem z pojištění osob, který není pojistným plněním a nezakládá zánik pojistné smlouvy, snížené o zaplacené pojistné </a:t>
            </a:r>
            <a:r>
              <a:rPr lang="cs-CZ" altLang="cs-CZ" sz="1800" b="1" dirty="0">
                <a:solidFill>
                  <a:schemeClr val="tx1"/>
                </a:solidFill>
                <a:latin typeface="Trebuchet MS" panose="020B0603020202020204" pitchFamily="34" charset="0"/>
              </a:rPr>
              <a:t>[</a:t>
            </a:r>
            <a:r>
              <a:rPr lang="cs-CZ" altLang="cs-CZ" sz="1800" b="1" dirty="0" err="1">
                <a:solidFill>
                  <a:schemeClr val="tx1"/>
                </a:solidFill>
                <a:latin typeface="Trebuchet MS" panose="020B0603020202020204" pitchFamily="34" charset="0"/>
              </a:rPr>
              <a:t>sd</a:t>
            </a:r>
            <a:r>
              <a:rPr lang="cs-CZ" altLang="cs-CZ" sz="1800" b="1" dirty="0">
                <a:solidFill>
                  <a:schemeClr val="tx1"/>
                </a:solidFill>
                <a:latin typeface="Trebuchet MS" panose="020B0603020202020204" pitchFamily="34" charset="0"/>
              </a:rPr>
              <a:t> = 15 %];</a:t>
            </a:r>
          </a:p>
          <a:p>
            <a:pPr marL="271463" lvl="1" indent="-184150" algn="l">
              <a:buFont typeface="Wingdings" panose="05000000000000000000" pitchFamily="2" charset="2"/>
              <a:buChar char="§"/>
            </a:pPr>
            <a:r>
              <a:rPr lang="cs-CZ" altLang="cs-CZ" sz="18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rozdíl mezi </a:t>
            </a:r>
            <a:r>
              <a:rPr lang="cs-CZ" altLang="cs-CZ" sz="1800" i="1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vyplacenou (nominální) hodnotou dluhopisu včetně vkladního listu nebo vkladu jemu na roveň postavenému </a:t>
            </a:r>
            <a:r>
              <a:rPr lang="cs-CZ" altLang="cs-CZ" sz="1800" u="sng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a emisním kurzem při jejich vydán</a:t>
            </a:r>
            <a:r>
              <a:rPr lang="cs-CZ" altLang="cs-CZ" sz="18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í; v případě předčasného zpětného nákupu se použije místo jmenovité hodnoty cena zpětného odkupu </a:t>
            </a:r>
            <a:r>
              <a:rPr lang="cs-CZ" altLang="cs-CZ" sz="1800" b="1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[</a:t>
            </a:r>
            <a:r>
              <a:rPr lang="cs-CZ" altLang="cs-CZ" sz="1800" b="1" dirty="0" err="1" smtClean="0">
                <a:solidFill>
                  <a:schemeClr val="tx1"/>
                </a:solidFill>
                <a:latin typeface="Trebuchet MS" panose="020B0603020202020204" pitchFamily="34" charset="0"/>
              </a:rPr>
              <a:t>sd</a:t>
            </a:r>
            <a:r>
              <a:rPr lang="cs-CZ" altLang="cs-CZ" sz="1800" b="1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 = 15 %];</a:t>
            </a:r>
          </a:p>
          <a:p>
            <a:pPr marL="271463" lvl="1" indent="-184150" algn="l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altLang="cs-CZ" sz="1800" dirty="0">
                <a:solidFill>
                  <a:schemeClr val="tx1"/>
                </a:solidFill>
                <a:latin typeface="Trebuchet MS" panose="020B0603020202020204" pitchFamily="34" charset="0"/>
              </a:rPr>
              <a:t>plnění ze zisku ze svěřeneckého fondu </a:t>
            </a:r>
            <a:r>
              <a:rPr lang="en-US" altLang="cs-CZ" sz="1800" b="1" dirty="0">
                <a:solidFill>
                  <a:schemeClr val="tx1"/>
                </a:solidFill>
                <a:latin typeface="Trebuchet MS" panose="020B0603020202020204" pitchFamily="34" charset="0"/>
              </a:rPr>
              <a:t>[</a:t>
            </a:r>
            <a:r>
              <a:rPr lang="cs-CZ" altLang="cs-CZ" sz="1800" b="1" dirty="0" err="1">
                <a:solidFill>
                  <a:schemeClr val="tx1"/>
                </a:solidFill>
                <a:latin typeface="Trebuchet MS" panose="020B0603020202020204" pitchFamily="34" charset="0"/>
              </a:rPr>
              <a:t>sd</a:t>
            </a:r>
            <a:r>
              <a:rPr lang="cs-CZ" altLang="cs-CZ" sz="1800" b="1" dirty="0">
                <a:solidFill>
                  <a:schemeClr val="tx1"/>
                </a:solidFill>
                <a:latin typeface="Trebuchet MS" panose="020B0603020202020204" pitchFamily="34" charset="0"/>
              </a:rPr>
              <a:t> = 15 %];</a:t>
            </a: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2317021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Nadpis 1"/>
          <p:cNvSpPr txBox="1">
            <a:spLocks/>
          </p:cNvSpPr>
          <p:nvPr/>
        </p:nvSpPr>
        <p:spPr>
          <a:xfrm>
            <a:off x="2999004" y="184082"/>
            <a:ext cx="576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</a:br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Daňový systém ČR</a:t>
            </a:r>
          </a:p>
        </p:txBody>
      </p:sp>
    </p:spTree>
    <p:extLst>
      <p:ext uri="{BB962C8B-B14F-4D97-AF65-F5344CB8AC3E}">
        <p14:creationId xmlns:p14="http://schemas.microsoft.com/office/powerpoint/2010/main" val="483153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1"/>
          <p:cNvSpPr txBox="1">
            <a:spLocks/>
          </p:cNvSpPr>
          <p:nvPr/>
        </p:nvSpPr>
        <p:spPr>
          <a:xfrm>
            <a:off x="395536" y="1044000"/>
            <a:ext cx="8352928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Zdaňování příjmů z kapitálového majetku</a:t>
            </a:r>
            <a:endParaRPr lang="cs-CZ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395536" y="1772816"/>
            <a:ext cx="8135938" cy="49688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914400" lvl="1" indent="-457200" algn="just">
              <a:lnSpc>
                <a:spcPct val="90000"/>
              </a:lnSpc>
              <a:buFont typeface="Arial" charset="0"/>
              <a:buChar char="­"/>
            </a:pPr>
            <a:endParaRPr lang="cs-CZ" altLang="cs-CZ" sz="2000" dirty="0" smtClean="0">
              <a:solidFill>
                <a:schemeClr val="tx1"/>
              </a:solidFill>
              <a:latin typeface="Trebuchet MS" panose="020B0603020202020204" pitchFamily="34" charset="0"/>
            </a:endParaRPr>
          </a:p>
          <a:p>
            <a:pPr marL="271463" lvl="1" indent="-184150" algn="just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altLang="cs-CZ" sz="1800" dirty="0">
                <a:solidFill>
                  <a:schemeClr val="tx1"/>
                </a:solidFill>
                <a:latin typeface="Trebuchet MS" panose="020B0603020202020204" pitchFamily="34" charset="0"/>
              </a:rPr>
              <a:t>úroky a jiné výnosy z držby směnek s výjimkou úrokových příjmů a jiných výnosů z držby směnky vystavené bankou k zajištění pohledávky vzniklé z vkladu věřitele, plynoucí ze zdrojů na území ČR, které jsou samostatným základem  pro zdanění zvláštní sazbou daně (podle § 36);</a:t>
            </a:r>
          </a:p>
          <a:p>
            <a:pPr marL="533400" indent="-533400" algn="just">
              <a:lnSpc>
                <a:spcPct val="90000"/>
              </a:lnSpc>
              <a:buFontTx/>
              <a:buNone/>
            </a:pPr>
            <a:r>
              <a:rPr lang="cs-CZ" altLang="cs-CZ" sz="24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	</a:t>
            </a:r>
          </a:p>
          <a:p>
            <a:pPr algn="l">
              <a:lnSpc>
                <a:spcPct val="90000"/>
              </a:lnSpc>
              <a:buFontTx/>
              <a:buNone/>
            </a:pPr>
            <a:r>
              <a:rPr lang="cs-CZ" altLang="cs-CZ" sz="24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V případě </a:t>
            </a:r>
            <a:r>
              <a:rPr lang="cs-CZ" altLang="cs-CZ" sz="2400" b="1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společného jmění manželů</a:t>
            </a:r>
            <a:r>
              <a:rPr lang="cs-CZ" altLang="cs-CZ" sz="24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 se příjmy z kapitálového majetku zdaňují tak, že příjem plynoucí do společného jmění manželů se zdaňuje:</a:t>
            </a:r>
          </a:p>
          <a:p>
            <a:pPr marL="358775" lvl="1" indent="-184150" algn="l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cs-CZ" altLang="cs-CZ" sz="18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u toho manžela, u kterého je vložen do obchodního majetku;</a:t>
            </a:r>
          </a:p>
          <a:p>
            <a:pPr marL="358775" lvl="1" indent="-184150" algn="l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cs-CZ" altLang="cs-CZ" sz="18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jen u jednoho z nich, jedná-li se o příjem ze zdroje, který není vložen do obchodního majetku. </a:t>
            </a: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2317021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Nadpis 1"/>
          <p:cNvSpPr txBox="1">
            <a:spLocks/>
          </p:cNvSpPr>
          <p:nvPr/>
        </p:nvSpPr>
        <p:spPr>
          <a:xfrm>
            <a:off x="2999004" y="184082"/>
            <a:ext cx="576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</a:br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Daňový systém ČR</a:t>
            </a:r>
          </a:p>
        </p:txBody>
      </p:sp>
    </p:spTree>
    <p:extLst>
      <p:ext uri="{BB962C8B-B14F-4D97-AF65-F5344CB8AC3E}">
        <p14:creationId xmlns:p14="http://schemas.microsoft.com/office/powerpoint/2010/main" val="483153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 txBox="1">
            <a:spLocks/>
          </p:cNvSpPr>
          <p:nvPr/>
        </p:nvSpPr>
        <p:spPr>
          <a:xfrm>
            <a:off x="395536" y="1044000"/>
            <a:ext cx="8352928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Zdaňování příjmů z nájmu</a:t>
            </a:r>
            <a:endParaRPr lang="cs-CZ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395536" y="1916752"/>
            <a:ext cx="8135938" cy="46282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533400" indent="-533400" algn="l">
              <a:buFontTx/>
              <a:buNone/>
            </a:pPr>
            <a:r>
              <a:rPr lang="cs-CZ" altLang="cs-CZ" sz="2000" b="1" u="sng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Příjmy z </a:t>
            </a:r>
            <a:r>
              <a:rPr lang="cs-CZ" altLang="cs-CZ" sz="2000" b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nájmu </a:t>
            </a:r>
            <a:r>
              <a:rPr lang="cs-CZ" altLang="cs-CZ" sz="2000" b="1" u="sng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(P</a:t>
            </a:r>
            <a:r>
              <a:rPr lang="cs-CZ" altLang="cs-CZ" sz="2000" b="1" u="sng" baseline="-250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§9</a:t>
            </a:r>
            <a:r>
              <a:rPr lang="cs-CZ" altLang="cs-CZ" sz="2000" b="1" u="sng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) lze věcně vymezit takto</a:t>
            </a:r>
            <a:r>
              <a:rPr lang="cs-CZ" altLang="cs-CZ" sz="20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:</a:t>
            </a:r>
            <a:endParaRPr lang="cs-CZ" altLang="cs-CZ" sz="2000" b="1" dirty="0" smtClean="0">
              <a:solidFill>
                <a:schemeClr val="tx1"/>
              </a:solidFill>
              <a:latin typeface="Trebuchet MS" panose="020B0603020202020204" pitchFamily="34" charset="0"/>
            </a:endParaRPr>
          </a:p>
          <a:p>
            <a:pPr marL="271463" lvl="1" indent="-184150" algn="l">
              <a:buFont typeface="Wingdings" panose="05000000000000000000" pitchFamily="2" charset="2"/>
              <a:buChar char="§"/>
            </a:pPr>
            <a:r>
              <a:rPr lang="cs-CZ" altLang="cs-CZ" sz="2000" b="1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příjmy z nájmu nemovitých věcí </a:t>
            </a:r>
            <a:r>
              <a:rPr lang="cs-CZ" altLang="cs-CZ" sz="20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(jejich částí) nebo bytů (jejich částí);</a:t>
            </a:r>
            <a:endParaRPr lang="cs-CZ" altLang="cs-CZ" sz="2000" b="1" dirty="0" smtClean="0">
              <a:solidFill>
                <a:schemeClr val="tx1"/>
              </a:solidFill>
              <a:latin typeface="Trebuchet MS" panose="020B0603020202020204" pitchFamily="34" charset="0"/>
            </a:endParaRPr>
          </a:p>
          <a:p>
            <a:pPr marL="271463" lvl="1" indent="-184150" algn="l">
              <a:buFont typeface="Wingdings" panose="05000000000000000000" pitchFamily="2" charset="2"/>
              <a:buChar char="§"/>
            </a:pPr>
            <a:r>
              <a:rPr lang="cs-CZ" altLang="cs-CZ" sz="2000" b="1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příjmy z nájmu movitých věcí, kromě příležitostného nájmu</a:t>
            </a:r>
            <a:r>
              <a:rPr lang="cs-CZ" altLang="cs-CZ" sz="20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, který se zdaňuje v rámci ostatních příjmů (P</a:t>
            </a:r>
            <a:r>
              <a:rPr lang="cs-CZ" altLang="cs-CZ" sz="2000" baseline="-250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§10</a:t>
            </a:r>
            <a:r>
              <a:rPr lang="cs-CZ" altLang="cs-CZ" sz="20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).</a:t>
            </a:r>
          </a:p>
          <a:p>
            <a:pPr marL="533400" indent="-533400" algn="l">
              <a:buFontTx/>
              <a:buNone/>
            </a:pPr>
            <a:r>
              <a:rPr lang="cs-CZ" altLang="cs-CZ" sz="24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	</a:t>
            </a:r>
            <a:endParaRPr lang="cs-CZ" altLang="cs-CZ" sz="2000" dirty="0" smtClean="0">
              <a:solidFill>
                <a:schemeClr val="tx1"/>
              </a:solidFill>
              <a:latin typeface="Trebuchet MS" panose="020B0603020202020204" pitchFamily="34" charset="0"/>
            </a:endParaRPr>
          </a:p>
          <a:p>
            <a:pPr algn="l">
              <a:buFontTx/>
              <a:buNone/>
            </a:pPr>
            <a:r>
              <a:rPr lang="cs-CZ" altLang="cs-CZ" sz="20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V rámci § 9 ZDP jsou zdaňovány příjmy z nájmu za podmínky, že nejde o příjmy podle § 6 až 8.</a:t>
            </a:r>
          </a:p>
          <a:p>
            <a:pPr marL="533400" indent="-533400" algn="l">
              <a:buFontTx/>
              <a:buNone/>
            </a:pPr>
            <a:endParaRPr lang="cs-CZ" altLang="cs-CZ" sz="2000" b="1" dirty="0" smtClean="0">
              <a:solidFill>
                <a:schemeClr val="tx1"/>
              </a:solidFill>
              <a:latin typeface="Trebuchet MS" panose="020B0603020202020204" pitchFamily="34" charset="0"/>
            </a:endParaRPr>
          </a:p>
          <a:p>
            <a:pPr algn="l">
              <a:buFontTx/>
              <a:buNone/>
            </a:pPr>
            <a:r>
              <a:rPr lang="cs-CZ" altLang="cs-CZ" sz="2000" b="1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Příjmy z nájmu plynoucí manželům ze společného jmění manželů se zdaňují u jednoho z nich.</a:t>
            </a:r>
            <a:r>
              <a:rPr lang="cs-CZ" altLang="cs-CZ" sz="24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 </a:t>
            </a: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2317021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Nadpis 1"/>
          <p:cNvSpPr txBox="1">
            <a:spLocks/>
          </p:cNvSpPr>
          <p:nvPr/>
        </p:nvSpPr>
        <p:spPr>
          <a:xfrm>
            <a:off x="2999004" y="184082"/>
            <a:ext cx="576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</a:br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Daňový systém ČR</a:t>
            </a:r>
          </a:p>
        </p:txBody>
      </p:sp>
    </p:spTree>
    <p:extLst>
      <p:ext uri="{BB962C8B-B14F-4D97-AF65-F5344CB8AC3E}">
        <p14:creationId xmlns:p14="http://schemas.microsoft.com/office/powerpoint/2010/main" val="483153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1"/>
          <p:cNvSpPr txBox="1">
            <a:spLocks/>
          </p:cNvSpPr>
          <p:nvPr/>
        </p:nvSpPr>
        <p:spPr>
          <a:xfrm>
            <a:off x="395536" y="1044000"/>
            <a:ext cx="8352928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Zdaňování příjmů z nájmu</a:t>
            </a:r>
            <a:endParaRPr lang="cs-CZ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395536" y="2060848"/>
            <a:ext cx="8135938" cy="44858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buFontTx/>
              <a:buNone/>
            </a:pPr>
            <a:r>
              <a:rPr lang="cs-CZ" altLang="cs-CZ" sz="20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V případě zdaňování příjmů z nájmu </a:t>
            </a:r>
            <a:r>
              <a:rPr lang="cs-CZ" altLang="cs-CZ" sz="2000" b="1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existuje pouze jeden režim zdanění, a to stanovení dílčího základu daně (DZD</a:t>
            </a:r>
            <a:r>
              <a:rPr lang="cs-CZ" altLang="cs-CZ" sz="2000" b="1" baseline="-250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§9</a:t>
            </a:r>
            <a:r>
              <a:rPr lang="cs-CZ" altLang="cs-CZ" sz="2000" b="1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) s technikou výběru daně prostřednictvím přiznání k dani z příjmů</a:t>
            </a:r>
            <a:r>
              <a:rPr lang="cs-CZ" altLang="cs-CZ" sz="20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.  Dílčím základem daně jsou příjmy z nájmu snížené o výdaje na dosažení, zajištění a udržení příjmů. U příjmů z nájmu (P</a:t>
            </a:r>
            <a:r>
              <a:rPr lang="cs-CZ" altLang="cs-CZ" sz="2000" baseline="-250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§9</a:t>
            </a:r>
            <a:r>
              <a:rPr lang="cs-CZ" altLang="cs-CZ" sz="20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) může vzniknout daňová ztráta.</a:t>
            </a:r>
          </a:p>
          <a:p>
            <a:pPr marL="533400" indent="-533400" algn="l">
              <a:buFontTx/>
              <a:buNone/>
            </a:pPr>
            <a:endParaRPr lang="cs-CZ" altLang="cs-CZ" sz="2000" u="sng" dirty="0" smtClean="0">
              <a:solidFill>
                <a:schemeClr val="tx1"/>
              </a:solidFill>
              <a:latin typeface="Trebuchet MS" panose="020B0603020202020204" pitchFamily="34" charset="0"/>
            </a:endParaRPr>
          </a:p>
          <a:p>
            <a:pPr marL="533400" indent="-533400" algn="l">
              <a:buFontTx/>
              <a:buNone/>
            </a:pPr>
            <a:r>
              <a:rPr lang="cs-CZ" altLang="cs-CZ" sz="2000" b="1" u="sng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Výdaje lze uplatnit dvojím způsobem:</a:t>
            </a:r>
            <a:endParaRPr lang="cs-CZ" altLang="cs-CZ" sz="2000" b="1" dirty="0" smtClean="0">
              <a:solidFill>
                <a:schemeClr val="tx1"/>
              </a:solidFill>
              <a:latin typeface="Trebuchet MS" panose="020B0603020202020204" pitchFamily="34" charset="0"/>
            </a:endParaRPr>
          </a:p>
          <a:p>
            <a:pPr marL="914400" lvl="1" indent="-457200" algn="l">
              <a:buFontTx/>
              <a:buAutoNum type="arabicParenR"/>
            </a:pPr>
            <a:r>
              <a:rPr lang="cs-CZ" altLang="cs-CZ" sz="20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procentem z příjmů ;</a:t>
            </a:r>
          </a:p>
          <a:p>
            <a:pPr marL="914400" lvl="1" indent="-457200" algn="l">
              <a:buFontTx/>
              <a:buAutoNum type="arabicParenR"/>
            </a:pPr>
            <a:r>
              <a:rPr lang="cs-CZ" altLang="cs-CZ" sz="20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jako prokazatelně vynaložené.</a:t>
            </a: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2317021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Nadpis 1"/>
          <p:cNvSpPr txBox="1">
            <a:spLocks/>
          </p:cNvSpPr>
          <p:nvPr/>
        </p:nvSpPr>
        <p:spPr>
          <a:xfrm>
            <a:off x="2999004" y="184082"/>
            <a:ext cx="576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</a:br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Daňový systém ČR</a:t>
            </a:r>
          </a:p>
        </p:txBody>
      </p:sp>
    </p:spTree>
    <p:extLst>
      <p:ext uri="{BB962C8B-B14F-4D97-AF65-F5344CB8AC3E}">
        <p14:creationId xmlns:p14="http://schemas.microsoft.com/office/powerpoint/2010/main" val="483153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1"/>
          <p:cNvSpPr txBox="1">
            <a:spLocks/>
          </p:cNvSpPr>
          <p:nvPr/>
        </p:nvSpPr>
        <p:spPr>
          <a:xfrm>
            <a:off x="395536" y="1044000"/>
            <a:ext cx="8352928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Zdaňování příjmů z nájmu</a:t>
            </a:r>
            <a:endParaRPr lang="cs-CZ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395536" y="2132856"/>
            <a:ext cx="8135938" cy="47251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1463" lvl="1" indent="-271463" algn="l">
              <a:buFontTx/>
              <a:buAutoNum type="arabicParenR"/>
            </a:pPr>
            <a:r>
              <a:rPr lang="cs-CZ" altLang="cs-CZ" sz="2000" b="1" u="sng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V případě výdajů stanovených procentem z příjmů</a:t>
            </a:r>
            <a:r>
              <a:rPr lang="cs-CZ" altLang="cs-CZ" sz="20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 lze uplatnit výdaje ve výši </a:t>
            </a:r>
            <a:r>
              <a:rPr lang="cs-CZ" altLang="cs-CZ" sz="2000" b="1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30 % z příjmů</a:t>
            </a:r>
            <a:r>
              <a:rPr lang="cs-CZ" altLang="cs-CZ" sz="20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, v nichž jsou zahrnuty veškeré výdaje poplatníka. Poplatník je </a:t>
            </a:r>
            <a:r>
              <a:rPr lang="cs-CZ" altLang="cs-CZ" sz="2000" b="1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povinen vést evidenci </a:t>
            </a:r>
            <a:r>
              <a:rPr lang="cs-CZ" altLang="cs-CZ" sz="20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příjmů a pohledávek vzniklých v souvislosti s pronájmem.</a:t>
            </a:r>
          </a:p>
          <a:p>
            <a:pPr marL="271463" indent="-271463" algn="l">
              <a:buFontTx/>
              <a:buAutoNum type="arabicParenR"/>
            </a:pPr>
            <a:endParaRPr lang="cs-CZ" altLang="cs-CZ" sz="2000" b="1" u="sng" dirty="0" smtClean="0">
              <a:solidFill>
                <a:schemeClr val="tx1"/>
              </a:solidFill>
              <a:latin typeface="Trebuchet MS" panose="020B0603020202020204" pitchFamily="34" charset="0"/>
            </a:endParaRPr>
          </a:p>
          <a:p>
            <a:pPr marL="271463" lvl="1" indent="-271463" algn="l">
              <a:buFont typeface="+mj-lt"/>
              <a:buAutoNum type="arabicParenR" startAt="2"/>
            </a:pPr>
            <a:r>
              <a:rPr lang="cs-CZ" altLang="cs-CZ" sz="2000" b="1" u="sng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Do výdajů prokazatelně vynaložených</a:t>
            </a:r>
            <a:r>
              <a:rPr lang="cs-CZ" altLang="cs-CZ" sz="20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 lze zahrnout mimo jiné rovněž:</a:t>
            </a:r>
          </a:p>
          <a:p>
            <a:pPr marL="533400" lvl="2" indent="-174625" algn="l">
              <a:buFont typeface="Wingdings" panose="05000000000000000000" pitchFamily="2" charset="2"/>
              <a:buChar char="§"/>
            </a:pPr>
            <a:r>
              <a:rPr lang="cs-CZ" altLang="cs-CZ" sz="20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odpisy pronajímaného majetku;</a:t>
            </a:r>
          </a:p>
          <a:p>
            <a:pPr marL="533400" lvl="2" indent="-174625" algn="l">
              <a:buFont typeface="Wingdings" panose="05000000000000000000" pitchFamily="2" charset="2"/>
              <a:buChar char="§"/>
            </a:pPr>
            <a:r>
              <a:rPr lang="cs-CZ" altLang="cs-CZ" sz="20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rezervu na opravy hmotného majetku;</a:t>
            </a:r>
          </a:p>
          <a:p>
            <a:pPr marL="533400" lvl="2" indent="-174625" algn="l">
              <a:buFont typeface="Wingdings" panose="05000000000000000000" pitchFamily="2" charset="2"/>
              <a:buChar char="§"/>
            </a:pPr>
            <a:r>
              <a:rPr lang="cs-CZ" altLang="cs-CZ" sz="20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pojištění pronajímaného majetku;</a:t>
            </a:r>
          </a:p>
          <a:p>
            <a:pPr marL="533400" lvl="2" indent="-174625" algn="l">
              <a:buFont typeface="Wingdings" panose="05000000000000000000" pitchFamily="2" charset="2"/>
              <a:buChar char="§"/>
            </a:pPr>
            <a:r>
              <a:rPr lang="cs-CZ" altLang="cs-CZ" sz="20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opravy a výdaje na údržbu majetku.</a:t>
            </a: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2317021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Nadpis 1"/>
          <p:cNvSpPr txBox="1">
            <a:spLocks/>
          </p:cNvSpPr>
          <p:nvPr/>
        </p:nvSpPr>
        <p:spPr>
          <a:xfrm>
            <a:off x="2999004" y="184082"/>
            <a:ext cx="576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</a:br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Daňový systém ČR</a:t>
            </a:r>
          </a:p>
        </p:txBody>
      </p:sp>
    </p:spTree>
    <p:extLst>
      <p:ext uri="{BB962C8B-B14F-4D97-AF65-F5344CB8AC3E}">
        <p14:creationId xmlns:p14="http://schemas.microsoft.com/office/powerpoint/2010/main" val="483153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1"/>
          <p:cNvSpPr txBox="1">
            <a:spLocks/>
          </p:cNvSpPr>
          <p:nvPr/>
        </p:nvSpPr>
        <p:spPr>
          <a:xfrm>
            <a:off x="395536" y="1044000"/>
            <a:ext cx="8352928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Zdaňování ostatních příjmů z nájmu</a:t>
            </a:r>
            <a:endParaRPr lang="cs-CZ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395536" y="2060848"/>
            <a:ext cx="8352928" cy="44858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FontTx/>
              <a:buNone/>
            </a:pPr>
            <a:r>
              <a:rPr lang="cs-CZ" altLang="cs-CZ" sz="2000" b="1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Při uplatňování prokazatelně vynaložených výdajů je poplatník povinen vést:</a:t>
            </a:r>
          </a:p>
          <a:p>
            <a:pPr marL="914400" lvl="1" indent="-457200" algn="l">
              <a:buFontTx/>
              <a:buNone/>
            </a:pPr>
            <a:endParaRPr lang="cs-CZ" altLang="cs-CZ" sz="700" b="1" dirty="0" smtClean="0">
              <a:solidFill>
                <a:schemeClr val="tx1"/>
              </a:solidFill>
              <a:latin typeface="Trebuchet MS" panose="020B0603020202020204" pitchFamily="34" charset="0"/>
            </a:endParaRPr>
          </a:p>
          <a:p>
            <a:pPr marL="358775" lvl="2" indent="-184150" algn="l">
              <a:buFont typeface="Wingdings" panose="05000000000000000000" pitchFamily="2" charset="2"/>
              <a:buChar char="§"/>
            </a:pPr>
            <a:r>
              <a:rPr lang="cs-CZ" altLang="cs-CZ" sz="20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záznamy o příjmech a výdajích v časovém sledu;</a:t>
            </a:r>
          </a:p>
          <a:p>
            <a:pPr marL="358775" lvl="2" indent="-184150" algn="l">
              <a:buFont typeface="Wingdings" panose="05000000000000000000" pitchFamily="2" charset="2"/>
              <a:buChar char="§"/>
            </a:pPr>
            <a:r>
              <a:rPr lang="cs-CZ" altLang="cs-CZ" sz="20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evidenci hmotného majetku, který lze odpisovat;</a:t>
            </a:r>
          </a:p>
          <a:p>
            <a:pPr marL="358775" lvl="2" indent="-184150" algn="l">
              <a:buFont typeface="Wingdings" panose="05000000000000000000" pitchFamily="2" charset="2"/>
              <a:buChar char="§"/>
            </a:pPr>
            <a:r>
              <a:rPr lang="cs-CZ" altLang="cs-CZ" sz="20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evidenci o tvorbě a použití rezervy na opravy hmotného majetku, pokud je vytvářena;</a:t>
            </a:r>
          </a:p>
          <a:p>
            <a:pPr marL="358775" lvl="2" indent="-184150" algn="l">
              <a:buFont typeface="Wingdings" panose="05000000000000000000" pitchFamily="2" charset="2"/>
              <a:buChar char="§"/>
            </a:pPr>
            <a:r>
              <a:rPr lang="cs-CZ" altLang="cs-CZ" sz="20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evidenci o pohledávkách a dluzích ve zdaňovacím období, ve kterém dochází k ukončení nájmu;</a:t>
            </a:r>
          </a:p>
          <a:p>
            <a:pPr marL="358775" lvl="2" indent="-184150" algn="l">
              <a:buFont typeface="Wingdings" panose="05000000000000000000" pitchFamily="2" charset="2"/>
              <a:buChar char="§"/>
            </a:pPr>
            <a:r>
              <a:rPr lang="cs-CZ" altLang="cs-CZ" sz="20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mzdové listy, pokud poplatník vyplácí mzdy.</a:t>
            </a: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2317021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Nadpis 1"/>
          <p:cNvSpPr txBox="1">
            <a:spLocks/>
          </p:cNvSpPr>
          <p:nvPr/>
        </p:nvSpPr>
        <p:spPr>
          <a:xfrm>
            <a:off x="2999004" y="184082"/>
            <a:ext cx="576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</a:br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Daňový systém ČR</a:t>
            </a:r>
          </a:p>
        </p:txBody>
      </p:sp>
    </p:spTree>
    <p:extLst>
      <p:ext uri="{BB962C8B-B14F-4D97-AF65-F5344CB8AC3E}">
        <p14:creationId xmlns:p14="http://schemas.microsoft.com/office/powerpoint/2010/main" val="483153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 txBox="1">
            <a:spLocks/>
          </p:cNvSpPr>
          <p:nvPr/>
        </p:nvSpPr>
        <p:spPr>
          <a:xfrm>
            <a:off x="395536" y="1044000"/>
            <a:ext cx="8352928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Zdaňování ostatních příjmů</a:t>
            </a:r>
            <a:endParaRPr lang="cs-CZ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395536" y="1916752"/>
            <a:ext cx="8352928" cy="48249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FontTx/>
              <a:buNone/>
            </a:pPr>
            <a:r>
              <a:rPr lang="cs-CZ" altLang="cs-CZ" sz="1800" b="1" u="sng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Za ostatní příjmy (P</a:t>
            </a:r>
            <a:r>
              <a:rPr lang="cs-CZ" altLang="cs-CZ" sz="1800" b="1" u="sng" baseline="-250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§10</a:t>
            </a:r>
            <a:r>
              <a:rPr lang="cs-CZ" altLang="cs-CZ" sz="1800" b="1" u="sng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) považujeme příjmy, při kterých dochází ke zvýšení majetku</a:t>
            </a:r>
            <a:r>
              <a:rPr lang="cs-CZ" altLang="cs-CZ" sz="1800" b="1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, </a:t>
            </a:r>
            <a:r>
              <a:rPr lang="cs-CZ" altLang="cs-CZ" sz="18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a přitom nejde o příjmy podle § 6 až 9.</a:t>
            </a:r>
          </a:p>
          <a:p>
            <a:pPr marL="0" lvl="1" algn="just">
              <a:spcBef>
                <a:spcPts val="1200"/>
              </a:spcBef>
              <a:buFontTx/>
              <a:buNone/>
            </a:pPr>
            <a:r>
              <a:rPr lang="cs-CZ" altLang="cs-CZ" sz="1800" b="1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Ostatní příjmy zahrnují zejména:</a:t>
            </a:r>
          </a:p>
          <a:p>
            <a:pPr marL="271463" lvl="2" indent="-184150" algn="l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altLang="cs-CZ" sz="18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příjmy z příležitostných činností nebo z příležitostného nájmu movitých věcí, včetně příjmů ze zemědělské výroby, lesního a vodního hospodářství, které nejsou provozovány podnikatelem;</a:t>
            </a:r>
          </a:p>
          <a:p>
            <a:pPr marL="271463" lvl="2" indent="-184150" algn="l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altLang="cs-CZ" sz="18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příjmy z převodu nemovité věci, cenného papíru a jiné věci;</a:t>
            </a:r>
          </a:p>
          <a:p>
            <a:pPr marL="271463" lvl="2" indent="-184150" algn="l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altLang="cs-CZ" sz="18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příjmy z převodu účasti na společnosti s.r.o., k.s. a z převodu družstevního podílu;</a:t>
            </a:r>
          </a:p>
          <a:p>
            <a:pPr marL="271463" lvl="2" indent="-184150" algn="l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altLang="cs-CZ" sz="18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příjmy ze zděděných práv z průmyslového a jiného duševního vlastnictví, včetně práv autorských;</a:t>
            </a:r>
          </a:p>
          <a:p>
            <a:pPr marL="271463" lvl="2" indent="-184150" algn="l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altLang="cs-CZ" sz="18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přijaté výživné, důchody a obdobné opakující se požitky;</a:t>
            </a:r>
          </a:p>
          <a:p>
            <a:pPr marL="271463" lvl="2" indent="-184150" algn="l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altLang="cs-CZ" sz="18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výhry v loteriích, sázkách, z reklamních soutěží a slosování;</a:t>
            </a: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2317021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Nadpis 1"/>
          <p:cNvSpPr txBox="1">
            <a:spLocks/>
          </p:cNvSpPr>
          <p:nvPr/>
        </p:nvSpPr>
        <p:spPr>
          <a:xfrm>
            <a:off x="2999004" y="184082"/>
            <a:ext cx="576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</a:br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Daňový systém ČR</a:t>
            </a:r>
          </a:p>
        </p:txBody>
      </p:sp>
    </p:spTree>
    <p:extLst>
      <p:ext uri="{BB962C8B-B14F-4D97-AF65-F5344CB8AC3E}">
        <p14:creationId xmlns:p14="http://schemas.microsoft.com/office/powerpoint/2010/main" val="483153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 txBox="1">
            <a:spLocks/>
          </p:cNvSpPr>
          <p:nvPr/>
        </p:nvSpPr>
        <p:spPr>
          <a:xfrm>
            <a:off x="395536" y="1044000"/>
            <a:ext cx="8352928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Český daňový systém po roce 1993</a:t>
            </a:r>
            <a:endParaRPr lang="cs-CZ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</a:endParaRP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2317021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95536" y="1764000"/>
            <a:ext cx="8363468" cy="4850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Nadpis 1"/>
          <p:cNvSpPr txBox="1">
            <a:spLocks/>
          </p:cNvSpPr>
          <p:nvPr/>
        </p:nvSpPr>
        <p:spPr>
          <a:xfrm>
            <a:off x="2999004" y="184082"/>
            <a:ext cx="576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</a:br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Daňový systém ČR</a:t>
            </a:r>
          </a:p>
        </p:txBody>
      </p:sp>
    </p:spTree>
    <p:extLst>
      <p:ext uri="{BB962C8B-B14F-4D97-AF65-F5344CB8AC3E}">
        <p14:creationId xmlns:p14="http://schemas.microsoft.com/office/powerpoint/2010/main" val="1414992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395535" y="1916752"/>
            <a:ext cx="8352929" cy="47529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533400" lvl="1" indent="-533400" algn="l"/>
            <a:r>
              <a:rPr lang="cs-CZ" altLang="cs-CZ" sz="1800" b="1" dirty="0">
                <a:solidFill>
                  <a:schemeClr val="tx1"/>
                </a:solidFill>
                <a:latin typeface="Trebuchet MS" panose="020B0603020202020204" pitchFamily="34" charset="0"/>
              </a:rPr>
              <a:t>Ostatní příjmy zahrnují zejména:</a:t>
            </a:r>
          </a:p>
          <a:p>
            <a:pPr marL="271463" lvl="2" indent="-184150" algn="l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altLang="cs-CZ" sz="18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Podíl člena </a:t>
            </a:r>
            <a:r>
              <a:rPr lang="cs-CZ" altLang="cs-CZ" sz="1800" dirty="0">
                <a:solidFill>
                  <a:schemeClr val="tx1"/>
                </a:solidFill>
                <a:latin typeface="Trebuchet MS" panose="020B0603020202020204" pitchFamily="34" charset="0"/>
              </a:rPr>
              <a:t>obchodní korporace s výjimkou společníka v.o.s., komplementáře k.s. nebo podíl člena družstva na likvidačním zůstatku, nebo majitele podílového listu připadajícího na podílový list při zrušení podílového fondu, s výjimkou splynutí nebo sloučení podílového fondu;</a:t>
            </a:r>
          </a:p>
          <a:p>
            <a:pPr marL="271463" lvl="2" indent="-184150" algn="l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altLang="cs-CZ" sz="1800" dirty="0">
                <a:solidFill>
                  <a:schemeClr val="tx1"/>
                </a:solidFill>
                <a:latin typeface="Trebuchet MS" panose="020B0603020202020204" pitchFamily="34" charset="0"/>
              </a:rPr>
              <a:t>bezúplatný příjem;</a:t>
            </a:r>
          </a:p>
          <a:p>
            <a:pPr marL="271463" lvl="2" indent="-184150" algn="l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altLang="cs-CZ" sz="1800" dirty="0">
                <a:solidFill>
                  <a:schemeClr val="tx1"/>
                </a:solidFill>
                <a:latin typeface="Trebuchet MS" panose="020B0603020202020204" pitchFamily="34" charset="0"/>
              </a:rPr>
              <a:t>příjem z rozpuštění rezervního fondu vytvořeného ze zisku nebo z rozpuštění obdobného fondu</a:t>
            </a:r>
            <a:r>
              <a:rPr lang="cs-CZ" altLang="cs-CZ" sz="18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;</a:t>
            </a:r>
          </a:p>
          <a:p>
            <a:pPr marL="271463" lvl="2" indent="-184150" algn="l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altLang="cs-CZ" sz="1800" dirty="0">
                <a:solidFill>
                  <a:schemeClr val="tx1"/>
                </a:solidFill>
                <a:latin typeface="Trebuchet MS" panose="020B0603020202020204" pitchFamily="34" charset="0"/>
              </a:rPr>
              <a:t>vypořádací podíl při zániku účasti člena v obchodní korporaci,  s výjimkou společníka v.o.s. a komplementáře k.s., nebo další podíl na majetku transformovaného družstva, vrácení emisního ážia, příplatku mimo základní kapitál nebo těmto plněním obdobná plnění</a:t>
            </a:r>
            <a:r>
              <a:rPr lang="cs-CZ" altLang="cs-CZ" sz="18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;</a:t>
            </a:r>
          </a:p>
          <a:p>
            <a:pPr marL="271463" lvl="2" indent="-184150" algn="l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altLang="cs-CZ" sz="1800" dirty="0">
                <a:solidFill>
                  <a:schemeClr val="tx1"/>
                </a:solidFill>
                <a:latin typeface="Trebuchet MS" panose="020B0603020202020204" pitchFamily="34" charset="0"/>
              </a:rPr>
              <a:t>ceny z veřejných soutěží , ze sportovních soutěží a ceny ze soutěží, v nichž je okruh soutěžících omezen podmínkami soutěže anebo jde o soutěžící vybrané pořadatelem soutěže</a:t>
            </a:r>
            <a:r>
              <a:rPr lang="cs-CZ" altLang="cs-CZ" sz="18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;</a:t>
            </a:r>
            <a:endParaRPr lang="cs-CZ" altLang="cs-CZ" sz="1800" dirty="0">
              <a:solidFill>
                <a:schemeClr val="tx1"/>
              </a:solidFill>
              <a:latin typeface="Trebuchet MS" panose="020B0603020202020204" pitchFamily="34" charset="0"/>
            </a:endParaRPr>
          </a:p>
          <a:p>
            <a:pPr marL="271463" lvl="2" indent="-184150" algn="l">
              <a:spcBef>
                <a:spcPts val="600"/>
              </a:spcBef>
              <a:buFont typeface="Wingdings" panose="05000000000000000000" pitchFamily="2" charset="2"/>
              <a:buChar char="§"/>
            </a:pPr>
            <a:endParaRPr lang="cs-CZ" altLang="cs-CZ" sz="1800" dirty="0">
              <a:solidFill>
                <a:schemeClr val="tx1"/>
              </a:solidFill>
              <a:latin typeface="Trebuchet MS" panose="020B0603020202020204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95536" y="1044000"/>
            <a:ext cx="8352928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Zdaňování ostatních příjmů</a:t>
            </a:r>
            <a:endParaRPr lang="cs-CZ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2317021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Nadpis 1"/>
          <p:cNvSpPr txBox="1">
            <a:spLocks/>
          </p:cNvSpPr>
          <p:nvPr/>
        </p:nvSpPr>
        <p:spPr>
          <a:xfrm>
            <a:off x="2999004" y="184082"/>
            <a:ext cx="576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</a:br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Daňový systém ČR</a:t>
            </a:r>
          </a:p>
        </p:txBody>
      </p:sp>
    </p:spTree>
    <p:extLst>
      <p:ext uri="{BB962C8B-B14F-4D97-AF65-F5344CB8AC3E}">
        <p14:creationId xmlns:p14="http://schemas.microsoft.com/office/powerpoint/2010/main" val="483153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1"/>
          <p:cNvSpPr txBox="1">
            <a:spLocks/>
          </p:cNvSpPr>
          <p:nvPr/>
        </p:nvSpPr>
        <p:spPr>
          <a:xfrm>
            <a:off x="395536" y="1044000"/>
            <a:ext cx="8352928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Zdaňování ostatních příjmů</a:t>
            </a:r>
            <a:endParaRPr lang="cs-CZ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395536" y="1916752"/>
            <a:ext cx="8352928" cy="49412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87313" lvl="2" algn="l">
              <a:spcBef>
                <a:spcPts val="600"/>
              </a:spcBef>
            </a:pPr>
            <a:r>
              <a:rPr lang="cs-CZ" altLang="cs-CZ" sz="1800" b="1" dirty="0">
                <a:solidFill>
                  <a:schemeClr val="tx1"/>
                </a:solidFill>
                <a:latin typeface="Trebuchet MS" panose="020B0603020202020204" pitchFamily="34" charset="0"/>
              </a:rPr>
              <a:t>Ostatní příjmy zahrnují zejména</a:t>
            </a:r>
            <a:r>
              <a:rPr lang="cs-CZ" altLang="cs-CZ" sz="1800" b="1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:</a:t>
            </a:r>
            <a:endParaRPr lang="cs-CZ" altLang="cs-CZ" sz="1800" dirty="0" smtClean="0">
              <a:solidFill>
                <a:schemeClr val="tx1"/>
              </a:solidFill>
              <a:latin typeface="Trebuchet MS" panose="020B0603020202020204" pitchFamily="34" charset="0"/>
            </a:endParaRPr>
          </a:p>
          <a:p>
            <a:pPr marL="271463" lvl="2" indent="-184150" algn="l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altLang="cs-CZ" sz="18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příjmy</a:t>
            </a:r>
            <a:r>
              <a:rPr lang="cs-CZ" altLang="cs-CZ" sz="1800" dirty="0">
                <a:solidFill>
                  <a:schemeClr val="tx1"/>
                </a:solidFill>
                <a:latin typeface="Trebuchet MS" panose="020B0603020202020204" pitchFamily="34" charset="0"/>
              </a:rPr>
              <a:t>, které společník v.o.s. nebo komplementář k.s. obdrží v souvislosti s ukončením účasti na v.o.s. nebo k.s. od jiné osoby než od v.o.s. nebo k.s., v níž ukončil účast;</a:t>
            </a:r>
          </a:p>
          <a:p>
            <a:pPr marL="271463" lvl="2" indent="-184150" algn="l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altLang="cs-CZ" sz="1800" dirty="0">
                <a:solidFill>
                  <a:schemeClr val="tx1"/>
                </a:solidFill>
                <a:latin typeface="Trebuchet MS" panose="020B0603020202020204" pitchFamily="34" charset="0"/>
              </a:rPr>
              <a:t>příjmy z převodu jmění na společníka a příjmy z vypořádání podle zákona o přeměnách obchodních společností a družstev;</a:t>
            </a:r>
          </a:p>
          <a:p>
            <a:pPr marL="271463" lvl="2" indent="-184150" algn="l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altLang="cs-CZ" sz="1800" dirty="0">
                <a:solidFill>
                  <a:schemeClr val="tx1"/>
                </a:solidFill>
                <a:latin typeface="Trebuchet MS" panose="020B0603020202020204" pitchFamily="34" charset="0"/>
              </a:rPr>
              <a:t>příjmy z jednorázové náhrady práv s povahou opakovaného plnění na základě ujednání mezi poškozeným a pojistitelem;</a:t>
            </a:r>
          </a:p>
          <a:p>
            <a:pPr marL="271463" lvl="2" indent="-184150" algn="l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altLang="cs-CZ" sz="1800" dirty="0">
                <a:solidFill>
                  <a:schemeClr val="tx1"/>
                </a:solidFill>
                <a:latin typeface="Trebuchet MS" panose="020B0603020202020204" pitchFamily="34" charset="0"/>
              </a:rPr>
              <a:t>příjem z výměnku </a:t>
            </a:r>
            <a:r>
              <a:rPr lang="cs-CZ" altLang="cs-CZ" sz="1800" dirty="0">
                <a:solidFill>
                  <a:schemeClr val="tx1"/>
                </a:solidFill>
                <a:latin typeface="Trebuchet MS" panose="020B0603020202020204" pitchFamily="34" charset="0"/>
                <a:hlinkClick r:id="rId2"/>
              </a:rPr>
              <a:t>http://www.dan-poradce.cz/informace/Info49.pdf</a:t>
            </a:r>
            <a:endParaRPr lang="cs-CZ" altLang="cs-CZ" sz="1800" dirty="0">
              <a:solidFill>
                <a:schemeClr val="tx1"/>
              </a:solidFill>
              <a:latin typeface="Trebuchet MS" panose="020B0603020202020204" pitchFamily="34" charset="0"/>
            </a:endParaRPr>
          </a:p>
          <a:p>
            <a:pPr marL="271463" lvl="2" indent="-184150" algn="l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altLang="cs-CZ" sz="1800" dirty="0">
                <a:solidFill>
                  <a:schemeClr val="tx1"/>
                </a:solidFill>
                <a:latin typeface="Trebuchet MS" panose="020B0603020202020204" pitchFamily="34" charset="0"/>
              </a:rPr>
              <a:t>příjem obmyšleného  ze svěřeneckého fondu.</a:t>
            </a:r>
            <a:r>
              <a:rPr lang="cs-CZ" altLang="cs-CZ" sz="18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		</a:t>
            </a: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2317021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Nadpis 1"/>
          <p:cNvSpPr txBox="1">
            <a:spLocks/>
          </p:cNvSpPr>
          <p:nvPr/>
        </p:nvSpPr>
        <p:spPr>
          <a:xfrm>
            <a:off x="2999004" y="184082"/>
            <a:ext cx="576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</a:br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Daňový systém ČR</a:t>
            </a:r>
          </a:p>
        </p:txBody>
      </p:sp>
    </p:spTree>
    <p:extLst>
      <p:ext uri="{BB962C8B-B14F-4D97-AF65-F5344CB8AC3E}">
        <p14:creationId xmlns:p14="http://schemas.microsoft.com/office/powerpoint/2010/main" val="483153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1"/>
          <p:cNvSpPr txBox="1">
            <a:spLocks/>
          </p:cNvSpPr>
          <p:nvPr/>
        </p:nvSpPr>
        <p:spPr>
          <a:xfrm>
            <a:off x="395536" y="1044000"/>
            <a:ext cx="8352928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Zdaňování ostatních příjmů</a:t>
            </a:r>
            <a:endParaRPr lang="cs-CZ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395536" y="1916752"/>
            <a:ext cx="8352928" cy="48249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algn="l">
              <a:spcBef>
                <a:spcPts val="600"/>
              </a:spcBef>
              <a:buFontTx/>
              <a:buNone/>
            </a:pPr>
            <a:r>
              <a:rPr lang="cs-CZ" altLang="cs-CZ" sz="1800" b="1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Z ostatních příjmů (P</a:t>
            </a:r>
            <a:r>
              <a:rPr lang="cs-CZ" altLang="cs-CZ" sz="1800" b="1" baseline="-250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§10</a:t>
            </a:r>
            <a:r>
              <a:rPr lang="cs-CZ" altLang="cs-CZ" sz="1800" b="1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) jsou </a:t>
            </a:r>
            <a:r>
              <a:rPr lang="cs-CZ" altLang="cs-CZ" sz="1800" b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osvobozeny</a:t>
            </a:r>
            <a:r>
              <a:rPr lang="cs-CZ" altLang="cs-CZ" sz="1800" b="1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 od daně:</a:t>
            </a:r>
            <a:endParaRPr lang="cs-CZ" altLang="cs-CZ" sz="1800" dirty="0" smtClean="0">
              <a:solidFill>
                <a:schemeClr val="tx1"/>
              </a:solidFill>
              <a:latin typeface="Trebuchet MS" panose="020B0603020202020204" pitchFamily="34" charset="0"/>
            </a:endParaRPr>
          </a:p>
          <a:p>
            <a:pPr marL="358775" lvl="1" indent="-271463" algn="l">
              <a:spcBef>
                <a:spcPts val="600"/>
              </a:spcBef>
              <a:buFontTx/>
              <a:buAutoNum type="arabicParenR"/>
            </a:pPr>
            <a:r>
              <a:rPr lang="cs-CZ" altLang="cs-CZ" sz="18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cena z veřejné soutěže, z reklamní soutěže, z reklamního slosování a cena ze sportovní soutěže </a:t>
            </a:r>
            <a:r>
              <a:rPr lang="cs-CZ" altLang="cs-CZ" sz="1800" b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nepřevyšující 10 000 Kč </a:t>
            </a:r>
            <a:r>
              <a:rPr lang="cs-CZ" altLang="cs-CZ" sz="18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(s výjimkou ceny ze sportovní soutěže u poplatníka, u něhož je sportovní činnost podnikáním);</a:t>
            </a:r>
          </a:p>
          <a:p>
            <a:pPr marL="358775" lvl="1" indent="-271463" algn="l">
              <a:spcBef>
                <a:spcPts val="600"/>
              </a:spcBef>
              <a:buFontTx/>
              <a:buAutoNum type="arabicParenR"/>
            </a:pPr>
            <a:r>
              <a:rPr lang="cs-CZ" altLang="cs-CZ" sz="18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cena z veřejné soutěže a obdobná cena plynoucí ze zahraničí je osvobozena zcela, pokud byla </a:t>
            </a:r>
            <a:r>
              <a:rPr lang="cs-CZ" altLang="cs-CZ" sz="1800" b="1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v plné výši darována</a:t>
            </a:r>
            <a:r>
              <a:rPr lang="cs-CZ" altLang="cs-CZ" sz="18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 příjemcem na účely stanovené v § 15 odst. 1;</a:t>
            </a:r>
          </a:p>
          <a:p>
            <a:pPr marL="358775" lvl="1" indent="-271463" algn="l">
              <a:spcBef>
                <a:spcPts val="600"/>
              </a:spcBef>
              <a:buFontTx/>
              <a:buAutoNum type="arabicParenR"/>
            </a:pPr>
            <a:r>
              <a:rPr lang="cs-CZ" altLang="cs-CZ" sz="18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výhry z loterií, sázek a podobných her provozovaných na základě </a:t>
            </a:r>
            <a:r>
              <a:rPr lang="cs-CZ" altLang="cs-CZ" sz="1800" b="1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povolení vydaného MF</a:t>
            </a:r>
            <a:r>
              <a:rPr lang="cs-CZ" altLang="cs-CZ" sz="18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 podle zákona č. 202/1990 Sb., o loteriích a jiných podobných hrách, nebo na základě předpisů vydaných v členských státech EU nebo v dalších státech, které tvoří EHP;</a:t>
            </a:r>
            <a:endParaRPr lang="cs-CZ" altLang="cs-CZ" sz="1800" b="1" dirty="0" smtClean="0">
              <a:solidFill>
                <a:schemeClr val="tx1"/>
              </a:solidFill>
              <a:latin typeface="Trebuchet MS" panose="020B0603020202020204" pitchFamily="34" charset="0"/>
            </a:endParaRPr>
          </a:p>
          <a:p>
            <a:pPr marL="358775" lvl="1" indent="-271463" algn="l">
              <a:spcBef>
                <a:spcPts val="600"/>
              </a:spcBef>
              <a:buFontTx/>
              <a:buAutoNum type="arabicParenR"/>
            </a:pPr>
            <a:r>
              <a:rPr lang="cs-CZ" altLang="cs-CZ" sz="1800" b="1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příjmy z příležitostných činností</a:t>
            </a:r>
            <a:r>
              <a:rPr lang="cs-CZ" altLang="cs-CZ" sz="18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 nebo z příležitostného pronájmu movitých věcí včetně příjmů z příležitostné zemědělské výroby, pokud jejich úhrn u poplatníka nepřesáhne ve zdaňovacím období  </a:t>
            </a:r>
            <a:r>
              <a:rPr lang="cs-CZ" altLang="cs-CZ" sz="1800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3</a:t>
            </a:r>
            <a:r>
              <a:rPr lang="cs-CZ" altLang="cs-CZ" sz="1800" b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0 000 Kč</a:t>
            </a:r>
            <a:r>
              <a:rPr lang="cs-CZ" altLang="cs-CZ" sz="1800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 </a:t>
            </a:r>
            <a:r>
              <a:rPr lang="cs-CZ" altLang="cs-CZ" sz="18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(příjmem poplatníka, kterému plyne příjem z chovu včel a u kterého nepřekročí počet včelstev </a:t>
            </a:r>
            <a:r>
              <a:rPr lang="cs-CZ" altLang="cs-CZ" sz="1800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60</a:t>
            </a:r>
            <a:r>
              <a:rPr lang="cs-CZ" altLang="cs-CZ" sz="18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, je částka 500 Kč na 1 včelstvo).</a:t>
            </a: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2317021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Nadpis 1"/>
          <p:cNvSpPr txBox="1">
            <a:spLocks/>
          </p:cNvSpPr>
          <p:nvPr/>
        </p:nvSpPr>
        <p:spPr>
          <a:xfrm>
            <a:off x="2999004" y="184082"/>
            <a:ext cx="576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</a:br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Daňový systém ČR</a:t>
            </a:r>
          </a:p>
        </p:txBody>
      </p:sp>
    </p:spTree>
    <p:extLst>
      <p:ext uri="{BB962C8B-B14F-4D97-AF65-F5344CB8AC3E}">
        <p14:creationId xmlns:p14="http://schemas.microsoft.com/office/powerpoint/2010/main" val="483153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1"/>
          <p:cNvSpPr txBox="1">
            <a:spLocks/>
          </p:cNvSpPr>
          <p:nvPr/>
        </p:nvSpPr>
        <p:spPr>
          <a:xfrm>
            <a:off x="395536" y="1044000"/>
            <a:ext cx="8352928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Zdaňování ostatních příjmů</a:t>
            </a:r>
            <a:endParaRPr lang="cs-CZ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395536" y="1889125"/>
            <a:ext cx="8352928" cy="49688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30212" lvl="1" indent="-342900" algn="l">
              <a:buFont typeface="+mj-lt"/>
              <a:buAutoNum type="arabicParenR" startAt="5"/>
            </a:pPr>
            <a:r>
              <a:rPr lang="cs-CZ" altLang="cs-CZ" sz="18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bezúplatné příjmy </a:t>
            </a:r>
          </a:p>
          <a:p>
            <a:pPr marL="892175" lvl="1" indent="-358775" algn="l">
              <a:buFont typeface="Wingdings 2" pitchFamily="18" charset="2"/>
              <a:buNone/>
            </a:pPr>
            <a:r>
              <a:rPr lang="cs-CZ" altLang="cs-CZ" sz="16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(1) od příbuzného v linii přímé  a v linii vedlejší, pokud jde o sourozence, strýce, tetu, synovce nebo neteř, manžela, manžela dítěte, dítěte manžela, rodiče manžela nebo manžela rodičů;</a:t>
            </a:r>
          </a:p>
          <a:p>
            <a:pPr marL="892175" lvl="1" indent="-358775" algn="l">
              <a:buFontTx/>
              <a:buNone/>
            </a:pPr>
            <a:r>
              <a:rPr lang="cs-CZ" altLang="cs-CZ" sz="16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(2) od osoby, se kterou poplatník žil nejméně po dobu 1 roku před získáním bezúplatného příjmu ve společně hospodařící domácnosti a z tohoto důvodu pečoval o domácnost nebo byl na tuto osobu odkázán výživou;</a:t>
            </a:r>
          </a:p>
          <a:p>
            <a:pPr marL="892175" lvl="1" indent="-358775" algn="l">
              <a:buFontTx/>
              <a:buNone/>
            </a:pPr>
            <a:r>
              <a:rPr lang="cs-CZ" altLang="cs-CZ" sz="16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(3) obmyšleného z majetku, který byl do svěřeneckého fondu vyčleněn nebo, který zvýšil majetek tohoto fondu osobou uvedenou v bodě (1) nebo (2);</a:t>
            </a:r>
          </a:p>
          <a:p>
            <a:pPr marL="892175" lvl="1" indent="-358775" algn="l">
              <a:buFontTx/>
              <a:buNone/>
            </a:pPr>
            <a:r>
              <a:rPr lang="cs-CZ" altLang="cs-CZ" sz="16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 (4) nabytého příležitostně, pokud jejich hodnota nedosahuje úrovně 15000 Kč. </a:t>
            </a:r>
          </a:p>
          <a:p>
            <a:pPr marL="914400" lvl="1" indent="-457200">
              <a:buFontTx/>
              <a:buNone/>
            </a:pPr>
            <a:endParaRPr lang="cs-CZ" altLang="cs-CZ" sz="1800" dirty="0" smtClean="0">
              <a:solidFill>
                <a:schemeClr val="tx1"/>
              </a:solidFill>
              <a:latin typeface="Trebuchet MS" panose="020B0603020202020204" pitchFamily="34" charset="0"/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2317021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Nadpis 1"/>
          <p:cNvSpPr txBox="1">
            <a:spLocks/>
          </p:cNvSpPr>
          <p:nvPr/>
        </p:nvSpPr>
        <p:spPr>
          <a:xfrm>
            <a:off x="2999004" y="184082"/>
            <a:ext cx="576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</a:br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Daňový systém ČR</a:t>
            </a:r>
          </a:p>
        </p:txBody>
      </p:sp>
    </p:spTree>
    <p:extLst>
      <p:ext uri="{BB962C8B-B14F-4D97-AF65-F5344CB8AC3E}">
        <p14:creationId xmlns:p14="http://schemas.microsoft.com/office/powerpoint/2010/main" val="483153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610100" cy="179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Zástupný symbol pro obsah 2"/>
          <p:cNvSpPr txBox="1">
            <a:spLocks/>
          </p:cNvSpPr>
          <p:nvPr/>
        </p:nvSpPr>
        <p:spPr>
          <a:xfrm>
            <a:off x="827584" y="3861048"/>
            <a:ext cx="8064896" cy="158417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1800"/>
              </a:spcBef>
              <a:buClr>
                <a:schemeClr val="accent6">
                  <a:lumMod val="75000"/>
                </a:schemeClr>
              </a:buClr>
              <a:buNone/>
            </a:pPr>
            <a:r>
              <a:rPr lang="cs-CZ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Děkuji za pozornost!</a:t>
            </a:r>
          </a:p>
          <a:p>
            <a:pPr marL="0" indent="0">
              <a:spcBef>
                <a:spcPts val="1800"/>
              </a:spcBef>
              <a:buClr>
                <a:schemeClr val="accent6">
                  <a:lumMod val="75000"/>
                </a:schemeClr>
              </a:buClr>
              <a:buNone/>
            </a:pPr>
            <a:r>
              <a:rPr lang="cs-CZ" sz="3000" b="1" i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Příjemný zbytek dne!</a:t>
            </a:r>
            <a:endParaRPr lang="cs-CZ" sz="3000" b="1" i="1" dirty="0"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75143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ovéPole 7"/>
          <p:cNvSpPr txBox="1"/>
          <p:nvPr/>
        </p:nvSpPr>
        <p:spPr>
          <a:xfrm>
            <a:off x="539552" y="2212628"/>
            <a:ext cx="5112568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15000" b="1" dirty="0" smtClean="0">
                <a:latin typeface="Trebuchet MS" panose="020B0603020202020204" pitchFamily="34" charset="0"/>
              </a:rPr>
              <a:t>DPFO</a:t>
            </a:r>
            <a:endParaRPr lang="cs-CZ" sz="15000" b="1" dirty="0">
              <a:latin typeface="Trebuchet MS" panose="020B0603020202020204" pitchFamily="34" charset="0"/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5652120" y="2628126"/>
            <a:ext cx="252028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500" b="1" cap="small" spc="100" dirty="0" smtClean="0">
                <a:latin typeface="Trebuchet MS" panose="020B0603020202020204" pitchFamily="34" charset="0"/>
              </a:rPr>
              <a:t>Daň z</a:t>
            </a:r>
          </a:p>
          <a:p>
            <a:r>
              <a:rPr lang="cs-CZ" sz="2500" b="1" cap="small" spc="100" dirty="0" smtClean="0">
                <a:latin typeface="Trebuchet MS" panose="020B0603020202020204" pitchFamily="34" charset="0"/>
              </a:rPr>
              <a:t>Příjmů</a:t>
            </a:r>
          </a:p>
          <a:p>
            <a:r>
              <a:rPr lang="cs-CZ" sz="2500" b="1" cap="small" spc="100" dirty="0" smtClean="0">
                <a:latin typeface="Trebuchet MS" panose="020B0603020202020204" pitchFamily="34" charset="0"/>
              </a:rPr>
              <a:t>Fyzických</a:t>
            </a:r>
          </a:p>
          <a:p>
            <a:r>
              <a:rPr lang="cs-CZ" sz="2500" b="1" cap="small" spc="100" dirty="0" smtClean="0">
                <a:latin typeface="Trebuchet MS" panose="020B0603020202020204" pitchFamily="34" charset="0"/>
              </a:rPr>
              <a:t>Osob</a:t>
            </a:r>
          </a:p>
        </p:txBody>
      </p:sp>
      <p:sp>
        <p:nvSpPr>
          <p:cNvPr id="10" name="Obdélník 9"/>
          <p:cNvSpPr/>
          <p:nvPr/>
        </p:nvSpPr>
        <p:spPr>
          <a:xfrm>
            <a:off x="827584" y="4413230"/>
            <a:ext cx="684076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000" i="1" dirty="0">
                <a:latin typeface="Trebuchet MS" panose="020B0603020202020204" pitchFamily="34" charset="0"/>
              </a:rPr>
              <a:t>Zákon č. 586/1992 Sb., o daních z příjmů</a:t>
            </a:r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2317021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Nadpis 1"/>
          <p:cNvSpPr txBox="1">
            <a:spLocks/>
          </p:cNvSpPr>
          <p:nvPr/>
        </p:nvSpPr>
        <p:spPr>
          <a:xfrm>
            <a:off x="2999004" y="184082"/>
            <a:ext cx="576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</a:br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Daňový systém ČR</a:t>
            </a:r>
          </a:p>
        </p:txBody>
      </p:sp>
    </p:spTree>
    <p:extLst>
      <p:ext uri="{BB962C8B-B14F-4D97-AF65-F5344CB8AC3E}">
        <p14:creationId xmlns:p14="http://schemas.microsoft.com/office/powerpoint/2010/main" val="93156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95536" y="1916752"/>
            <a:ext cx="8352928" cy="4392568"/>
          </a:xfrm>
        </p:spPr>
        <p:txBody>
          <a:bodyPr>
            <a:normAutofit fontScale="55000" lnSpcReduction="20000"/>
          </a:bodyPr>
          <a:lstStyle/>
          <a:p>
            <a:pPr algn="l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altLang="cs-CZ" sz="2700" dirty="0">
                <a:solidFill>
                  <a:schemeClr val="tx1"/>
                </a:solidFill>
                <a:latin typeface="Trebuchet MS" panose="020B0603020202020204" pitchFamily="34" charset="0"/>
              </a:rPr>
              <a:t>V daňové teorii a praxi jsou rozlišovány podle teritoriálního vymezení zdrojů příjmů dva typy daňových poplatníků, a to:</a:t>
            </a:r>
          </a:p>
          <a:p>
            <a:pPr marL="355600" lvl="2" indent="-355600" algn="just">
              <a:lnSpc>
                <a:spcPct val="120000"/>
              </a:lnSpc>
              <a:spcBef>
                <a:spcPts val="600"/>
              </a:spcBef>
              <a:buFontTx/>
              <a:buAutoNum type="arabicParenR"/>
            </a:pPr>
            <a:r>
              <a:rPr lang="cs-CZ" altLang="cs-CZ" sz="2700" b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poplatník </a:t>
            </a:r>
            <a:r>
              <a:rPr lang="cs-CZ" altLang="cs-CZ" sz="2700" b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s neomezenou daňovou povinností,</a:t>
            </a:r>
            <a:r>
              <a:rPr lang="cs-CZ" altLang="cs-CZ" sz="27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 </a:t>
            </a:r>
            <a:endParaRPr lang="cs-CZ" altLang="cs-CZ" sz="27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</a:endParaRPr>
          </a:p>
          <a:p>
            <a:pPr marL="625475" lvl="2" indent="-174625" algn="l">
              <a:lnSpc>
                <a:spcPct val="120000"/>
              </a:lnSpc>
              <a:buClr>
                <a:srgbClr val="FFA02F"/>
              </a:buClr>
              <a:buFont typeface="Wingdings" panose="05000000000000000000" pitchFamily="2" charset="2"/>
              <a:buChar char="§"/>
            </a:pPr>
            <a:r>
              <a:rPr lang="cs-CZ" altLang="cs-CZ" sz="2700" i="1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tj</a:t>
            </a:r>
            <a:r>
              <a:rPr lang="cs-CZ" altLang="cs-CZ" sz="2700" i="1" dirty="0">
                <a:solidFill>
                  <a:schemeClr val="tx1"/>
                </a:solidFill>
                <a:latin typeface="Trebuchet MS" panose="020B0603020202020204" pitchFamily="34" charset="0"/>
              </a:rPr>
              <a:t>. poplatník, jehož daňová povinnost se vztahuje jak na příjmy plynoucí ze zdrojů na území ČR, tak i na příjmy plynoucí ze zdrojů v zahraničí (daňový tuzemec, domácí osoba, </a:t>
            </a:r>
            <a:r>
              <a:rPr lang="cs-CZ" altLang="cs-CZ" sz="27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rezident</a:t>
            </a:r>
            <a:r>
              <a:rPr lang="cs-CZ" altLang="cs-CZ" sz="2700" i="1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);</a:t>
            </a:r>
          </a:p>
          <a:p>
            <a:pPr marL="625475" lvl="2" indent="-174625" algn="l">
              <a:lnSpc>
                <a:spcPct val="120000"/>
              </a:lnSpc>
              <a:buClr>
                <a:srgbClr val="FFA02F"/>
              </a:buClr>
              <a:buFont typeface="Wingdings" panose="05000000000000000000" pitchFamily="2" charset="2"/>
              <a:buChar char="§"/>
            </a:pPr>
            <a:r>
              <a:rPr lang="cs-CZ" altLang="cs-CZ" sz="2700" i="1" dirty="0">
                <a:solidFill>
                  <a:schemeClr val="tx1"/>
                </a:solidFill>
                <a:latin typeface="Trebuchet MS" panose="020B0603020202020204" pitchFamily="34" charset="0"/>
              </a:rPr>
              <a:t>je fyzická osoba, která na území ČR má </a:t>
            </a:r>
            <a:r>
              <a:rPr lang="cs-CZ" altLang="cs-CZ" sz="2700" i="1" u="sng" dirty="0">
                <a:solidFill>
                  <a:schemeClr val="tx1"/>
                </a:solidFill>
                <a:latin typeface="Trebuchet MS" panose="020B0603020202020204" pitchFamily="34" charset="0"/>
              </a:rPr>
              <a:t>bydliště</a:t>
            </a:r>
            <a:r>
              <a:rPr lang="cs-CZ" altLang="cs-CZ" sz="2700" i="1" dirty="0">
                <a:solidFill>
                  <a:schemeClr val="tx1"/>
                </a:solidFill>
                <a:latin typeface="Trebuchet MS" panose="020B0603020202020204" pitchFamily="34" charset="0"/>
              </a:rPr>
              <a:t>, nebo se zde </a:t>
            </a:r>
            <a:r>
              <a:rPr lang="cs-CZ" altLang="cs-CZ" sz="2700" i="1" u="sng" dirty="0">
                <a:solidFill>
                  <a:schemeClr val="tx1"/>
                </a:solidFill>
                <a:latin typeface="Trebuchet MS" panose="020B0603020202020204" pitchFamily="34" charset="0"/>
              </a:rPr>
              <a:t>obvykle zdržuje</a:t>
            </a:r>
            <a:r>
              <a:rPr lang="cs-CZ" altLang="cs-CZ" sz="2700" i="1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.</a:t>
            </a:r>
            <a:endParaRPr lang="cs-CZ" altLang="cs-CZ" sz="2700" i="1" dirty="0">
              <a:solidFill>
                <a:schemeClr val="tx1"/>
              </a:solidFill>
              <a:latin typeface="Trebuchet MS" panose="020B0603020202020204" pitchFamily="34" charset="0"/>
            </a:endParaRPr>
          </a:p>
          <a:p>
            <a:pPr marL="355600" lvl="2" indent="-355600" algn="just">
              <a:lnSpc>
                <a:spcPct val="120000"/>
              </a:lnSpc>
              <a:spcBef>
                <a:spcPts val="600"/>
              </a:spcBef>
              <a:buFont typeface="+mj-lt"/>
              <a:buAutoNum type="arabicParenR" startAt="2"/>
            </a:pPr>
            <a:r>
              <a:rPr lang="cs-CZ" altLang="cs-CZ" sz="2700" b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poplatník s omezenou daňovou povinností, </a:t>
            </a:r>
          </a:p>
          <a:p>
            <a:pPr marL="625475" lvl="2" indent="-174625" algn="l">
              <a:lnSpc>
                <a:spcPct val="120000"/>
              </a:lnSpc>
              <a:buClr>
                <a:srgbClr val="FFA02F"/>
              </a:buClr>
              <a:buFont typeface="Wingdings" panose="05000000000000000000" pitchFamily="2" charset="2"/>
              <a:buChar char="§"/>
            </a:pPr>
            <a:r>
              <a:rPr lang="cs-CZ" altLang="cs-CZ" sz="2700" i="1" dirty="0">
                <a:solidFill>
                  <a:schemeClr val="tx1"/>
                </a:solidFill>
                <a:latin typeface="Trebuchet MS" panose="020B0603020202020204" pitchFamily="34" charset="0"/>
              </a:rPr>
              <a:t>tj. poplatník, jehož daňová povinnost se vztahuje pouze na příjmy plynoucí ze zdrojů na území ČR (daňový cizozemec, zahraniční osoba, nerezident, </a:t>
            </a:r>
            <a:r>
              <a:rPr lang="cs-CZ" altLang="cs-CZ" sz="2700" b="1" i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nonrezident</a:t>
            </a:r>
            <a:r>
              <a:rPr lang="cs-CZ" altLang="cs-CZ" sz="2700" i="1" dirty="0">
                <a:solidFill>
                  <a:schemeClr val="tx1"/>
                </a:solidFill>
                <a:latin typeface="Trebuchet MS" panose="020B0603020202020204" pitchFamily="34" charset="0"/>
              </a:rPr>
              <a:t>)</a:t>
            </a:r>
          </a:p>
          <a:p>
            <a:pPr marL="625475" lvl="2" indent="-174625" algn="l">
              <a:lnSpc>
                <a:spcPct val="120000"/>
              </a:lnSpc>
              <a:buClr>
                <a:srgbClr val="FFA02F"/>
              </a:buClr>
              <a:buFont typeface="Wingdings" panose="05000000000000000000" pitchFamily="2" charset="2"/>
              <a:buChar char="§"/>
            </a:pPr>
            <a:r>
              <a:rPr lang="cs-CZ" altLang="cs-CZ" sz="2700" i="1" dirty="0">
                <a:solidFill>
                  <a:schemeClr val="tx1"/>
                </a:solidFill>
                <a:latin typeface="Trebuchet MS" panose="020B0603020202020204" pitchFamily="34" charset="0"/>
              </a:rPr>
              <a:t>jsou fyzické osoby, které na území ČR </a:t>
            </a:r>
            <a:r>
              <a:rPr lang="cs-CZ" altLang="cs-CZ" sz="2700" i="1" u="sng" dirty="0">
                <a:solidFill>
                  <a:schemeClr val="tx1"/>
                </a:solidFill>
                <a:latin typeface="Trebuchet MS" panose="020B0603020202020204" pitchFamily="34" charset="0"/>
              </a:rPr>
              <a:t>nemají bydliště; obvykle se nezdržují; zdržují se méně než 183 dní v roce; zdržují se pouze z důvodu studia či léčení </a:t>
            </a:r>
            <a:r>
              <a:rPr lang="cs-CZ" altLang="cs-CZ" sz="2700" i="1" dirty="0">
                <a:solidFill>
                  <a:schemeClr val="tx1"/>
                </a:solidFill>
                <a:latin typeface="Trebuchet MS" panose="020B0603020202020204" pitchFamily="34" charset="0"/>
              </a:rPr>
              <a:t>(i když se na území ČR obvykle zdržují); </a:t>
            </a:r>
            <a:r>
              <a:rPr lang="cs-CZ" altLang="cs-CZ" sz="2700" i="1" u="sng" dirty="0">
                <a:solidFill>
                  <a:schemeClr val="tx1"/>
                </a:solidFill>
                <a:latin typeface="Trebuchet MS" panose="020B0603020202020204" pitchFamily="34" charset="0"/>
              </a:rPr>
              <a:t>fyzické osoby, které jsou podle mezinárodních smluv o zamezení dvojího zdanění považovány za daňové cizozemce</a:t>
            </a:r>
            <a:r>
              <a:rPr lang="cs-CZ" altLang="cs-CZ" sz="2700" i="1" dirty="0">
                <a:solidFill>
                  <a:schemeClr val="tx1"/>
                </a:solidFill>
                <a:latin typeface="Trebuchet MS" panose="020B0603020202020204" pitchFamily="34" charset="0"/>
              </a:rPr>
              <a:t> (i když splňují jedno z kritérií pro daňového tuzemce</a:t>
            </a:r>
            <a:r>
              <a:rPr lang="cs-CZ" altLang="cs-CZ" sz="2700" i="1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).</a:t>
            </a:r>
            <a:endParaRPr lang="cs-CZ" altLang="cs-CZ" sz="2700" dirty="0">
              <a:latin typeface="Trebuchet MS" panose="020B0603020202020204" pitchFamily="34" charset="0"/>
            </a:endParaRPr>
          </a:p>
          <a:p>
            <a:pPr marL="609600" indent="-609600">
              <a:lnSpc>
                <a:spcPct val="80000"/>
              </a:lnSpc>
              <a:buFont typeface="Arial" charset="0"/>
              <a:buChar char=" "/>
            </a:pPr>
            <a:endParaRPr lang="cs-CZ" altLang="cs-CZ" sz="1600" dirty="0">
              <a:latin typeface="Trebuchet MS" panose="020B0603020202020204" pitchFamily="34" charset="0"/>
            </a:endParaRPr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395536" y="1044000"/>
            <a:ext cx="8352928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Poplatník daně</a:t>
            </a:r>
            <a:endParaRPr lang="cs-CZ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2317021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Nadpis 1"/>
          <p:cNvSpPr txBox="1">
            <a:spLocks/>
          </p:cNvSpPr>
          <p:nvPr/>
        </p:nvSpPr>
        <p:spPr>
          <a:xfrm>
            <a:off x="2999004" y="184082"/>
            <a:ext cx="576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</a:br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Daňový systém ČR</a:t>
            </a:r>
          </a:p>
        </p:txBody>
      </p:sp>
    </p:spTree>
    <p:extLst>
      <p:ext uri="{BB962C8B-B14F-4D97-AF65-F5344CB8AC3E}">
        <p14:creationId xmlns:p14="http://schemas.microsoft.com/office/powerpoint/2010/main" val="2416140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95536" y="1916752"/>
            <a:ext cx="8352928" cy="4392568"/>
          </a:xfrm>
        </p:spPr>
        <p:txBody>
          <a:bodyPr>
            <a:normAutofit lnSpcReduction="10000"/>
          </a:bodyPr>
          <a:lstStyle/>
          <a:p>
            <a:pPr algn="l">
              <a:spcBef>
                <a:spcPts val="600"/>
              </a:spcBef>
            </a:pPr>
            <a:r>
              <a:rPr lang="cs-CZ" altLang="cs-CZ" sz="1600" b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Předmětem daně z příjmů fyzických osob jsou jednotlivé druhy příjmů, </a:t>
            </a:r>
            <a:r>
              <a:rPr lang="cs-CZ" altLang="cs-CZ" sz="1600" dirty="0">
                <a:solidFill>
                  <a:schemeClr val="tx1"/>
                </a:solidFill>
                <a:latin typeface="Trebuchet MS" panose="020B0603020202020204" pitchFamily="34" charset="0"/>
              </a:rPr>
              <a:t>které jsou z hlediska sémantického i z hlediska uplatňování daňových režimů a technik rozděleny do 5 skupin, a to: </a:t>
            </a:r>
          </a:p>
          <a:p>
            <a:pPr marL="269875" lvl="2" indent="-182563" algn="l">
              <a:spcBef>
                <a:spcPts val="600"/>
              </a:spcBef>
              <a:buClr>
                <a:srgbClr val="FFA02F"/>
              </a:buClr>
              <a:buFont typeface="Wingdings" panose="05000000000000000000" pitchFamily="2" charset="2"/>
              <a:buChar char="§"/>
            </a:pPr>
            <a:r>
              <a:rPr lang="cs-CZ" altLang="cs-CZ" sz="1600" dirty="0">
                <a:solidFill>
                  <a:schemeClr val="tx1"/>
                </a:solidFill>
                <a:latin typeface="Trebuchet MS" panose="020B0603020202020204" pitchFamily="34" charset="0"/>
              </a:rPr>
              <a:t>příjmy ze závislé činnosti </a:t>
            </a:r>
            <a:r>
              <a:rPr lang="cs-CZ" altLang="cs-CZ" sz="1600" b="1" u="sng" dirty="0">
                <a:solidFill>
                  <a:schemeClr val="tx1"/>
                </a:solidFill>
                <a:latin typeface="Trebuchet MS" panose="020B0603020202020204" pitchFamily="34" charset="0"/>
              </a:rPr>
              <a:t>(P§6);</a:t>
            </a:r>
          </a:p>
          <a:p>
            <a:pPr marL="269875" lvl="2" indent="-182563" algn="l">
              <a:spcBef>
                <a:spcPts val="600"/>
              </a:spcBef>
              <a:buClr>
                <a:srgbClr val="FFA02F"/>
              </a:buClr>
              <a:buFont typeface="Wingdings" panose="05000000000000000000" pitchFamily="2" charset="2"/>
              <a:buChar char="§"/>
            </a:pPr>
            <a:r>
              <a:rPr lang="cs-CZ" altLang="cs-CZ" sz="1600" dirty="0">
                <a:solidFill>
                  <a:schemeClr val="tx1"/>
                </a:solidFill>
                <a:latin typeface="Trebuchet MS" panose="020B0603020202020204" pitchFamily="34" charset="0"/>
              </a:rPr>
              <a:t>příjmy ze samostatné činnosti </a:t>
            </a:r>
            <a:r>
              <a:rPr lang="cs-CZ" altLang="cs-CZ" sz="1600" b="1" u="sng" dirty="0">
                <a:solidFill>
                  <a:schemeClr val="tx1"/>
                </a:solidFill>
                <a:latin typeface="Trebuchet MS" panose="020B0603020202020204" pitchFamily="34" charset="0"/>
              </a:rPr>
              <a:t>(P§7);</a:t>
            </a:r>
          </a:p>
          <a:p>
            <a:pPr marL="269875" lvl="2" indent="-182563" algn="l">
              <a:spcBef>
                <a:spcPts val="600"/>
              </a:spcBef>
              <a:buClr>
                <a:srgbClr val="FFA02F"/>
              </a:buClr>
              <a:buFont typeface="Wingdings" panose="05000000000000000000" pitchFamily="2" charset="2"/>
              <a:buChar char="§"/>
            </a:pPr>
            <a:r>
              <a:rPr lang="cs-CZ" altLang="cs-CZ" sz="1600" dirty="0">
                <a:solidFill>
                  <a:schemeClr val="tx1"/>
                </a:solidFill>
                <a:latin typeface="Trebuchet MS" panose="020B0603020202020204" pitchFamily="34" charset="0"/>
              </a:rPr>
              <a:t>příjmy z kapitálového majetku </a:t>
            </a:r>
            <a:r>
              <a:rPr lang="cs-CZ" altLang="cs-CZ" sz="1600" b="1" u="sng" dirty="0">
                <a:solidFill>
                  <a:schemeClr val="tx1"/>
                </a:solidFill>
                <a:latin typeface="Trebuchet MS" panose="020B0603020202020204" pitchFamily="34" charset="0"/>
              </a:rPr>
              <a:t>(P§8);</a:t>
            </a:r>
          </a:p>
          <a:p>
            <a:pPr marL="269875" lvl="2" indent="-182563" algn="l">
              <a:spcBef>
                <a:spcPts val="600"/>
              </a:spcBef>
              <a:buClr>
                <a:srgbClr val="FFA02F"/>
              </a:buClr>
              <a:buFont typeface="Wingdings" panose="05000000000000000000" pitchFamily="2" charset="2"/>
              <a:buChar char="§"/>
            </a:pPr>
            <a:r>
              <a:rPr lang="cs-CZ" altLang="cs-CZ" sz="1600" dirty="0">
                <a:solidFill>
                  <a:schemeClr val="tx1"/>
                </a:solidFill>
                <a:latin typeface="Trebuchet MS" panose="020B0603020202020204" pitchFamily="34" charset="0"/>
              </a:rPr>
              <a:t>příjmy z nájmu </a:t>
            </a:r>
            <a:r>
              <a:rPr lang="cs-CZ" altLang="cs-CZ" sz="1600" b="1" u="sng" dirty="0">
                <a:solidFill>
                  <a:schemeClr val="tx1"/>
                </a:solidFill>
                <a:latin typeface="Trebuchet MS" panose="020B0603020202020204" pitchFamily="34" charset="0"/>
              </a:rPr>
              <a:t>(P§9);</a:t>
            </a:r>
          </a:p>
          <a:p>
            <a:pPr marL="269875" lvl="2" indent="-182563" algn="l">
              <a:spcBef>
                <a:spcPts val="600"/>
              </a:spcBef>
              <a:buClr>
                <a:srgbClr val="FFA02F"/>
              </a:buClr>
              <a:buFont typeface="Wingdings" panose="05000000000000000000" pitchFamily="2" charset="2"/>
              <a:buChar char="§"/>
            </a:pPr>
            <a:r>
              <a:rPr lang="cs-CZ" altLang="cs-CZ" sz="1600" dirty="0">
                <a:solidFill>
                  <a:schemeClr val="tx1"/>
                </a:solidFill>
                <a:latin typeface="Trebuchet MS" panose="020B0603020202020204" pitchFamily="34" charset="0"/>
              </a:rPr>
              <a:t>ostatní příjmy </a:t>
            </a:r>
            <a:r>
              <a:rPr lang="cs-CZ" altLang="cs-CZ" sz="1600" b="1" u="sng" dirty="0">
                <a:solidFill>
                  <a:schemeClr val="tx1"/>
                </a:solidFill>
                <a:latin typeface="Trebuchet MS" panose="020B0603020202020204" pitchFamily="34" charset="0"/>
              </a:rPr>
              <a:t>(P§10).</a:t>
            </a:r>
          </a:p>
          <a:p>
            <a:pPr algn="l">
              <a:spcBef>
                <a:spcPts val="600"/>
              </a:spcBef>
            </a:pPr>
            <a:endParaRPr lang="cs-CZ" altLang="cs-CZ" sz="16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</a:endParaRPr>
          </a:p>
          <a:p>
            <a:pPr algn="l">
              <a:spcBef>
                <a:spcPts val="600"/>
              </a:spcBef>
            </a:pPr>
            <a:r>
              <a:rPr lang="cs-CZ" altLang="cs-CZ" sz="1600" b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Předmětem </a:t>
            </a:r>
            <a:r>
              <a:rPr lang="cs-CZ" altLang="cs-CZ" sz="1600" b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daně jsou nejen příjmy peněžní, ale rovněž příjmy nepeněžní</a:t>
            </a:r>
            <a:r>
              <a:rPr lang="cs-CZ" altLang="cs-CZ" sz="1600" u="sng" dirty="0">
                <a:solidFill>
                  <a:schemeClr val="tx1"/>
                </a:solidFill>
                <a:latin typeface="Trebuchet MS" panose="020B0603020202020204" pitchFamily="34" charset="0"/>
              </a:rPr>
              <a:t> </a:t>
            </a:r>
            <a:r>
              <a:rPr lang="cs-CZ" altLang="cs-CZ" sz="1600" dirty="0">
                <a:solidFill>
                  <a:schemeClr val="tx1"/>
                </a:solidFill>
                <a:latin typeface="Trebuchet MS" panose="020B0603020202020204" pitchFamily="34" charset="0"/>
              </a:rPr>
              <a:t>dosažené i směnou, přičemž nepeněžní příjmy se oceňují podle </a:t>
            </a:r>
            <a:r>
              <a:rPr lang="cs-CZ" altLang="cs-CZ" sz="1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zákona č. 151/1997 Sb., o oceňování majetku</a:t>
            </a:r>
            <a:r>
              <a:rPr lang="cs-CZ" altLang="cs-CZ" sz="1600" dirty="0">
                <a:solidFill>
                  <a:schemeClr val="tx1"/>
                </a:solidFill>
                <a:latin typeface="Trebuchet MS" panose="020B0603020202020204" pitchFamily="34" charset="0"/>
              </a:rPr>
              <a:t>, nebo jako 5-násobek hodnoty ročního plnění, pokud příjem spočívá v jiném majetkovém prospěchu, jehož obsahem je opakující se plnění na dobu :</a:t>
            </a:r>
          </a:p>
          <a:p>
            <a:pPr marL="533400" indent="-533400" algn="l">
              <a:spcBef>
                <a:spcPts val="600"/>
              </a:spcBef>
            </a:pPr>
            <a:r>
              <a:rPr lang="cs-CZ" altLang="cs-CZ" sz="1600" dirty="0">
                <a:solidFill>
                  <a:schemeClr val="tx1"/>
                </a:solidFill>
                <a:latin typeface="Trebuchet MS" panose="020B0603020202020204" pitchFamily="34" charset="0"/>
              </a:rPr>
              <a:t>       1. neurčitou,</a:t>
            </a:r>
          </a:p>
          <a:p>
            <a:pPr marL="533400" indent="-533400" algn="l">
              <a:spcBef>
                <a:spcPts val="600"/>
              </a:spcBef>
            </a:pPr>
            <a:r>
              <a:rPr lang="cs-CZ" altLang="cs-CZ" sz="1600" dirty="0">
                <a:solidFill>
                  <a:schemeClr val="tx1"/>
                </a:solidFill>
                <a:latin typeface="Trebuchet MS" panose="020B0603020202020204" pitchFamily="34" charset="0"/>
              </a:rPr>
              <a:t>       2. života člověka nebo </a:t>
            </a:r>
          </a:p>
          <a:p>
            <a:pPr marL="533400" indent="-533400" algn="l">
              <a:spcBef>
                <a:spcPts val="600"/>
              </a:spcBef>
            </a:pPr>
            <a:r>
              <a:rPr lang="cs-CZ" altLang="cs-CZ" sz="1600" dirty="0">
                <a:solidFill>
                  <a:schemeClr val="tx1"/>
                </a:solidFill>
                <a:latin typeface="Trebuchet MS" panose="020B0603020202020204" pitchFamily="34" charset="0"/>
              </a:rPr>
              <a:t>       3. delší než 5 let.</a:t>
            </a:r>
          </a:p>
          <a:p>
            <a:pPr marL="609600" indent="-609600" algn="l">
              <a:lnSpc>
                <a:spcPct val="80000"/>
              </a:lnSpc>
              <a:buFont typeface="Arial" charset="0"/>
              <a:buChar char=" "/>
            </a:pPr>
            <a:endParaRPr lang="cs-CZ" altLang="cs-CZ" sz="1600" dirty="0">
              <a:latin typeface="Trebuchet MS" panose="020B0603020202020204" pitchFamily="34" charset="0"/>
            </a:endParaRPr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395536" y="1044000"/>
            <a:ext cx="8352928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Předmět daně</a:t>
            </a:r>
            <a:endParaRPr lang="cs-CZ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2317021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Nadpis 1"/>
          <p:cNvSpPr txBox="1">
            <a:spLocks/>
          </p:cNvSpPr>
          <p:nvPr/>
        </p:nvSpPr>
        <p:spPr>
          <a:xfrm>
            <a:off x="2999004" y="184082"/>
            <a:ext cx="576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</a:br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Daňový systém ČR</a:t>
            </a:r>
          </a:p>
        </p:txBody>
      </p:sp>
    </p:spTree>
    <p:extLst>
      <p:ext uri="{BB962C8B-B14F-4D97-AF65-F5344CB8AC3E}">
        <p14:creationId xmlns:p14="http://schemas.microsoft.com/office/powerpoint/2010/main" val="3004028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95536" y="1916752"/>
            <a:ext cx="8352928" cy="4392568"/>
          </a:xfrm>
        </p:spPr>
        <p:txBody>
          <a:bodyPr>
            <a:normAutofit/>
          </a:bodyPr>
          <a:lstStyle/>
          <a:p>
            <a:pPr marL="533400" indent="-533400" algn="l">
              <a:spcBef>
                <a:spcPts val="600"/>
              </a:spcBef>
            </a:pPr>
            <a:r>
              <a:rPr lang="cs-CZ" altLang="cs-CZ" sz="1800" b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Předmětem daně nejsou</a:t>
            </a:r>
            <a:r>
              <a:rPr lang="cs-CZ" altLang="cs-CZ" sz="1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 :</a:t>
            </a:r>
          </a:p>
          <a:p>
            <a:pPr marL="182563" lvl="1" indent="-182563" algn="l">
              <a:spcBef>
                <a:spcPts val="600"/>
              </a:spcBef>
              <a:buClr>
                <a:srgbClr val="FFA02F"/>
              </a:buClr>
              <a:buFont typeface="Wingdings" panose="05000000000000000000" pitchFamily="2" charset="2"/>
              <a:buChar char="§"/>
            </a:pPr>
            <a:r>
              <a:rPr lang="cs-CZ" altLang="cs-CZ" sz="1600" dirty="0">
                <a:solidFill>
                  <a:schemeClr val="tx1"/>
                </a:solidFill>
                <a:latin typeface="Trebuchet MS" panose="020B0603020202020204" pitchFamily="34" charset="0"/>
              </a:rPr>
              <a:t>příjmy získané </a:t>
            </a:r>
            <a:r>
              <a:rPr lang="cs-CZ" altLang="cs-CZ" sz="1600" u="sng" dirty="0">
                <a:solidFill>
                  <a:schemeClr val="tx1"/>
                </a:solidFill>
                <a:latin typeface="Trebuchet MS" panose="020B0603020202020204" pitchFamily="34" charset="0"/>
              </a:rPr>
              <a:t>nabytím akcií nebo podílových listů</a:t>
            </a:r>
            <a:r>
              <a:rPr lang="cs-CZ" altLang="cs-CZ" sz="1600" dirty="0">
                <a:solidFill>
                  <a:schemeClr val="tx1"/>
                </a:solidFill>
                <a:latin typeface="Trebuchet MS" panose="020B0603020202020204" pitchFamily="34" charset="0"/>
              </a:rPr>
              <a:t> podle zvláštního právního předpisu, který upravuje podmínky převodu majetku státu na jiné osoby;</a:t>
            </a:r>
          </a:p>
          <a:p>
            <a:pPr marL="182563" lvl="1" indent="-182563" algn="l">
              <a:spcBef>
                <a:spcPts val="600"/>
              </a:spcBef>
              <a:buClr>
                <a:srgbClr val="FFA02F"/>
              </a:buClr>
              <a:buFont typeface="Wingdings" panose="05000000000000000000" pitchFamily="2" charset="2"/>
              <a:buChar char="§"/>
            </a:pPr>
            <a:r>
              <a:rPr lang="cs-CZ" altLang="cs-CZ" sz="1600" dirty="0">
                <a:solidFill>
                  <a:schemeClr val="tx1"/>
                </a:solidFill>
                <a:latin typeface="Trebuchet MS" panose="020B0603020202020204" pitchFamily="34" charset="0"/>
              </a:rPr>
              <a:t>příjmy získané </a:t>
            </a:r>
            <a:r>
              <a:rPr lang="cs-CZ" altLang="cs-CZ" sz="1600" u="sng" dirty="0">
                <a:solidFill>
                  <a:schemeClr val="tx1"/>
                </a:solidFill>
                <a:latin typeface="Trebuchet MS" panose="020B0603020202020204" pitchFamily="34" charset="0"/>
              </a:rPr>
              <a:t>vydáním majetku </a:t>
            </a:r>
            <a:r>
              <a:rPr lang="cs-CZ" altLang="cs-CZ" sz="1600" dirty="0">
                <a:solidFill>
                  <a:schemeClr val="tx1"/>
                </a:solidFill>
                <a:latin typeface="Trebuchet MS" panose="020B0603020202020204" pitchFamily="34" charset="0"/>
              </a:rPr>
              <a:t>(restituce);</a:t>
            </a:r>
          </a:p>
          <a:p>
            <a:pPr marL="182563" lvl="1" indent="-182563" algn="l">
              <a:spcBef>
                <a:spcPts val="600"/>
              </a:spcBef>
              <a:buClr>
                <a:srgbClr val="FFA02F"/>
              </a:buClr>
              <a:buFont typeface="Wingdings" panose="05000000000000000000" pitchFamily="2" charset="2"/>
              <a:buChar char="§"/>
            </a:pPr>
            <a:r>
              <a:rPr lang="cs-CZ" altLang="cs-CZ" sz="1600" u="sng" dirty="0">
                <a:solidFill>
                  <a:schemeClr val="tx1"/>
                </a:solidFill>
                <a:latin typeface="Trebuchet MS" panose="020B0603020202020204" pitchFamily="34" charset="0"/>
              </a:rPr>
              <a:t>úvěry nebo zápůjčky s výjimkou </a:t>
            </a:r>
            <a:r>
              <a:rPr lang="cs-CZ" altLang="cs-CZ" sz="1600" dirty="0">
                <a:solidFill>
                  <a:schemeClr val="tx1"/>
                </a:solidFill>
                <a:latin typeface="Trebuchet MS" panose="020B0603020202020204" pitchFamily="34" charset="0"/>
              </a:rPr>
              <a:t>(viz § 3 odst. 4 písm. b));</a:t>
            </a:r>
          </a:p>
          <a:p>
            <a:pPr marL="182563" lvl="1" indent="-182563" algn="l">
              <a:spcBef>
                <a:spcPts val="600"/>
              </a:spcBef>
              <a:buClr>
                <a:srgbClr val="FFA02F"/>
              </a:buClr>
              <a:buFont typeface="Wingdings" panose="05000000000000000000" pitchFamily="2" charset="2"/>
              <a:buChar char="§"/>
            </a:pPr>
            <a:r>
              <a:rPr lang="cs-CZ" altLang="cs-CZ" sz="1600" dirty="0">
                <a:solidFill>
                  <a:schemeClr val="tx1"/>
                </a:solidFill>
                <a:latin typeface="Trebuchet MS" panose="020B0603020202020204" pitchFamily="34" charset="0"/>
              </a:rPr>
              <a:t>příjmy z rozšíření rozsahu nebo </a:t>
            </a:r>
            <a:r>
              <a:rPr lang="cs-CZ" altLang="cs-CZ" sz="1600" u="sng" dirty="0">
                <a:solidFill>
                  <a:schemeClr val="tx1"/>
                </a:solidFill>
                <a:latin typeface="Trebuchet MS" panose="020B0603020202020204" pitchFamily="34" charset="0"/>
              </a:rPr>
              <a:t>vypořádání společného jmění manželů</a:t>
            </a:r>
            <a:r>
              <a:rPr lang="cs-CZ" altLang="cs-CZ" sz="1600" dirty="0">
                <a:solidFill>
                  <a:schemeClr val="tx1"/>
                </a:solidFill>
                <a:latin typeface="Trebuchet MS" panose="020B0603020202020204" pitchFamily="34" charset="0"/>
              </a:rPr>
              <a:t>;</a:t>
            </a:r>
          </a:p>
          <a:p>
            <a:pPr marL="182563" lvl="1" indent="-182563" algn="l">
              <a:spcBef>
                <a:spcPts val="600"/>
              </a:spcBef>
              <a:buClr>
                <a:srgbClr val="FFA02F"/>
              </a:buClr>
              <a:buFont typeface="Wingdings" panose="05000000000000000000" pitchFamily="2" charset="2"/>
              <a:buChar char="§"/>
            </a:pPr>
            <a:r>
              <a:rPr lang="cs-CZ" altLang="cs-CZ" sz="1600" dirty="0">
                <a:solidFill>
                  <a:schemeClr val="tx1"/>
                </a:solidFill>
                <a:latin typeface="Trebuchet MS" panose="020B0603020202020204" pitchFamily="34" charset="0"/>
              </a:rPr>
              <a:t>příjmy plynoucí </a:t>
            </a:r>
            <a:r>
              <a:rPr lang="cs-CZ" altLang="cs-CZ" sz="1600" u="sng" dirty="0">
                <a:solidFill>
                  <a:schemeClr val="tx1"/>
                </a:solidFill>
                <a:latin typeface="Trebuchet MS" panose="020B0603020202020204" pitchFamily="34" charset="0"/>
              </a:rPr>
              <a:t>z titulu spravedlivého zadostiučinění</a:t>
            </a:r>
            <a:r>
              <a:rPr lang="cs-CZ" altLang="cs-CZ" sz="1600" dirty="0">
                <a:solidFill>
                  <a:schemeClr val="tx1"/>
                </a:solidFill>
                <a:latin typeface="Trebuchet MS" panose="020B0603020202020204" pitchFamily="34" charset="0"/>
              </a:rPr>
              <a:t> přiznaného Evropským soudem pro lidská práva ve výši, kterou je Česká republika povinna uhradit, nebo z titulu  urovnání záležitosti před Evropským soudem pro lidská práva na základě smíru nebo jednostranného prohlášení vlády, kterou se Česká republika zavázala uhradit;</a:t>
            </a:r>
          </a:p>
          <a:p>
            <a:pPr marL="182563" lvl="1" indent="-182563" algn="l">
              <a:spcBef>
                <a:spcPts val="600"/>
              </a:spcBef>
              <a:buClr>
                <a:srgbClr val="FFA02F"/>
              </a:buClr>
              <a:buFont typeface="Wingdings" panose="05000000000000000000" pitchFamily="2" charset="2"/>
              <a:buChar char="§"/>
            </a:pPr>
            <a:r>
              <a:rPr lang="cs-CZ" altLang="cs-CZ" sz="1600" dirty="0">
                <a:solidFill>
                  <a:schemeClr val="tx1"/>
                </a:solidFill>
                <a:latin typeface="Trebuchet MS" panose="020B0603020202020204" pitchFamily="34" charset="0"/>
              </a:rPr>
              <a:t>příjem plynoucí poplatníkovi (rezidentovi ČR), který </a:t>
            </a:r>
            <a:r>
              <a:rPr lang="cs-CZ" altLang="cs-CZ" sz="1600" u="sng" dirty="0">
                <a:solidFill>
                  <a:schemeClr val="tx1"/>
                </a:solidFill>
                <a:latin typeface="Trebuchet MS" panose="020B0603020202020204" pitchFamily="34" charset="0"/>
              </a:rPr>
              <a:t>vypomáhá domácími pracemi </a:t>
            </a:r>
            <a:r>
              <a:rPr lang="cs-CZ" altLang="cs-CZ" sz="1600" dirty="0">
                <a:solidFill>
                  <a:schemeClr val="tx1"/>
                </a:solidFill>
                <a:latin typeface="Trebuchet MS" panose="020B0603020202020204" pitchFamily="34" charset="0"/>
              </a:rPr>
              <a:t>v zahraničí nebo příjmy plynoucí poplatníkovi (nerezidentovi), který vypomáhá domácími pracemi v ČR, </a:t>
            </a:r>
            <a:r>
              <a:rPr lang="cs-CZ" altLang="cs-CZ" sz="1600" u="sng" dirty="0">
                <a:solidFill>
                  <a:schemeClr val="tx1"/>
                </a:solidFill>
                <a:latin typeface="Trebuchet MS" panose="020B0603020202020204" pitchFamily="34" charset="0"/>
              </a:rPr>
              <a:t>a to za stravu a ubytování</a:t>
            </a:r>
            <a:r>
              <a:rPr lang="cs-CZ" altLang="cs-CZ" sz="1600" dirty="0">
                <a:solidFill>
                  <a:schemeClr val="tx1"/>
                </a:solidFill>
                <a:latin typeface="Trebuchet MS" panose="020B0603020202020204" pitchFamily="34" charset="0"/>
              </a:rPr>
              <a:t>, jde-li o příjem k uspokojování základních sociálních, kulturních nebo vzdělávacích potřeb (au-pair);</a:t>
            </a:r>
          </a:p>
          <a:p>
            <a:pPr marL="609600" indent="-609600">
              <a:lnSpc>
                <a:spcPct val="80000"/>
              </a:lnSpc>
              <a:buFont typeface="Arial" charset="0"/>
              <a:buChar char=" "/>
            </a:pPr>
            <a:endParaRPr lang="cs-CZ" altLang="cs-CZ" sz="1600" dirty="0">
              <a:latin typeface="Trebuchet MS" panose="020B0603020202020204" pitchFamily="34" charset="0"/>
            </a:endParaRPr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395536" y="1044000"/>
            <a:ext cx="8352928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Předmět daně</a:t>
            </a:r>
            <a:endParaRPr lang="cs-CZ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2317021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Nadpis 1"/>
          <p:cNvSpPr txBox="1">
            <a:spLocks/>
          </p:cNvSpPr>
          <p:nvPr/>
        </p:nvSpPr>
        <p:spPr>
          <a:xfrm>
            <a:off x="2999004" y="184082"/>
            <a:ext cx="576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</a:br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Daňový systém ČR</a:t>
            </a:r>
          </a:p>
        </p:txBody>
      </p:sp>
    </p:spTree>
    <p:extLst>
      <p:ext uri="{BB962C8B-B14F-4D97-AF65-F5344CB8AC3E}">
        <p14:creationId xmlns:p14="http://schemas.microsoft.com/office/powerpoint/2010/main" val="984905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736</TotalTime>
  <Words>1594</Words>
  <Application>Microsoft Office PowerPoint</Application>
  <PresentationFormat>Předvádění na obrazovce (4:3)</PresentationFormat>
  <Paragraphs>492</Paragraphs>
  <Slides>54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54</vt:i4>
      </vt:variant>
    </vt:vector>
  </HeadingPairs>
  <TitlesOfParts>
    <vt:vector size="61" baseType="lpstr">
      <vt:lpstr>Arial</vt:lpstr>
      <vt:lpstr>Calibri</vt:lpstr>
      <vt:lpstr>Candara</vt:lpstr>
      <vt:lpstr>Trebuchet MS</vt:lpstr>
      <vt:lpstr>Wingdings</vt:lpstr>
      <vt:lpstr>Wingdings 2</vt:lpstr>
      <vt:lpstr>Motiv sady Office</vt:lpstr>
      <vt:lpstr>Daňový systém ČR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DS - DPFO</dc:title>
  <dc:creator>Marinič Peter</dc:creator>
  <cp:lastModifiedBy>Peter Marinič</cp:lastModifiedBy>
  <cp:revision>70</cp:revision>
  <dcterms:created xsi:type="dcterms:W3CDTF">2016-06-07T08:38:00Z</dcterms:created>
  <dcterms:modified xsi:type="dcterms:W3CDTF">2019-03-11T09:01:10Z</dcterms:modified>
</cp:coreProperties>
</file>