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608" r:id="rId2"/>
    <p:sldId id="486" r:id="rId3"/>
    <p:sldId id="487" r:id="rId4"/>
    <p:sldId id="488" r:id="rId5"/>
    <p:sldId id="607" r:id="rId6"/>
    <p:sldId id="489" r:id="rId7"/>
    <p:sldId id="490" r:id="rId8"/>
    <p:sldId id="491" r:id="rId9"/>
    <p:sldId id="492" r:id="rId10"/>
    <p:sldId id="493" r:id="rId11"/>
    <p:sldId id="495" r:id="rId12"/>
    <p:sldId id="496" r:id="rId13"/>
    <p:sldId id="497" r:id="rId14"/>
    <p:sldId id="498" r:id="rId15"/>
    <p:sldId id="499" r:id="rId16"/>
    <p:sldId id="500" r:id="rId17"/>
    <p:sldId id="502" r:id="rId18"/>
    <p:sldId id="501" r:id="rId19"/>
    <p:sldId id="503" r:id="rId20"/>
    <p:sldId id="504" r:id="rId21"/>
    <p:sldId id="505" r:id="rId22"/>
    <p:sldId id="506" r:id="rId23"/>
    <p:sldId id="507" r:id="rId24"/>
    <p:sldId id="508" r:id="rId25"/>
    <p:sldId id="509" r:id="rId26"/>
    <p:sldId id="510" r:id="rId27"/>
    <p:sldId id="512" r:id="rId28"/>
    <p:sldId id="513" r:id="rId29"/>
    <p:sldId id="514" r:id="rId30"/>
    <p:sldId id="516" r:id="rId31"/>
    <p:sldId id="552" r:id="rId32"/>
    <p:sldId id="553" r:id="rId33"/>
    <p:sldId id="554" r:id="rId34"/>
    <p:sldId id="520" r:id="rId35"/>
    <p:sldId id="521" r:id="rId36"/>
    <p:sldId id="522" r:id="rId37"/>
    <p:sldId id="523" r:id="rId38"/>
    <p:sldId id="555" r:id="rId39"/>
    <p:sldId id="556" r:id="rId40"/>
    <p:sldId id="532" r:id="rId41"/>
    <p:sldId id="534" r:id="rId42"/>
    <p:sldId id="535" r:id="rId43"/>
    <p:sldId id="536" r:id="rId44"/>
    <p:sldId id="537" r:id="rId45"/>
    <p:sldId id="539" r:id="rId46"/>
    <p:sldId id="540" r:id="rId47"/>
    <p:sldId id="541" r:id="rId48"/>
    <p:sldId id="542" r:id="rId49"/>
    <p:sldId id="543" r:id="rId50"/>
    <p:sldId id="544" r:id="rId51"/>
    <p:sldId id="545" r:id="rId52"/>
    <p:sldId id="546" r:id="rId53"/>
    <p:sldId id="547" r:id="rId54"/>
    <p:sldId id="609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84" autoAdjust="0"/>
    <p:restoredTop sz="94660"/>
  </p:normalViewPr>
  <p:slideViewPr>
    <p:cSldViewPr>
      <p:cViewPr varScale="1">
        <p:scale>
          <a:sx n="105" d="100"/>
          <a:sy n="105" d="100"/>
        </p:scale>
        <p:origin x="2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86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88DF-5D16-40C3-B2CD-017B1CF055C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57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dan-poradce.cz/informace/Info49.pdf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Daňový systém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502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392568"/>
          </a:xfrm>
        </p:spPr>
        <p:txBody>
          <a:bodyPr>
            <a:normAutofit lnSpcReduction="10000"/>
          </a:bodyPr>
          <a:lstStyle/>
          <a:p>
            <a:pPr marL="533400" indent="-533400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Předmětem daně nejsou</a:t>
            </a:r>
            <a:r>
              <a:rPr lang="cs-CZ" altLang="cs-CZ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: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získané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převodem majetku mezi osobami blízkými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, v souvislosti s ukončením provozování zemědělské činnosti zemědělského podnikatele (podrobně viz § 3 odst. 4 písm. f </a:t>
            </a:r>
            <a:r>
              <a:rPr lang="cs-CZ" altLang="cs-CZ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ZDPř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);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příjem z </a:t>
            </a:r>
          </a:p>
          <a:p>
            <a:pPr marL="808038" lvl="1" indent="-625475" algn="l">
              <a:spcBef>
                <a:spcPts val="600"/>
              </a:spcBef>
              <a:buClr>
                <a:srgbClr val="FFA02F"/>
              </a:buClr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 1.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vypořádání spoluvlastnictví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rozdělením věci podle velikosti spoluvlastnických podílů;</a:t>
            </a:r>
          </a:p>
          <a:p>
            <a:pPr marL="808038" lvl="1" indent="-625475" algn="l">
              <a:spcBef>
                <a:spcPts val="600"/>
              </a:spcBef>
              <a:buClr>
                <a:srgbClr val="FFA02F"/>
              </a:buClr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 2.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výměny pozemků při pozemkových úpravách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podle zákona upravujícího pozemkové úpravy, s výjimkou části pozemku, který je stavbou;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částka uhrazená zdravotní pojišťovnou, o kterou byl překročen limit regulačních poplatků a doplatků na léčiva nebo potraviny podle zvláštních právních předpisů upravujících limity regulačních poplatků a doplatků na léčiva nebo potraviny;    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příjem plynoucí z titulu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odškodnění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přiznaného mezinárodním trestním soudem, mezinárodním trestním tribunálem, popřípadě obdobným mezinárodním soudním orgánem, které splňují alespoň jednu z podmínek v § 145 odst.1 zákona o mezinárodní justiční spolupráci.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8659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od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7544" y="1899908"/>
            <a:ext cx="828092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200"/>
              </a:spcBef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 daně z příjmů fyzických osob je osvobození od daně zakotveno v § 4 ZDP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(tzv. všeobecné osvobození),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dále v § 6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(osvobození týkající se příjmů ze závislé činnosti)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 v § 10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 tzv. ostatní příjmy.</a:t>
            </a:r>
          </a:p>
          <a:p>
            <a:pPr marL="0" lvl="1" algn="l">
              <a:spcBef>
                <a:spcPts val="1200"/>
              </a:spcBef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 tzv. všeobecného osvobození od daně z příjmů fyzických osob </a:t>
            </a:r>
            <a:b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(§ 4 ZDP)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 třeba věnovat pozornost zejména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podmínkám, za kterých jsou příjmy osvobozeny od daně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zejména tzv.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časovým testům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</a:p>
          <a:p>
            <a:pPr marL="0" lvl="1" algn="l">
              <a:spcBef>
                <a:spcPts val="1200"/>
              </a:spcBef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Týká se to např. osvobození od daně příjmů </a:t>
            </a:r>
          </a:p>
          <a:p>
            <a:pPr marL="914400" lvl="1" indent="-457200" algn="l">
              <a:spcBef>
                <a:spcPts val="1200"/>
              </a:spcBef>
              <a:buFont typeface="Candara" pitchFamily="34" charset="0"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prodeje nemovitostí, </a:t>
            </a:r>
          </a:p>
          <a:p>
            <a:pPr marL="914400" lvl="1" indent="-457200" algn="l">
              <a:spcBef>
                <a:spcPts val="0"/>
              </a:spcBef>
              <a:buFont typeface="Candara" pitchFamily="34" charset="0"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příjmů z prodeje movitých věcí, </a:t>
            </a:r>
          </a:p>
          <a:p>
            <a:pPr marL="914400" lvl="1" indent="-457200" algn="l">
              <a:spcBef>
                <a:spcPts val="0"/>
              </a:spcBef>
              <a:buFont typeface="Candara" pitchFamily="34" charset="0"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příjmů z prodeje cenných papírů, </a:t>
            </a:r>
          </a:p>
          <a:p>
            <a:pPr marL="914400" lvl="1" indent="-457200" algn="l">
              <a:spcBef>
                <a:spcPts val="0"/>
              </a:spcBef>
              <a:buFont typeface="Candara" pitchFamily="34" charset="0"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příjmů z provozu ekologických zařízení, apod. </a:t>
            </a:r>
          </a:p>
          <a:p>
            <a:pPr marL="0" lvl="1" algn="l">
              <a:spcBef>
                <a:spcPts val="1200"/>
              </a:spcBef>
              <a:buFont typeface="Wingdings 2" pitchFamily="18" charset="2"/>
              <a:buNone/>
            </a:pPr>
            <a:r>
              <a:rPr lang="cs-CZ" altLang="cs-CZ" sz="14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textu se uvádí pouze odkaz na některá osvobození od daně, další příjmy osvobozené od daně jsou uvedeny v § 4 ZDP a v doporučené literatuře.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35422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z prodeje nemovitosti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algn="l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 příjmů z prodeje nemovitostí existují 2 režimy osvobození od daně, a to:</a:t>
            </a:r>
          </a:p>
          <a:p>
            <a:pPr marL="719138" lvl="2" indent="-358775" algn="l">
              <a:lnSpc>
                <a:spcPct val="80000"/>
              </a:lnSpc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rodinného domu, nebo jednotky, která nezahrnuje nebytový prostor (bytu), jiný než garáž, sklep nebo komoru, a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 včetně souvisejícího pozemku – § 4 odst. 1 písm. a) ZDP;</a:t>
            </a:r>
          </a:p>
          <a:p>
            <a:pPr marL="719138" lvl="2" indent="-358775" algn="l">
              <a:lnSpc>
                <a:spcPct val="80000"/>
              </a:lnSpc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nemovitých věcí neosvobozený a neuvedených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(1) – § 4 odst. 1 písm. b) ZDP.</a:t>
            </a:r>
            <a:endParaRPr lang="cs-CZ" altLang="cs-CZ" sz="1800" u="sng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1" indent="-358775" algn="l">
              <a:lnSpc>
                <a:spcPct val="80000"/>
              </a:lnSpc>
              <a:buFontTx/>
              <a:buNone/>
            </a:pPr>
            <a:endParaRPr lang="cs-CZ" altLang="cs-CZ" sz="400" u="sng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lnSpc>
                <a:spcPct val="80000"/>
              </a:lnSpc>
              <a:buFontTx/>
              <a:buNone/>
            </a:pPr>
            <a:endParaRPr lang="cs-CZ" altLang="cs-CZ" sz="1800" b="1" u="sng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0" lvl="1" algn="l">
              <a:lnSpc>
                <a:spcPct val="80000"/>
              </a:lnSpc>
              <a:buFontTx/>
              <a:buNone/>
            </a:pP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rodinného domu nebo jednotky, která nezahrnuje nebytový prostor, jiný než garáž, sklep nebo komoru,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  souvisejícího pozemku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 osvobozen od daně z příjmů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při splnění 3 podmínek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před prodejem bytu nebo rodinného domu:</a:t>
            </a:r>
          </a:p>
          <a:p>
            <a:pPr marL="719138" lvl="2" indent="-358775" algn="l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prodávající v něm měl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bydliště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 dobu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nejméně 2 let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bezprostředně před prodejem, nebo prodávající v něm měl bydliště po dobu kratší 2 let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bezprostředně před prodejem a použil získané prostředky na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uspokojení bytové potřeby;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1878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z prodeje nemovitosti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7544" y="1916752"/>
            <a:ext cx="828092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9138" lvl="2" indent="-360363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rodinný dům nebo jednotka nezahrnující nebytový prostor (byt) není nebo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nebyl zahrnut do obchodního majetku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 výkon  samostatné činnosti, a to do 2 let od jeho vyřazení z obchodního majetku;</a:t>
            </a:r>
          </a:p>
          <a:p>
            <a:pPr marL="719138" lvl="2" indent="-360363" algn="l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nejde o příjem,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který plyne poplatníkovi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z budoucího prodeje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rodinného domu, jednotky nezahrnující nebytový prostor (bytu) včetně podílu na společných částech domu nebo spoluvlastnického podílu na tomto majetku, včetně souvisejících pozemků, uskutečněného v době do 2 let od jeho nabytí nebo jeho vyřazení z obchodního majetku, i když kupní smlouva bude uzavřena až po 2 letech od nabytí nebo po 2 letech od vyřazení z obchodního majetku.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 osvobození příjmů plynoucích manželům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jejich společného jmění postačí, aby podmínky pro jeho osvobození splnil jen jeden z manželů, pokud majetek, kterého se osvobození týká, není nebo nebyl zařazen do obchodního majetku jednoho z manželů.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324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z prodeje nemovitosti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00930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ostatních nemovitostí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jsou osvobozeny od daně, jsou-li splněny 2 podmínky:</a:t>
            </a:r>
          </a:p>
          <a:p>
            <a:pPr marL="719138" lvl="2" indent="-360363" algn="l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doba mezi nabytím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 prodejem nemovitosti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přesáhne dobu 5 let;</a:t>
            </a:r>
          </a:p>
          <a:p>
            <a:pPr marL="719138" lvl="2" indent="-360363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nemovitost není nebo nebyla zahrnuta do obchodního majetku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pro výkon samostatné výdělečné činnosti, a to do 5 let od vyřazení z obchodního majetku.</a:t>
            </a:r>
          </a:p>
          <a:p>
            <a:pPr algn="l">
              <a:spcBef>
                <a:spcPts val="600"/>
              </a:spcBef>
              <a:buFontTx/>
              <a:buNone/>
            </a:pP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této skupiny tzv. ostatních nemovitostí patří např. obytné domy s 3 a více byty, pozemky, garáže, chaty, vinné sklepy aj.</a:t>
            </a:r>
          </a:p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případě, že jde o 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prodej těchto nemovitostí nabytých děděním od zůstavitele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který byl příbuzným v řadě přímé (děti, rodiče, prarodiče) nebo manželem (manželkou),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zkracuje se doba 5 let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o dobu, po kterou byla nemovitost prokazatelně ve vlastnictví zůstavitele (nebo zůstavitelů, pokud nemovitost byla nabývána postupným děděním v řadě přímé nebo manželem či manželkou).</a:t>
            </a:r>
          </a:p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4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Poznámka :</a:t>
            </a:r>
            <a:r>
              <a:rPr lang="cs-CZ" altLang="cs-CZ" sz="1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Další podrobnější informace k osvobození příjmů z prodeje nemovitostí jsou uvedeny v § 4 odst. 1 písm. a) a b).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324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z prodeje movitých věcí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881661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Obecně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 dá konstatovat, že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příjmy z prodeje movitých věcí jsou osvobozeny od daně z příjmů fyzických osob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(§ 4 odst. 1 písm. c) ZDP). Osvobozeny jsou i příjmy z prodeje movitých věcí vydaných podle restitučních předpisů (§ 4 odst. 1 písm. g) ZDP). Osvobození se však nevztahuje na příjmy z prodeje movitých věcí v těchto případech:</a:t>
            </a:r>
          </a:p>
          <a:p>
            <a:pPr marL="533400" indent="-533400" algn="l">
              <a:buFontTx/>
              <a:buNone/>
            </a:pPr>
            <a:endParaRPr lang="cs-CZ" altLang="cs-CZ" sz="1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719138" lvl="2" indent="-360363" algn="l"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motorových vozidel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letadel a lodí, pokud doba mezi nabytím a prodejem </a:t>
            </a: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nepřesáhne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dobu 1 roku;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marL="719138" lvl="2" indent="-360363" algn="l"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movitých věcí, pokud jsou nebo byly zahrnuty do obchodního majetku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pro výkon samostatné činnosti poplatníka, a to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5 let od jejich vyřazení z obchodního majetku;</a:t>
            </a:r>
          </a:p>
          <a:p>
            <a:pPr marL="719138" lvl="2" indent="-360363" algn="l"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prodeje movitých věcí vrácených poplatníkovi v rámci restituce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pokud jsou nebo byly zahrnuty do obchodního majetku – dále viz bod (2).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324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ve formě náhrad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 daně z příjmů fyzických osob jsou rovněž osvobozeny podle § 4 odst. 1 písm. d) ZDP příjmy jako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přijatá náhrada majetkové nebo nemajetkové újmy, plnění z pojištění majetku, pojištění odpovědnosti za škodu, plnění z cestovního pojištění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přičemž osvobození se </a:t>
            </a:r>
            <a:r>
              <a:rPr lang="cs-CZ" altLang="cs-CZ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nevztahuje</a:t>
            </a:r>
            <a:r>
              <a:rPr lang="cs-CZ" altLang="cs-CZ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:</a:t>
            </a:r>
          </a:p>
          <a:p>
            <a:pPr marL="990600" indent="-271463" algn="l">
              <a:spcBef>
                <a:spcPts val="600"/>
              </a:spcBef>
              <a:buFontTx/>
              <a:buNone/>
              <a:tabLst>
                <a:tab pos="990600" algn="l"/>
              </a:tabLst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1. náhradu za ztrátu příjmu;</a:t>
            </a:r>
          </a:p>
          <a:p>
            <a:pPr marL="990600" indent="-271463" algn="l">
              <a:spcBef>
                <a:spcPts val="600"/>
              </a:spcBef>
              <a:buFontTx/>
              <a:buNone/>
              <a:tabLst>
                <a:tab pos="990600" algn="l"/>
              </a:tabLst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2. 	náhradu za škodu způsobenou na majetku, který byl zahrnut do OM pro výkon činnosti, ze které plyne příjem ze samostatné činnosti, v době vzniku škody;</a:t>
            </a:r>
          </a:p>
          <a:p>
            <a:pPr marL="990600" indent="-271463" algn="l">
              <a:spcBef>
                <a:spcPts val="600"/>
              </a:spcBef>
              <a:buFontTx/>
              <a:buNone/>
              <a:tabLst>
                <a:tab pos="990600" algn="l"/>
              </a:tabLst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3. 	náhrada za škodu způsobenou na majetku sloužícím v době vzniku škody k nájmu;</a:t>
            </a:r>
          </a:p>
          <a:p>
            <a:pPr marL="990600" indent="-271463" algn="l">
              <a:spcBef>
                <a:spcPts val="600"/>
              </a:spcBef>
              <a:buFontTx/>
              <a:buNone/>
              <a:tabLst>
                <a:tab pos="990600" algn="l"/>
              </a:tabLst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4. 	plnění z pojištění odpovědnosti za škodu způsobenou v souvislosti s činností, ze které plyne příjem ze samostatné činnosti, poplatníka;</a:t>
            </a:r>
          </a:p>
          <a:p>
            <a:pPr marL="990600" indent="-271463" algn="l">
              <a:spcBef>
                <a:spcPts val="600"/>
              </a:spcBef>
              <a:buFontTx/>
              <a:buNone/>
              <a:tabLst>
                <a:tab pos="990600" algn="l"/>
              </a:tabLst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5. 	náhrada za škodu způsobenou poplatníkem v souvislosti s nájmem.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324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z prodeje cenných papírů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Pokud jde o zdanění příjmů z prodeje cenných papírů, došlo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od 1. 1. 2014 k podstatné změně v oblasti osvobození těchto příjmů.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857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Došlo ke sjednocení a prodloužení časového testu na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tři roky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(mezi nabytím a prodejem) pro osvobození příjmů z prodeje CP u 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drobných investorů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(§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 4 odst. 1 písm. x) .</a:t>
            </a:r>
          </a:p>
          <a:p>
            <a:pPr marL="2857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85750" indent="-2857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 případě, že poplatník prodá cenné papíry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do tří let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od jejich nabytí, bude příjem z prodeje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osvobozen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pokud příjmy z tohoto prodeje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nepřesáhnou částku 100 000 Kč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</a:p>
          <a:p>
            <a:pPr marL="1714500" lvl="3" indent="-342900" algn="l">
              <a:lnSpc>
                <a:spcPct val="80000"/>
              </a:lnSpc>
              <a:buFont typeface="Wingdings" pitchFamily="2" charset="2"/>
              <a:buNone/>
            </a:pPr>
            <a:endParaRPr lang="cs-CZ" altLang="cs-CZ" sz="1600" u="sng" dirty="0" smtClean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8371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Osvobození příjmu z prodeje cenných papírů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Osvobození se nevztahuje na příjmy:</a:t>
            </a: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2" indent="-271463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prodeje cenných papírů, které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byly nebo jsou zahrnuty do obchodního majetku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a to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3 let od ukončení samostatné činnosti;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2" indent="-271463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držby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cenných papírů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které jsou příjmy podle § 8 ZDP;</a:t>
            </a:r>
          </a:p>
          <a:p>
            <a:pPr marL="358775" lvl="2" indent="-271463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prodeje cenných papírů, které nejsou zahrnuty do obchodního majetku a u nichž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nebyl splněn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časový test 3 let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(tyto příjmy se pak zdaňují v rámci § 10 ZDP);</a:t>
            </a:r>
          </a:p>
          <a:p>
            <a:pPr marL="358775" lvl="2" indent="-271463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 převodu členských práv družstva, z převodu účasti na obchodních společnostech nebo z prodeje cenných papírů, pokud byly pořízeny z obchodního majetku poplatníka, a to do 5 let po ukončení jeho samostatné výdělečné činnosti;</a:t>
            </a:r>
          </a:p>
          <a:p>
            <a:pPr marL="358775" lvl="2" indent="-271463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příjmy z podílu připadající na podílový list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zrušení podílového fondu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nebo při změně investičního podílového fondu na otevřený podílový fond, který byl nebo je zahrnut do obchodního majetku, a to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3 let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od ukončení samostatné výdělečné činnosti (§ 7).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32464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Metodika stanovení základu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7848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stanovení základu daně fyzické osoby je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nejprve třeba stanovit 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dílčí základy daně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Vycházíme-li z jednotlivých druhů příjmů, pak se dílčí základy daně (DZD) stanoví takto:</a:t>
            </a:r>
          </a:p>
          <a:p>
            <a:pPr marL="533400" indent="-533400" algn="l">
              <a:buFontTx/>
              <a:buNone/>
            </a:pPr>
            <a:endParaRPr lang="cs-CZ" altLang="cs-CZ" sz="3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buFontTx/>
              <a:buAutoNum type="arabicPeriod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§6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P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 * 1,34, (DZD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§6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&gt; 0), </a:t>
            </a: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kde : 	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</a:t>
            </a:r>
            <a:r>
              <a:rPr lang="cs-CZ" altLang="cs-CZ" sz="18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je celkový příjem (hrubý příjem, hrubá mzda), </a:t>
            </a:r>
          </a:p>
          <a:p>
            <a:pPr marL="533400" indent="-533400" algn="l"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	1,34 je koeficient tzv. </a:t>
            </a:r>
            <a:r>
              <a:rPr lang="cs-CZ" alt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superhrubého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příjmu .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buFontTx/>
              <a:buAutoNum type="arabicPeriod" startAt="2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§7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P –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2000" b="1" baseline="-25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dzu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(DZD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§7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0, &gt; 0, &lt; 0),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kde: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 jsou příjmy plynoucí poplatníkovi v kalendářním 			roce (ve zdaňovacím období),</a:t>
            </a:r>
          </a:p>
          <a:p>
            <a:pPr marL="533400" indent="-533400" algn="l"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	</a:t>
            </a:r>
            <a:r>
              <a:rPr lang="cs-CZ" alt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baseline="-25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dzu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jsou výdaje na dosažení, zajištění a udržení příjmů.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buFontTx/>
              <a:buAutoNum type="arabicPeriod" startAt="3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§8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P (DZD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§8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&gt; 0, = 0),</a:t>
            </a: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kde: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 jsou příjmy plynoucí poplatníkovi v kalendářním roce.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8371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320560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cs-CZ" altLang="cs-CZ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daňový systém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vznikl k 1.1.1993 a prošel určitým vývojem. Jeho vznik byl spojen s </a:t>
            </a:r>
            <a:r>
              <a:rPr lang="cs-CZ" altLang="cs-CZ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naplněním strategie radikální ekonomické reformy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zabezpečující přechod ekonomiky na tržně orientované hospodářství. </a:t>
            </a:r>
            <a:endParaRPr lang="cs-CZ" altLang="cs-CZ" sz="1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endParaRPr lang="cs-CZ" altLang="cs-CZ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Daňový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systém přinesl oproti předcházejícím daňovým systémům </a:t>
            </a:r>
            <a:r>
              <a:rPr lang="cs-CZ" altLang="cs-CZ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podstatné změny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zejména v těchto oblastech : </a:t>
            </a:r>
            <a:endParaRPr lang="cs-CZ" altLang="cs-CZ" sz="1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soustavě daní;</a:t>
            </a: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ve vymezování základny zdanění;</a:t>
            </a: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daňových sazbách;</a:t>
            </a: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okruhu poplatníků a plátců;</a:t>
            </a: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oblasti osvobození od daně;</a:t>
            </a: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nezdanitelných částech základu daně;</a:t>
            </a:r>
          </a:p>
          <a:p>
            <a:pPr marL="182563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ve slevách na dani.</a:t>
            </a:r>
          </a:p>
          <a:p>
            <a:pPr marL="609600" indent="-609600">
              <a:lnSpc>
                <a:spcPct val="80000"/>
              </a:lnSpc>
              <a:buFont typeface="Arial" charset="0"/>
              <a:buChar char=" "/>
            </a:pPr>
            <a:endParaRPr lang="cs-CZ" altLang="cs-CZ" sz="1600" dirty="0"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daňový systém po roce 1993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26357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Metodika stanovení základu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7848600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Poznámka: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Pouze v případě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příjmů z prodeje předkupního práva na cenné papíry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 příjmy snižují o cenu pořízení předkupního práva.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Tento výdaj však může být akceptován pouze do výše příjmů, takže DZD</a:t>
            </a:r>
            <a:r>
              <a:rPr lang="cs-CZ" altLang="cs-CZ" sz="18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§8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může být větší než nula nebo roven nule, tedy nevzniká zde daňová ztráta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buFontTx/>
              <a:buAutoNum type="arabicParenR" startAt="4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DZD</a:t>
            </a:r>
            <a:r>
              <a:rPr lang="cs-CZ" altLang="cs-CZ" sz="18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§9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P – 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b="1" baseline="-25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dzu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(DZD</a:t>
            </a:r>
            <a:r>
              <a:rPr lang="cs-CZ" altLang="cs-CZ" sz="18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§9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0, &gt; 0, &lt; 0), </a:t>
            </a:r>
          </a:p>
          <a:p>
            <a:pPr marL="533400" indent="-533400"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kde:	P jsou příjmy plynoucí poplatníkovi v kalendářním roce.		</a:t>
            </a:r>
            <a:r>
              <a:rPr lang="cs-CZ" alt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baseline="-25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dzu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jsou výdaje na dosažení, zajištění a udržení příjmů.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buFontTx/>
              <a:buAutoNum type="arabicParenR" startAt="5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DZD</a:t>
            </a:r>
            <a:r>
              <a:rPr lang="cs-CZ" altLang="cs-CZ" sz="18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P – 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b="1" baseline="-25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(DZD</a:t>
            </a:r>
            <a:r>
              <a:rPr lang="cs-CZ" altLang="cs-CZ" sz="18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0, &gt; 0), </a:t>
            </a:r>
          </a:p>
          <a:p>
            <a:pPr marL="533400" indent="-533400" algn="l"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kde:	P jsou příjmy plynoucí poplatníkovi v kalendářním roce.</a:t>
            </a:r>
          </a:p>
          <a:p>
            <a:pPr marL="1790700" indent="-1790700" algn="l"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</a:t>
            </a:r>
            <a:r>
              <a:rPr lang="cs-CZ" alt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</a:t>
            </a:r>
            <a:r>
              <a:rPr lang="cs-CZ" altLang="cs-CZ" sz="1800" baseline="-25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d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jsou výdaje na dosažení příjmů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Výdaje na dosažení 	příjmů mohou být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maximálně do výše příjmů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proto 		DZD</a:t>
            </a:r>
            <a:r>
              <a:rPr lang="cs-CZ" altLang="cs-CZ" sz="18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musí být větší nebo roven nule. Nelze v žádném 	případě v rámci tzv. ostatních příjmů (P</a:t>
            </a:r>
            <a:r>
              <a:rPr lang="cs-CZ" altLang="cs-CZ" sz="18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uplatňovat 	výdaje na zajištění a udržení příjmů. Rovněž k příjmům 	podle § 10 ZDP nelze tvořit zákonné rezervy.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967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Metodika stanovení základu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Základ daně fyzické osoby </a:t>
            </a:r>
            <a:r>
              <a:rPr lang="cs-CZ" altLang="cs-CZ" sz="2000" dirty="0" smtClean="0">
                <a:solidFill>
                  <a:schemeClr val="tx1"/>
                </a:solidFill>
              </a:rPr>
              <a:t>se pak stanoví takto:</a:t>
            </a:r>
          </a:p>
          <a:p>
            <a:pPr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</a:rPr>
              <a:t>ZD = (DZD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§6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 + DZD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§7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 + DZD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§8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 + DZD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§9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 + DZD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§10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) – NČ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ZD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 – P</a:t>
            </a:r>
            <a:r>
              <a:rPr lang="cs-CZ" altLang="cs-CZ" sz="1800" b="1" baseline="-25000" dirty="0" smtClean="0">
                <a:solidFill>
                  <a:schemeClr val="tx1"/>
                </a:solidFill>
              </a:rPr>
              <a:t>O</a:t>
            </a:r>
            <a:r>
              <a:rPr lang="cs-CZ" altLang="cs-CZ" sz="1800" b="1" dirty="0" smtClean="0">
                <a:solidFill>
                  <a:schemeClr val="tx1"/>
                </a:solidFill>
              </a:rPr>
              <a:t>, </a:t>
            </a:r>
          </a:p>
          <a:p>
            <a:pPr marL="533400" indent="-533400" algn="l">
              <a:buFontTx/>
              <a:buNone/>
            </a:pPr>
            <a:endParaRPr lang="cs-CZ" altLang="cs-CZ" sz="1800" b="1" dirty="0" smtClean="0">
              <a:solidFill>
                <a:schemeClr val="tx1"/>
              </a:solidFill>
            </a:endParaRPr>
          </a:p>
          <a:p>
            <a:pPr marL="533400" indent="-53340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</a:rPr>
              <a:t>kde :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ZD je základ daně,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DZD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§6</a:t>
            </a:r>
            <a:r>
              <a:rPr lang="cs-CZ" altLang="cs-CZ" sz="2000" dirty="0" smtClean="0">
                <a:solidFill>
                  <a:schemeClr val="tx1"/>
                </a:solidFill>
              </a:rPr>
              <a:t> je dílčí základ daně ze závislé činnosti,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DZD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§7</a:t>
            </a:r>
            <a:r>
              <a:rPr lang="cs-CZ" altLang="cs-CZ" sz="2000" dirty="0" smtClean="0">
                <a:solidFill>
                  <a:schemeClr val="tx1"/>
                </a:solidFill>
              </a:rPr>
              <a:t> je dílčí základ daně ze samostatné činnosti,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DZD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§8</a:t>
            </a:r>
            <a:r>
              <a:rPr lang="cs-CZ" altLang="cs-CZ" sz="2000" dirty="0" smtClean="0">
                <a:solidFill>
                  <a:schemeClr val="tx1"/>
                </a:solidFill>
              </a:rPr>
              <a:t> je dílčí základ daně z kapitálového majetku,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DZD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§9</a:t>
            </a:r>
            <a:r>
              <a:rPr lang="cs-CZ" altLang="cs-CZ" sz="2000" dirty="0" smtClean="0">
                <a:solidFill>
                  <a:schemeClr val="tx1"/>
                </a:solidFill>
              </a:rPr>
              <a:t> je dílčí základ daně z nájmu,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DZD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§10</a:t>
            </a:r>
            <a:r>
              <a:rPr lang="cs-CZ" altLang="cs-CZ" sz="2000" dirty="0" smtClean="0">
                <a:solidFill>
                  <a:schemeClr val="tx1"/>
                </a:solidFill>
              </a:rPr>
              <a:t> je dílčí základ daně z ostatních příjmů,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NČ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ZD</a:t>
            </a:r>
            <a:r>
              <a:rPr lang="cs-CZ" altLang="cs-CZ" sz="2000" dirty="0" smtClean="0">
                <a:solidFill>
                  <a:schemeClr val="tx1"/>
                </a:solidFill>
              </a:rPr>
              <a:t> je nezdanitelná část základu daně (podle § 15)</a:t>
            </a:r>
          </a:p>
          <a:p>
            <a:pPr marL="1295400" lvl="2" indent="-3810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</a:rPr>
              <a:t>P</a:t>
            </a:r>
            <a:r>
              <a:rPr lang="cs-CZ" altLang="cs-CZ" sz="2000" baseline="-25000" dirty="0" smtClean="0">
                <a:solidFill>
                  <a:schemeClr val="tx1"/>
                </a:solidFill>
              </a:rPr>
              <a:t>O</a:t>
            </a:r>
            <a:r>
              <a:rPr lang="cs-CZ" altLang="cs-CZ" sz="2000" dirty="0" smtClean="0">
                <a:solidFill>
                  <a:schemeClr val="tx1"/>
                </a:solidFill>
              </a:rPr>
              <a:t> jsou odčitatelné položky (podle § 34, § 34 a, § 34b, § 34c, § 34d, § 34e, § 34f, § 34g, § 34h ZDP).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967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Metodika stanovení základu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8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Základ daně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může být tedy větší než nula nebo roven nule. V daňovém přiznání fyzické osoby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 zaokrouhluje na celé stokoruny dolů.</a:t>
            </a: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1800"/>
              </a:spcBef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výše uvedeného textu vyplývá, že pouze u příjmů ze samostatné výdělečné činnosti (P</a:t>
            </a:r>
            <a:r>
              <a:rPr lang="cs-CZ" altLang="cs-CZ" sz="20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§7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a příjmů z nájmu (P</a:t>
            </a:r>
            <a:r>
              <a:rPr lang="cs-CZ" altLang="cs-CZ" sz="20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§9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může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vzniknout ztráta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kterou lze vzájemně zkompenzovat nebo uplatnit v následujících 5 letech formou snížení základu daně fyzické osoby. Vzájemné kompenzování ztráty podle § 7 a § 9 ZDP lze také provést s příjmy podle § 8 a § 10 ZDP.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18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Ztráta tedy nemůže logicky vzniknout u příjmů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marL="723900" lvl="2" indent="-3810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ze závislé činnosti (P§6);</a:t>
            </a:r>
          </a:p>
          <a:p>
            <a:pPr marL="723900" lvl="2" indent="-3810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kapitálového majetku (P§8);</a:t>
            </a:r>
          </a:p>
          <a:p>
            <a:pPr marL="723900" lvl="2" indent="-3810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ostatních příjmů (P§10).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967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Nezdanitelné části základu daně (§15)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889125"/>
            <a:ext cx="835292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lnSpc>
                <a:spcPct val="110000"/>
              </a:lnSpc>
              <a:buFont typeface="Candara" pitchFamily="34" charset="0"/>
              <a:buAutoNum type="arabicParenR"/>
            </a:pPr>
            <a:r>
              <a:rPr lang="cs-CZ" altLang="cs-CZ" sz="1400" b="1" dirty="0" smtClean="0">
                <a:solidFill>
                  <a:schemeClr val="tx1"/>
                </a:solidFill>
              </a:rPr>
              <a:t>odečet hodnoty </a:t>
            </a:r>
            <a:r>
              <a:rPr lang="cs-CZ" altLang="cs-CZ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bezúplatného plnění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(darů)</a:t>
            </a:r>
            <a:r>
              <a:rPr lang="cs-CZ" altLang="cs-CZ" sz="1400" dirty="0" smtClean="0">
                <a:solidFill>
                  <a:schemeClr val="tx1"/>
                </a:solidFill>
              </a:rPr>
              <a:t> poskytnutým poplatníkem v souladu s § 15 odst. 1 ZDP, pokud úhrnná hodnota darů činí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alespoň 1 000 Kč</a:t>
            </a:r>
            <a:r>
              <a:rPr lang="cs-CZ" altLang="cs-CZ" sz="1400" dirty="0" smtClean="0">
                <a:solidFill>
                  <a:schemeClr val="tx1"/>
                </a:solidFill>
              </a:rPr>
              <a:t> nebo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přesáhne 2 % ze ZD (přesněji ze Σ DZD), přičemž</a:t>
            </a:r>
            <a:r>
              <a:rPr lang="cs-CZ" altLang="cs-CZ" sz="1400" dirty="0" smtClean="0">
                <a:solidFill>
                  <a:schemeClr val="tx1"/>
                </a:solidFill>
              </a:rPr>
              <a:t> jako dar na zdravotnické účely lze ocenit hodnotu </a:t>
            </a:r>
            <a:r>
              <a:rPr lang="cs-CZ" altLang="cs-CZ" sz="1400" u="sng" dirty="0" smtClean="0">
                <a:solidFill>
                  <a:schemeClr val="tx1"/>
                </a:solidFill>
              </a:rPr>
              <a:t>1 odběru krve částkou 2 000 Kč a hodnotu odběru orgánu od žijícího dárce částkou 20 000 Kč</a:t>
            </a:r>
            <a:r>
              <a:rPr lang="cs-CZ" altLang="cs-CZ" sz="1400" dirty="0" smtClean="0">
                <a:solidFill>
                  <a:schemeClr val="tx1"/>
                </a:solidFill>
              </a:rPr>
              <a:t>; uplatnit lze hodnotu darů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maximálně do výše   </a:t>
            </a:r>
            <a:r>
              <a:rPr lang="cs-CZ" altLang="cs-CZ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15 %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 ze ZD</a:t>
            </a:r>
            <a:r>
              <a:rPr lang="cs-CZ" altLang="cs-CZ" sz="1400" dirty="0" smtClean="0">
                <a:solidFill>
                  <a:schemeClr val="tx1"/>
                </a:solidFill>
              </a:rPr>
              <a:t> (</a:t>
            </a:r>
            <a:r>
              <a:rPr lang="el-GR" altLang="cs-CZ" sz="1400" dirty="0" smtClean="0">
                <a:solidFill>
                  <a:schemeClr val="tx1"/>
                </a:solidFill>
                <a:cs typeface="Arial" charset="0"/>
              </a:rPr>
              <a:t>Σ</a:t>
            </a:r>
            <a:r>
              <a:rPr lang="cs-CZ" altLang="cs-CZ" sz="1400" dirty="0" smtClean="0">
                <a:solidFill>
                  <a:schemeClr val="tx1"/>
                </a:solidFill>
                <a:cs typeface="Arial" charset="0"/>
              </a:rPr>
              <a:t> DZD);</a:t>
            </a:r>
            <a:endParaRPr lang="el-GR" altLang="cs-CZ" sz="1400" dirty="0" smtClean="0">
              <a:solidFill>
                <a:schemeClr val="tx1"/>
              </a:solidFill>
              <a:cs typeface="Arial" charset="0"/>
            </a:endParaRPr>
          </a:p>
          <a:p>
            <a:pPr marL="533400" indent="-533400" algn="l">
              <a:lnSpc>
                <a:spcPct val="110000"/>
              </a:lnSpc>
              <a:buFont typeface="Candara" pitchFamily="34" charset="0"/>
              <a:buAutoNum type="arabicParenR"/>
            </a:pPr>
            <a:r>
              <a:rPr lang="cs-CZ" altLang="cs-CZ" sz="1400" b="1" dirty="0" smtClean="0">
                <a:solidFill>
                  <a:schemeClr val="tx1"/>
                </a:solidFill>
              </a:rPr>
              <a:t>odečet částky úroků </a:t>
            </a:r>
            <a:r>
              <a:rPr lang="cs-CZ" altLang="cs-CZ" sz="1400" dirty="0" smtClean="0">
                <a:solidFill>
                  <a:schemeClr val="tx1"/>
                </a:solidFill>
              </a:rPr>
              <a:t>zaplacených z úvěru ze stavebního spoření nebo z hypotečního úvěru (úhrnná částka úroků všech poplatníků v téže společně hospodařící domácnosti nesmí pak překročit  </a:t>
            </a:r>
            <a:r>
              <a:rPr lang="cs-CZ" altLang="cs-CZ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300 000 Kč </a:t>
            </a:r>
            <a:r>
              <a:rPr lang="cs-CZ" altLang="cs-CZ" sz="1400" dirty="0" smtClean="0">
                <a:solidFill>
                  <a:schemeClr val="tx1"/>
                </a:solidFill>
              </a:rPr>
              <a:t>za jedno zdaňovací období);</a:t>
            </a:r>
            <a:endParaRPr lang="cs-CZ" altLang="cs-CZ" sz="1400" b="1" dirty="0" smtClean="0">
              <a:solidFill>
                <a:schemeClr val="tx1"/>
              </a:solidFill>
            </a:endParaRPr>
          </a:p>
          <a:p>
            <a:pPr marL="533400" indent="-533400" algn="l">
              <a:lnSpc>
                <a:spcPct val="110000"/>
              </a:lnSpc>
              <a:buFont typeface="Candara" pitchFamily="34" charset="0"/>
              <a:buAutoNum type="arabicParenR"/>
            </a:pPr>
            <a:r>
              <a:rPr lang="cs-CZ" altLang="cs-CZ" sz="1400" b="1" dirty="0" smtClean="0">
                <a:solidFill>
                  <a:schemeClr val="tx1"/>
                </a:solidFill>
              </a:rPr>
              <a:t>odečet platby příspěvků na penzijní připojištění se státním příspěvkem </a:t>
            </a:r>
            <a:r>
              <a:rPr lang="cs-CZ" altLang="cs-CZ" sz="1400" dirty="0" smtClean="0">
                <a:solidFill>
                  <a:schemeClr val="tx1"/>
                </a:solidFill>
              </a:rPr>
              <a:t>(zaplacenou částku je nutno pro tento účel </a:t>
            </a:r>
            <a:r>
              <a:rPr lang="cs-CZ" altLang="cs-CZ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snížit o 12 000 </a:t>
            </a:r>
            <a:r>
              <a:rPr lang="cs-CZ" altLang="cs-CZ" sz="1400" dirty="0" smtClean="0">
                <a:solidFill>
                  <a:schemeClr val="tx1"/>
                </a:solidFill>
              </a:rPr>
              <a:t>Kč), dále na penzijní pojištění a doplňkové penzijní spoření,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 nejvýše lze odečíst </a:t>
            </a:r>
            <a:r>
              <a:rPr lang="cs-CZ" altLang="cs-CZ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12 000 Kč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ročně; </a:t>
            </a:r>
            <a:r>
              <a:rPr lang="cs-CZ" altLang="cs-CZ" sz="1400" b="1" dirty="0">
                <a:solidFill>
                  <a:srgbClr val="FF0000"/>
                </a:solidFill>
              </a:rPr>
              <a:t>(od roku 2017 to je 24 000 Kč)</a:t>
            </a:r>
            <a:endParaRPr lang="cs-CZ" altLang="cs-CZ" sz="1400" b="1" dirty="0" smtClean="0">
              <a:solidFill>
                <a:schemeClr val="tx1"/>
              </a:solidFill>
            </a:endParaRPr>
          </a:p>
          <a:p>
            <a:pPr marL="533400" indent="-533400" algn="l">
              <a:lnSpc>
                <a:spcPct val="110000"/>
              </a:lnSpc>
              <a:buFont typeface="Candara" pitchFamily="34" charset="0"/>
              <a:buAutoNum type="arabicParenR"/>
            </a:pPr>
            <a:r>
              <a:rPr lang="cs-CZ" altLang="cs-CZ" sz="1400" b="1" dirty="0" smtClean="0">
                <a:solidFill>
                  <a:schemeClr val="tx1"/>
                </a:solidFill>
              </a:rPr>
              <a:t>odečet částky </a:t>
            </a:r>
            <a:r>
              <a:rPr lang="cs-CZ" altLang="cs-CZ" sz="1400" dirty="0" smtClean="0">
                <a:solidFill>
                  <a:schemeClr val="tx1"/>
                </a:solidFill>
              </a:rPr>
              <a:t>poplatníkem zaplaceného pojistného na jeho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 soukromé životní pojištění, nejvýše lze odečíst </a:t>
            </a:r>
            <a:r>
              <a:rPr lang="cs-CZ" altLang="cs-CZ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12 000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Kč ročně; </a:t>
            </a:r>
            <a:r>
              <a:rPr lang="cs-CZ" altLang="cs-CZ" sz="1400" b="1" dirty="0">
                <a:solidFill>
                  <a:srgbClr val="FF0000"/>
                </a:solidFill>
              </a:rPr>
              <a:t>(od roku 2017 to je 24 000 Kč)</a:t>
            </a:r>
            <a:endParaRPr lang="cs-CZ" altLang="cs-CZ" sz="1400" b="1" dirty="0" smtClean="0">
              <a:solidFill>
                <a:schemeClr val="tx1"/>
              </a:solidFill>
            </a:endParaRPr>
          </a:p>
          <a:p>
            <a:pPr marL="533400" indent="-533400" algn="l">
              <a:lnSpc>
                <a:spcPct val="110000"/>
              </a:lnSpc>
              <a:buFont typeface="Candara" pitchFamily="34" charset="0"/>
              <a:buAutoNum type="arabicParenR"/>
            </a:pPr>
            <a:r>
              <a:rPr lang="cs-CZ" altLang="cs-CZ" sz="1400" b="1" dirty="0" smtClean="0">
                <a:solidFill>
                  <a:schemeClr val="tx1"/>
                </a:solidFill>
              </a:rPr>
              <a:t>odečet částky odpovídající zaplaceným členským příspěvkům člena odborové organizace </a:t>
            </a:r>
            <a:r>
              <a:rPr lang="cs-CZ" altLang="cs-CZ" sz="1400" dirty="0" smtClean="0">
                <a:solidFill>
                  <a:schemeClr val="tx1"/>
                </a:solidFill>
              </a:rPr>
              <a:t>odborové organizaci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, do výše 1,5 % </a:t>
            </a:r>
            <a:r>
              <a:rPr lang="cs-CZ" altLang="cs-CZ" sz="1400" dirty="0" smtClean="0">
                <a:solidFill>
                  <a:schemeClr val="tx1"/>
                </a:solidFill>
              </a:rPr>
              <a:t>zdanitelných příjmů podle § 6,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 maximálně však do výše </a:t>
            </a:r>
            <a:r>
              <a:rPr lang="cs-CZ" altLang="cs-CZ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3000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 Kč za zdaňovací období;</a:t>
            </a:r>
          </a:p>
          <a:p>
            <a:pPr marL="533400" indent="-533400" algn="l">
              <a:lnSpc>
                <a:spcPct val="110000"/>
              </a:lnSpc>
              <a:buFont typeface="Candara" pitchFamily="34" charset="0"/>
              <a:buAutoNum type="arabicParenR"/>
            </a:pPr>
            <a:r>
              <a:rPr lang="cs-CZ" altLang="cs-CZ" sz="1400" b="1" dirty="0" smtClean="0">
                <a:solidFill>
                  <a:schemeClr val="tx1"/>
                </a:solidFill>
              </a:rPr>
              <a:t>odečet úhrady za zkoušky ověřující výsledky dalšího vzdělávání</a:t>
            </a:r>
            <a:r>
              <a:rPr lang="cs-CZ" altLang="cs-CZ" sz="1400" dirty="0" smtClean="0">
                <a:solidFill>
                  <a:schemeClr val="tx1"/>
                </a:solidFill>
              </a:rPr>
              <a:t>, pokud nebyly hrazeny zaměstnavatelem ani nebyly uplatněny jako daňový výdaj, </a:t>
            </a:r>
            <a:r>
              <a:rPr lang="cs-CZ" altLang="cs-CZ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nejvýše </a:t>
            </a:r>
            <a:r>
              <a:rPr lang="cs-CZ" altLang="cs-CZ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10 000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Kč</a:t>
            </a:r>
            <a:r>
              <a:rPr lang="cs-CZ" altLang="cs-CZ" sz="1400" dirty="0" smtClean="0">
                <a:solidFill>
                  <a:schemeClr val="tx1"/>
                </a:solidFill>
              </a:rPr>
              <a:t>, u osob se zdravotním postižením nejvýše </a:t>
            </a:r>
            <a:br>
              <a:rPr lang="cs-CZ" altLang="cs-CZ" sz="1400" dirty="0" smtClean="0">
                <a:solidFill>
                  <a:schemeClr val="tx1"/>
                </a:solidFill>
              </a:rPr>
            </a:br>
            <a:r>
              <a:rPr lang="cs-CZ" altLang="cs-CZ" sz="1400" b="1" dirty="0" smtClean="0">
                <a:solidFill>
                  <a:schemeClr val="tx1"/>
                </a:solidFill>
              </a:rPr>
              <a:t>13 000 Kč</a:t>
            </a:r>
            <a:r>
              <a:rPr lang="cs-CZ" altLang="cs-CZ" sz="1400" dirty="0" smtClean="0">
                <a:solidFill>
                  <a:schemeClr val="tx1"/>
                </a:solidFill>
              </a:rPr>
              <a:t>, u osob s těžším zdravotním postižením nejvýše pak </a:t>
            </a:r>
            <a:r>
              <a:rPr lang="cs-CZ" altLang="cs-CZ" sz="1400" b="1" dirty="0" smtClean="0">
                <a:solidFill>
                  <a:schemeClr val="tx1"/>
                </a:solidFill>
              </a:rPr>
              <a:t>15 000 Kč.</a:t>
            </a:r>
            <a:r>
              <a:rPr lang="cs-CZ" altLang="cs-CZ" sz="1400" dirty="0" smtClean="0">
                <a:solidFill>
                  <a:schemeClr val="tx1"/>
                </a:solidFill>
              </a:rPr>
              <a:t> </a:t>
            </a:r>
          </a:p>
          <a:p>
            <a:pPr marL="533400" indent="-533400">
              <a:lnSpc>
                <a:spcPct val="110000"/>
              </a:lnSpc>
              <a:buFont typeface="Candara" pitchFamily="34" charset="0"/>
              <a:buAutoNum type="arabicParenR"/>
            </a:pPr>
            <a:endParaRPr lang="cs-CZ" altLang="cs-CZ" sz="1400" dirty="0" smtClean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8967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Položky odečitatelné od základu daně (§34)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 algn="l">
              <a:spcBef>
                <a:spcPts val="1200"/>
              </a:spcBef>
              <a:buFontTx/>
              <a:buAutoNum type="arabicParenR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100 % nebo 110 % nákladů (výdajů) vynaložených při realizaci projektů výzkumu a vývoje.</a:t>
            </a:r>
          </a:p>
          <a:p>
            <a:pPr marL="358775" lvl="1" indent="-358775" algn="l">
              <a:spcBef>
                <a:spcPts val="1200"/>
              </a:spcBef>
              <a:buFontTx/>
              <a:buAutoNum type="arabicParenR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daňová ztráta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– nejdéle v 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5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zdaňovacích obdobích (ztráta vyměřena za rok 2010, pak možnost uplatnění 2011 až 2015);</a:t>
            </a:r>
          </a:p>
          <a:p>
            <a:pPr marL="358775" lvl="1" indent="-358775" algn="l">
              <a:spcBef>
                <a:spcPts val="1200"/>
              </a:spcBef>
              <a:buFontTx/>
              <a:buAutoNum type="arabicParenR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odpočet 50 % nebo 110 % vstupní ceny majetku na podporu pořízení majetku na odborné vzdělávání;</a:t>
            </a:r>
          </a:p>
          <a:p>
            <a:pPr marL="358775" lvl="1" indent="-358775" algn="l">
              <a:spcBef>
                <a:spcPts val="1200"/>
              </a:spcBef>
              <a:buFontTx/>
              <a:buAutoNum type="arabicParenR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odpočet na podporu výdajů vynaložených na žáka nebo studenta v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rámci odborného vzdělávání (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200 Kč/hod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praktického vyučování, odborné praxe a vzdělávací akreditované činnosti). </a:t>
            </a:r>
          </a:p>
          <a:p>
            <a:pPr marL="914400" lvl="1" indent="-457200" algn="l">
              <a:lnSpc>
                <a:spcPct val="80000"/>
              </a:lnSpc>
              <a:buFontTx/>
              <a:buAutoNum type="arabicParenR"/>
            </a:pP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lnSpc>
                <a:spcPct val="80000"/>
              </a:lnSpc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73818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Sazby daně z příjmů fyzických osob (§16)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91675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200"/>
              </a:spcBef>
              <a:buClr>
                <a:srgbClr val="795339"/>
              </a:buClr>
              <a:buFont typeface="Wingdings 2" pitchFamily="18" charset="2"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Sazba daně činí 15 % ze základu daně. </a:t>
            </a:r>
          </a:p>
          <a:p>
            <a:pPr marL="0" lvl="1" algn="l">
              <a:spcBef>
                <a:spcPts val="1200"/>
              </a:spcBef>
              <a:buClr>
                <a:srgbClr val="795339"/>
              </a:buClr>
              <a:buFont typeface="Wingdings 2" pitchFamily="18" charset="2"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 se zvyšuje o solidární zvýšení daně ve výši 7 % z kladného rozdílu mezi:</a:t>
            </a:r>
          </a:p>
          <a:p>
            <a:pPr marL="719138" lvl="1" indent="-360363" algn="l">
              <a:spcBef>
                <a:spcPts val="1200"/>
              </a:spcBef>
              <a:buFontTx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součtem příjmů podle § 6 a příjmů podle § 7;</a:t>
            </a:r>
          </a:p>
          <a:p>
            <a:pPr marL="719138" lvl="1" indent="-360363" algn="l">
              <a:spcBef>
                <a:spcPts val="1200"/>
              </a:spcBef>
              <a:buFontTx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48-násobkem průměrné mzdy (podle zákona o sociálním pojistném). </a:t>
            </a:r>
          </a:p>
          <a:p>
            <a:pPr marL="1077913" lvl="1" indent="-358775" algn="l">
              <a:spcBef>
                <a:spcPts val="1200"/>
              </a:spcBef>
              <a:buFont typeface="Wingdings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 rok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2015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je tato hranice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1 277 328 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Kč, průměrná mzda =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26 611 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Kč</a:t>
            </a:r>
          </a:p>
          <a:p>
            <a:pPr marL="1077913" lvl="1" indent="-358775" algn="l">
              <a:spcBef>
                <a:spcPts val="1200"/>
              </a:spcBef>
              <a:buFont typeface="Wingdings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 rok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2016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je tato hranice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1 296 288 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Kč, průměrná mzda =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27 006 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Kč</a:t>
            </a:r>
          </a:p>
          <a:p>
            <a:pPr marL="1077913" lvl="1" indent="-358775" algn="l">
              <a:lnSpc>
                <a:spcPct val="80000"/>
              </a:lnSpc>
              <a:spcBef>
                <a:spcPts val="1200"/>
              </a:spcBef>
              <a:buClr>
                <a:srgbClr val="795339"/>
              </a:buClr>
              <a:buFont typeface="Wingdings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pro rok </a:t>
            </a: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2017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je tato hranice </a:t>
            </a: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1 355 136 Kč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, průměrná mzda = </a:t>
            </a: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28 232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Kč</a:t>
            </a:r>
          </a:p>
          <a:p>
            <a:pPr marL="1077913" lvl="1" indent="-358775" algn="l">
              <a:lnSpc>
                <a:spcPct val="80000"/>
              </a:lnSpc>
              <a:spcBef>
                <a:spcPts val="1200"/>
              </a:spcBef>
              <a:buClr>
                <a:srgbClr val="795339"/>
              </a:buClr>
              <a:buFont typeface="Wingdings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 rok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2018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je tato hranice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1 438 992 Kč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průměrná mzda =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29 979 Kč</a:t>
            </a:r>
          </a:p>
          <a:p>
            <a:pPr marL="1077913" lvl="1" indent="-358775" algn="l">
              <a:lnSpc>
                <a:spcPct val="80000"/>
              </a:lnSpc>
              <a:spcBef>
                <a:spcPts val="1200"/>
              </a:spcBef>
              <a:buClr>
                <a:srgbClr val="795339"/>
              </a:buClr>
              <a:buFont typeface="Wingdings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pro rok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2019</a:t>
            </a: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je tato hranice </a:t>
            </a: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569 552 Kč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, průměrná mzda = </a:t>
            </a: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32 699 </a:t>
            </a: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Kč</a:t>
            </a:r>
          </a:p>
          <a:p>
            <a:pPr marL="1077913" lvl="1" indent="-358775" algn="l">
              <a:lnSpc>
                <a:spcPct val="80000"/>
              </a:lnSpc>
              <a:spcBef>
                <a:spcPts val="1200"/>
              </a:spcBef>
              <a:buClr>
                <a:srgbClr val="795339"/>
              </a:buClr>
              <a:buFont typeface="Wingdings" pitchFamily="2" charset="2"/>
              <a:buChar char="§"/>
            </a:pPr>
            <a:endParaRPr lang="cs-CZ" altLang="cs-CZ" sz="1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914400" lvl="1" indent="-457200" algn="l">
              <a:lnSpc>
                <a:spcPct val="80000"/>
              </a:lnSpc>
              <a:buClr>
                <a:srgbClr val="795339"/>
              </a:buClr>
              <a:buFont typeface="Wingdings" pitchFamily="2" charset="2"/>
              <a:buChar char="§"/>
            </a:pPr>
            <a:endParaRPr lang="cs-CZ" altLang="cs-CZ" sz="32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lnSpc>
                <a:spcPct val="80000"/>
              </a:lnSpc>
              <a:buClr>
                <a:srgbClr val="795339"/>
              </a:buClr>
              <a:buFont typeface="Wingdings" pitchFamily="2" charset="2"/>
              <a:buChar char="§"/>
            </a:pPr>
            <a:endParaRPr lang="cs-CZ" altLang="cs-CZ" sz="32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buFont typeface="Wingdings 2" pitchFamily="18" charset="2"/>
              <a:buNone/>
            </a:pPr>
            <a:endParaRPr lang="cs-CZ" altLang="cs-CZ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5837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Slevy na dani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spcBef>
                <a:spcPts val="1200"/>
              </a:spcBef>
              <a:buFontTx/>
              <a:buNone/>
            </a:pPr>
            <a:r>
              <a:rPr lang="cs-CZ" altLang="cs-CZ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Klasické slevy na dani (§35)</a:t>
            </a:r>
          </a:p>
          <a:p>
            <a:pPr marL="358775" indent="-358775" algn="l">
              <a:spcBef>
                <a:spcPts val="1200"/>
              </a:spcBef>
              <a:buFontTx/>
              <a:buNone/>
            </a:pPr>
            <a:endParaRPr lang="cs-CZ" altLang="cs-CZ" sz="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1" indent="-358775" algn="l">
              <a:spcBef>
                <a:spcPts val="12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titulu zaměstnávání pracovníků se změněnou pracovní schopností – </a:t>
            </a: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18 000 Kč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1 průměrný roční přepočtený počet zaměstnanců </a:t>
            </a:r>
            <a:b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(§ 35 odst. písm. a).</a:t>
            </a:r>
          </a:p>
          <a:p>
            <a:pPr marL="358775" lvl="1" indent="-358775" algn="l">
              <a:spcBef>
                <a:spcPts val="12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titulu zaměstnávání pracovníků se změněnou pracovní schopností s těžším zdravotním postižením – </a:t>
            </a: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60 000 Kč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1 průměrný roční přepočtený počet zaměstnanců (§ 35 odst. 1 písm. b).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Slevy na dani nahrazující nezdanitelné části základu dane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895075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 algn="l">
              <a:lnSpc>
                <a:spcPct val="90000"/>
              </a:lnSpc>
            </a:pPr>
            <a:r>
              <a:rPr lang="cs-CZ" altLang="cs-CZ" sz="19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Fyzické osoby mohou uplatnit slevy na dani v této výši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35ba, §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35bb,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§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35bc:</a:t>
            </a:r>
          </a:p>
          <a:p>
            <a:pPr marL="631825" lvl="1" indent="-273050" algn="l">
              <a:spcBef>
                <a:spcPts val="600"/>
              </a:spcBef>
              <a:buFontTx/>
              <a:buNone/>
            </a:pP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základní sleva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24 840 Kč 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poplatníka;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sleva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24 840 Kč 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manželku (manžela) 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žijící s poplatníkem ve společně hospodařící domácnosti, pokud nemá vlastní příjem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přesahující částku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b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68 000 Kč ročně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 je-li manžel(-</a:t>
            </a:r>
            <a:r>
              <a:rPr lang="cs-CZ" altLang="cs-CZ" sz="17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ka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držitelem průkazu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ZTP - P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zvyšuje se částka slevy na dani na dvojnásobek, tj. na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49 680 Kč</a:t>
            </a: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základní sleva na invaliditu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2 520 Kč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pobírá-li poplatník invalidní důchod 1. nebo 2. stupně; 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rozšířená sleva na invaliditu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5 040 Kč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pobírá-li poplatník invalidní důchod 3.stupně;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sleva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16 140 Kč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je-li poplatník držitelem průkazu ZTP-P;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sleva na studenta </a:t>
            </a:r>
            <a:r>
              <a:rPr lang="cs-CZ" altLang="cs-CZ" sz="1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4 020 Kč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je-li poplatník osobou soustavně se připravující na své povolání studiem nebo předepsaným výcvikem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sleva za umístění dítěte, </a:t>
            </a:r>
            <a:r>
              <a:rPr lang="cs-CZ" altLang="cs-CZ" sz="17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ve výši prokazatelných nákladů, nejvýše do výše minimální mzdy  za rok – detail §35bb</a:t>
            </a:r>
            <a:r>
              <a:rPr lang="cs-CZ" altLang="cs-CZ" sz="17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700" dirty="0">
                <a:solidFill>
                  <a:schemeClr val="tx1"/>
                </a:solidFill>
                <a:latin typeface="Trebuchet MS" panose="020B0603020202020204" pitchFamily="34" charset="0"/>
              </a:rPr>
              <a:t>(minimální mzda = </a:t>
            </a:r>
            <a:r>
              <a:rPr lang="cs-CZ" altLang="cs-CZ" sz="17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7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pro rok 2018 </a:t>
            </a:r>
            <a:r>
              <a:rPr lang="cs-CZ" altLang="cs-CZ" sz="1700" dirty="0">
                <a:solidFill>
                  <a:srgbClr val="FF0000"/>
                </a:solidFill>
                <a:latin typeface="Trebuchet MS" panose="020B0603020202020204" pitchFamily="34" charset="0"/>
              </a:rPr>
              <a:t>to je </a:t>
            </a:r>
            <a:r>
              <a:rPr lang="cs-CZ" altLang="cs-CZ" sz="17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12 200 Kč)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700" b="1" dirty="0">
                <a:solidFill>
                  <a:srgbClr val="0070C0"/>
                </a:solidFill>
                <a:latin typeface="Trebuchet MS" panose="020B0603020202020204" pitchFamily="34" charset="0"/>
              </a:rPr>
              <a:t>Sleva na evidenci tržeb – 5000 Kč jen v roce první evidence </a:t>
            </a:r>
            <a:r>
              <a:rPr lang="cs-CZ" altLang="cs-CZ" sz="17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tržeb</a:t>
            </a:r>
            <a:endParaRPr lang="cs-CZ" altLang="cs-CZ" sz="17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Daňové zvýhodnění na vyživované dítě (§35c)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Poskytuje se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ve výši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15 204 Kč ročně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(u zaměstnanců při výpočtu záloh na daň ve výši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1 267 Kč měsíčně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na jedno dítě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19 404 Kč ročně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druhé dítě (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1 617 Kč měsíčně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a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24 204 Kč ročně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třetí a každé další dítě (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2 017 Kč měsíčně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), ve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3 formách, a to jako</a:t>
            </a:r>
          </a:p>
          <a:p>
            <a:pPr marL="342900" indent="-342900" algn="l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sleva na dani, </a:t>
            </a:r>
          </a:p>
          <a:p>
            <a:pPr marL="342900" indent="-342900" algn="l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daňový bonus, </a:t>
            </a:r>
          </a:p>
          <a:p>
            <a:pPr marL="342900" indent="-342900" algn="l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kombinace slevy na dani a daňového bonusu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(§35 c). </a:t>
            </a:r>
          </a:p>
          <a:p>
            <a:pPr algn="l">
              <a:lnSpc>
                <a:spcPct val="110000"/>
              </a:lnSpc>
              <a:spcBef>
                <a:spcPts val="600"/>
              </a:spcBef>
              <a:buFont typeface="Wingdings 2" pitchFamily="18" charset="2"/>
              <a:buNone/>
            </a:pP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600"/>
              </a:spcBef>
              <a:buFont typeface="Wingdings 2" pitchFamily="18" charset="2"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Daňový bonus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 poskytuje na každé vyživované dítě (maximálně </a:t>
            </a:r>
            <a:r>
              <a:rPr lang="cs-CZ" alt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5 025 Kč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měsíčně nebo </a:t>
            </a:r>
            <a:r>
              <a:rPr lang="cs-CZ" alt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60 300 Kč ročně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).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Daňový bonus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může uplatnit poplatník, který měl příjem podle § 6, 7, 8 nebo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9 alespoň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ve výši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6-násobku minimální mzdy (min. mzda: 12 200 Kč)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Daňový bonus lze uplatnit, pokud činí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minimálně 100 Kč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algn="l"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cs-CZ" alt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Nonrezident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může uplatnit daňový bonus, jestliže úhrn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všech jeho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příjmů ze zdrojů na území ČR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činí nejméně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90 %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všech jeho příjmů.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ze závislé činnosti a funkčních požitků 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844824"/>
            <a:ext cx="8352928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lvl="1" indent="-358775" algn="l">
              <a:lnSpc>
                <a:spcPct val="90000"/>
              </a:lnSpc>
              <a:buFontTx/>
              <a:buNone/>
            </a:pP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příjmů ze závislé činnosti zahrnujeme: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lvl="1" indent="-358775" algn="l">
              <a:lnSpc>
                <a:spcPct val="90000"/>
              </a:lnSpc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ze současného nebo dřívějšího poměru: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pracovně – právního,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služebního,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členského,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obdobného;</a:t>
            </a:r>
          </a:p>
          <a:p>
            <a:pPr marL="533400" lvl="1" indent="-358775" algn="l">
              <a:buFontTx/>
              <a:buAutoNum type="arabicParenR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příjmy za práci: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člena družstva,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společníka s.r.o.,</a:t>
            </a:r>
          </a:p>
          <a:p>
            <a:pPr marL="1073150" lvl="3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komanditisty komanditní společnosti;</a:t>
            </a:r>
          </a:p>
          <a:p>
            <a:pPr marL="533400" lvl="1" indent="-358775" algn="l">
              <a:buFontTx/>
              <a:buAutoNum type="arabicParenR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odměny (podíl na zisku) člena orgánu právnické osoby (tantiémy) a likvidátora;</a:t>
            </a:r>
          </a:p>
          <a:p>
            <a:pPr marL="533400" lvl="1" indent="-358775" algn="l">
              <a:lnSpc>
                <a:spcPct val="90000"/>
              </a:lnSpc>
              <a:buFontTx/>
              <a:buAutoNum type="arabicParenR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příjmy poplatníka, které mu plynou v souvislosti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 současným, dřívějším nebo budoucím výkonem závislé činnosti;</a:t>
            </a:r>
          </a:p>
          <a:p>
            <a:pPr marL="533400" lvl="1" indent="-358775" algn="l">
              <a:buFontTx/>
              <a:buAutoNum type="arabicParenR"/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příjmy z tzv. mezinárodního pronájmu pracovní síly.</a:t>
            </a:r>
          </a:p>
          <a:p>
            <a:pPr marL="914400" lvl="1" indent="-457200" algn="l">
              <a:lnSpc>
                <a:spcPct val="90000"/>
              </a:lnSpc>
              <a:buFontTx/>
              <a:buNone/>
            </a:pP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32056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ts val="600"/>
              </a:spcBef>
            </a:pPr>
            <a:endParaRPr lang="cs-CZ" altLang="cs-CZ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algn="l">
              <a:lnSpc>
                <a:spcPct val="80000"/>
              </a:lnSpc>
              <a:spcBef>
                <a:spcPts val="600"/>
              </a:spcBef>
            </a:pPr>
            <a:r>
              <a:rPr lang="cs-CZ" alt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</a:t>
            </a:r>
            <a:r>
              <a:rPr lang="cs-CZ" altLang="cs-C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daňový systém zahrnuje tyto daně </a:t>
            </a:r>
            <a:r>
              <a:rPr lang="cs-CZ" alt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:</a:t>
            </a:r>
          </a:p>
          <a:p>
            <a:pPr algn="l">
              <a:lnSpc>
                <a:spcPct val="80000"/>
              </a:lnSpc>
              <a:spcBef>
                <a:spcPts val="600"/>
              </a:spcBef>
            </a:pPr>
            <a:endParaRPr lang="cs-CZ" altLang="cs-CZ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daně z příjmů (fyzických osob a právnických osob);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daň z nemovitých věcí;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daň silniční;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daň z nabytí nemovitých věcí (daň z nemovitostí 1993-2013);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daň dědická, daň darovací a daň z převodu nemovitostí (1993 až 2013); 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daň z přidané hodnoty;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daně spotřební;</a:t>
            </a:r>
          </a:p>
          <a:p>
            <a:pPr marL="182563" lvl="2" indent="-182563" algn="l">
              <a:lnSpc>
                <a:spcPct val="80000"/>
              </a:lnSpc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daně ekologické (od 1.1.2008).</a:t>
            </a:r>
          </a:p>
          <a:p>
            <a:pPr marL="609600" indent="-609600">
              <a:lnSpc>
                <a:spcPct val="80000"/>
              </a:lnSpc>
              <a:buFont typeface="Arial" charset="0"/>
              <a:buChar char=" "/>
            </a:pPr>
            <a:endParaRPr lang="cs-CZ" altLang="cs-CZ" sz="1600" dirty="0"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daňový systém po roce 1993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2582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Techniky výběru daní a daňové režimy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6085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příjmů ze závislé činnosti se uplatňuje technika výběru daně spočívající v </a:t>
            </a: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odvodu daně prostřednictvím plátce daně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který pod svou majetkovou odpovědností srazí daň nebo zálohu na daň poplatníkovi a odvede ji správci daně.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Uplatňují se zde 2 daňové režimy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 a to :</a:t>
            </a:r>
          </a:p>
          <a:p>
            <a:pPr marL="361950" lvl="2" indent="-20955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zdaňování příjmů zvláštní sazbou daně ve výši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15 %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ze samostatného základu daně </a:t>
            </a:r>
            <a:b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tzv. srážkovou daní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);</a:t>
            </a:r>
          </a:p>
          <a:p>
            <a:pPr marL="361950" lvl="2" indent="-20955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zdaňování příjmů na základě stanovení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zálohy na daň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stanovené podle § 38h </a:t>
            </a:r>
            <a:b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(po skončení zdaňovacího období může a nemusí následovat tzv.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roční zúčtování záloh na daň, které provádí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zaměstnavatel nebo zaměstnanec podá daňové přiznání za sebe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).</a:t>
            </a:r>
          </a:p>
          <a:p>
            <a:pPr marL="1295400" lvl="2" indent="-3810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arenR"/>
            </a:pP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Zvláštní sazbou daně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se zdaňují příjmy ze závislé činnosti na základě </a:t>
            </a: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dohody o provedení práce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(max. 300 hod. ročně), pokud poplatník 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nepodepsal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prohlášení k dani, a úhrnná výše příjmů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nepřesáhne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částku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10 000 Kč</a:t>
            </a:r>
            <a:r>
              <a:rPr lang="cs-CZ" alt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za 1 měsíc u téhož zaměstnavatele. </a:t>
            </a:r>
            <a:r>
              <a:rPr lang="cs-CZ" alt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Neplatí se ani pojistné na soc. zabezpečení a pojistné na veřejné zdravotní pojištění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alt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Techniky výběru daní a daňové režimy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Schéma výpočtu zálohy na daň (měsíční) je následující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:</a:t>
            </a:r>
          </a:p>
          <a:p>
            <a:pPr marL="533400" indent="-533400" algn="l">
              <a:lnSpc>
                <a:spcPct val="90000"/>
              </a:lnSpc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+ měsíční příjem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(Kč) * 1,34 =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superhrubý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příjem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(Kč)</a:t>
            </a:r>
            <a:endParaRPr lang="cs-CZ" altLang="cs-CZ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= 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základ daně pro výpočet zálohy na daň (Kč)  -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zaokrouhlit na        100 Kč nahoru =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záloha na daň vypočtená (Kč)</a:t>
            </a: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–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měsíční sleva na dani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a to :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257300" lvl="3" indent="-342900" algn="l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2 070 </a:t>
            </a:r>
            <a:r>
              <a:rPr lang="cs-CZ" altLang="cs-CZ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Kč 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poplatníka,</a:t>
            </a:r>
            <a:endParaRPr lang="cs-CZ" altLang="cs-CZ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257300" lvl="3" indent="-342900" algn="l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210</a:t>
            </a:r>
            <a:r>
              <a:rPr lang="cs-CZ" altLang="cs-CZ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Kč 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invalidní důchod pro invaliditu 1. a 2. stupně,</a:t>
            </a:r>
            <a:endParaRPr lang="cs-CZ" altLang="cs-CZ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257300" lvl="3" indent="-342900" algn="l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420</a:t>
            </a:r>
            <a:r>
              <a:rPr lang="cs-CZ" altLang="cs-CZ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Kč 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invalidní důchod pro invaliditu 3. stupně</a:t>
            </a:r>
            <a:r>
              <a:rPr lang="cs-CZ" altLang="cs-CZ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</a:t>
            </a:r>
          </a:p>
          <a:p>
            <a:pPr marL="1257300" lvl="3" indent="-342900" algn="l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1 345 </a:t>
            </a:r>
            <a:r>
              <a:rPr lang="cs-CZ" altLang="cs-CZ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Kč 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držitele průkazu ZTP-P,</a:t>
            </a:r>
            <a:endParaRPr lang="cs-CZ" altLang="cs-CZ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1257300" lvl="3" indent="-342900" algn="l">
              <a:lnSpc>
                <a:spcPct val="90000"/>
              </a:lnSpc>
              <a:buFont typeface="Wingdings" pitchFamily="2" charset="2"/>
              <a:buChar char="§"/>
            </a:pPr>
            <a:r>
              <a:rPr lang="cs-CZ" altLang="cs-C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335</a:t>
            </a:r>
            <a:r>
              <a:rPr lang="cs-CZ" altLang="cs-CZ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Kč </a:t>
            </a:r>
            <a:r>
              <a:rPr lang="cs-CZ" altLang="cs-CZ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na studenta;</a:t>
            </a:r>
            <a:endParaRPr lang="cs-CZ" altLang="cs-CZ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67611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Techniky výběru daní a daňové režimy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8958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</a:t>
            </a:r>
          </a:p>
          <a:p>
            <a:pPr marL="533400" indent="-53340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záloha na daň snížená o měsíční slevy na dani (§35ba) v Kč</a:t>
            </a:r>
          </a:p>
          <a:p>
            <a:pPr marL="1162050" indent="-116205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                  – měsíční daňové zvýhodnění formou slevy na dani  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na 1. dítě  1 267 Kč  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na 2. dítě 1 617 Kč, na 3. a další dítě 2 017 Kč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</a:p>
          <a:p>
            <a:pPr marL="533400" indent="-53340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skutečně sražená záloha na daň (Kč);</a:t>
            </a:r>
          </a:p>
          <a:p>
            <a:pPr marL="533400" indent="-53340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+ měsíční daňový bonus  na dítě (Kč);</a:t>
            </a:r>
          </a:p>
          <a:p>
            <a:pPr marL="533400" indent="-533400"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záloha na daň upravená o slevu na dani nebo daňový  bonus (Kč).</a:t>
            </a:r>
          </a:p>
          <a:p>
            <a:pPr marL="533400" indent="-533400" algn="l">
              <a:buFontTx/>
              <a:buNone/>
            </a:pP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Solidární zvýšení zálohy činí 7 %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 kladného rozdílu mezi :</a:t>
            </a:r>
          </a:p>
          <a:p>
            <a:pPr marL="533400" indent="-358775" algn="l">
              <a:buFontTx/>
              <a:buNone/>
              <a:tabLst>
                <a:tab pos="533400" algn="l"/>
              </a:tabLst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a) 	příjmy zahrnovanými do základu daně pro výpočet zálohy a </a:t>
            </a:r>
          </a:p>
          <a:p>
            <a:pPr marL="533400" indent="-358775" algn="l">
              <a:buFontTx/>
              <a:buNone/>
              <a:tabLst>
                <a:tab pos="533400" algn="l"/>
              </a:tabLst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b) 	4násobkem průměrné mzdy stanovené podle zákona upravující pojistné na sociální zabezpečení (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130 796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Kč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</a:p>
          <a:p>
            <a:pPr marL="533400" indent="-533400" algn="l">
              <a:buFontTx/>
              <a:buNone/>
            </a:pP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Poznámka :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záloha na daň se stanovuje podle § 38h ZDP, pokud poplatník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podepsal 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prohlášení k dani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V případě, že toto prohlášení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nepodepsal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záloha se určí rovněž podle § 38h ZDP, tj. bez slev na dani.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8795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Techniky výběru daní a daňové režimy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9552" y="1916752"/>
            <a:ext cx="784860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ročním zúčtování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záloh na daň z příjmů ze závislé činnosti a z funkčních požitků se provádí výpočet daňové povinnosti takto :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+ roční příjem * 1,34 =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superhrubý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příjem Kč (DZD§6)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– odpočet nezdanitelných částek (§ 15 ZDP)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základ daně (zaokrouhlit na celé 100 Kč dolů)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daň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– roční slevy na dani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daň po slevách (§ 35ba)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daňové zvýhodnění na vyživované dítě;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zúčtování měsíčních daňových bonusů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= zúčtování záloh na daň a daňového zvýhodnění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</a:p>
          <a:p>
            <a:pPr marL="533400" indent="-533400"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Daň se stanovuje podle § 16 ZDP.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8795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tantiém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tantiém se uplatňuje technika výběru daně spočívající v </a:t>
            </a:r>
            <a:r>
              <a:rPr lang="cs-CZ" altLang="cs-CZ" sz="20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odvodu daně prostřednictvím plátce daně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který pod svou majetkovou odpovědností srazí daň nebo zálohu na daň poplatníkovi a odvede ji správci daně </a:t>
            </a:r>
            <a:b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(př. jednatel s.r.o. srazí daň a odvede ji FÚ).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</a:p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Uplatňují se zde 2 daňové režimy,  a to : </a:t>
            </a:r>
          </a:p>
          <a:p>
            <a:pPr marL="533400" lvl="2" indent="-358775" algn="l">
              <a:spcBef>
                <a:spcPts val="6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zdaňování příjmů zvláštní sazbou daně ve výši 1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5 %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ze samostatného základu daně (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tzv. srážkovou daní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), je-li poplatníkem daně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nonrezident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533400" lvl="2" indent="-358775" algn="l">
              <a:spcBef>
                <a:spcPts val="6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zdaňování příjmů na základě stanovení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zálohy na daň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(po skončení zdaňovacího období může a nemusí následovat tzv. roční zúčtování záloh na daň),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je-li poplatníkem rezident ČR.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DPP a DPČ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772816"/>
            <a:ext cx="8352928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dohod o provedení práce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(maximálně 300 odpracovaných hodin u jednoho zaměstnavatele ročně) se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nesráží zdravotní a sociální pojištění do výše příjmu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10 000 Kč/měsíčně včetně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kdežto </a:t>
            </a:r>
          </a:p>
          <a:p>
            <a:pPr marL="266700" indent="-2667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dohod o pracovní činnosti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(znějící na částku alespoň 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2 500 Kč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 počet dní více než 14/</a:t>
            </a:r>
            <a:r>
              <a:rPr lang="cs-CZ" alt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měs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.)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se toto pojištění sráží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</a:p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dohod se uplatňují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2 daňové režimy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a to :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endParaRPr lang="cs-CZ" altLang="cs-CZ" sz="4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lvl="2" indent="-3619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zdaňování příjmů zvláštní sazbou daně ve výši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15 %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ze samostatného základu daně (tzv.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srážkovou daní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), pokud poplatník  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nepodepsal prohlášení k daní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 měsíční příjem nepřevyšuje 10 000 Kč v případě DPP;</a:t>
            </a:r>
          </a:p>
          <a:p>
            <a:pPr marL="533400" lvl="2" indent="-3619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ostatních případech se uplatňuje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záloha na daň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pokud </a:t>
            </a:r>
            <a:r>
              <a:rPr lang="cs-CZ" altLang="cs-CZ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podepsal prohlášení  k dani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pak podle § 38h, pokud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nepodepsal prohlášení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k dani,  tak záloha na daň vypočtená rovněž podle § 38h.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Samostatná činnost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Samostatná  činnost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 soustavná činnost za účelem dosažení zisku prováděná samostatně fyzickou osobou vlastním jménem a na vlastní odpovědnost.</a:t>
            </a:r>
          </a:p>
          <a:p>
            <a:pPr marL="533400" indent="-533400" algn="l"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ze samostatné činnosti zahrnují (§ 7 odst.1):</a:t>
            </a: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lvl="2" indent="-358775" algn="l">
              <a:buFontTx/>
              <a:buAutoNum type="alphaL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ze zemědělské výroby, lesního a vodního hospodářství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[80 %]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533400" lvl="2" indent="-358775" algn="l">
              <a:buFontTx/>
              <a:buAutoNum type="alphaL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ze živnostenského podnikání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[80 %, 60 %]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 </a:t>
            </a:r>
          </a:p>
          <a:p>
            <a:pPr marL="533400" lvl="2" indent="-358775" algn="l">
              <a:buFontTx/>
              <a:buAutoNum type="alphaL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jiného podnikání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[40 %]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 </a:t>
            </a:r>
          </a:p>
          <a:p>
            <a:pPr marL="533400" lvl="2" indent="-358775" algn="l">
              <a:buFontTx/>
              <a:buAutoNum type="alphaL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v podobě podílů na zisku společníků v.o.s. a komplementářů k.s.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Samostatná činnost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ze samostatné činnosti dále zahrnují (§7 odst. 2):</a:t>
            </a:r>
          </a:p>
          <a:p>
            <a:pPr marL="361950" indent="-361950" algn="l">
              <a:spcBef>
                <a:spcPts val="600"/>
              </a:spcBef>
              <a:buFontTx/>
              <a:buAutoNum type="alphaL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užití nebo poskytnutí práv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(průmyslové vlastnictví, jiné duševní vlastnictví, autorská práva, práva příbuzná právu autorskému, vydávání, rozmnožování a rozšiřování literárních a jiných děl vlastním nákladem)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[40 %];</a:t>
            </a:r>
          </a:p>
          <a:p>
            <a:pPr marL="361950" indent="-361950" algn="l">
              <a:spcBef>
                <a:spcPts val="600"/>
              </a:spcBef>
              <a:buFontTx/>
              <a:buAutoNum type="alphaL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 nájmu majetku zařazeného v obchodním majetku </a:t>
            </a:r>
            <a:r>
              <a:rPr lang="en-US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[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30 %</a:t>
            </a:r>
            <a:r>
              <a:rPr lang="en-US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]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.</a:t>
            </a:r>
          </a:p>
          <a:p>
            <a:pPr marL="361950" indent="-361950" algn="l">
              <a:spcBef>
                <a:spcPts val="600"/>
              </a:spcBef>
              <a:buFontTx/>
              <a:buAutoNum type="alphaL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výkonu nezávislého povolání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[40 %].</a:t>
            </a:r>
            <a:endParaRPr lang="cs-CZ" altLang="cs-CZ" sz="18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charset="0"/>
            </a:endParaRPr>
          </a:p>
          <a:p>
            <a:pPr marL="533400" indent="-533400" algn="l">
              <a:spcBef>
                <a:spcPts val="600"/>
              </a:spcBef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  <a:cs typeface="Arial" charset="0"/>
            </a:endParaRP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Při uplatnění paušální částky ve výši :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= 40 % lze uplatnit výdaje do částky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800 000 Kč;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= 30 % pak do částky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600 000 Kč;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= 60 % do částky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1 200 000 Kč;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cs typeface="Arial" charset="0"/>
              </a:rPr>
              <a:t>= 80 % do částky 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charset="0"/>
              </a:rPr>
              <a:t>1 600 000 Kč.</a:t>
            </a:r>
          </a:p>
          <a:p>
            <a:pPr marL="533400" indent="-533400" algn="l">
              <a:lnSpc>
                <a:spcPct val="80000"/>
              </a:lnSpc>
              <a:buFontTx/>
              <a:buAutoNum type="alphaLcParenR"/>
            </a:pPr>
            <a:endParaRPr lang="en-US" altLang="cs-CZ" sz="2000" b="1" dirty="0" smtClean="0">
              <a:solidFill>
                <a:schemeClr val="tx1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(podíl na zisku v.o.s. a k.s.)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9552" y="1916752"/>
            <a:ext cx="8208912" cy="470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Podíl na zisku (základ daně) se rozděluje na jednotlivé společníky podle podílů stanovených ve společenské smlouvě, jinak rovným dílem.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spcBef>
                <a:spcPts val="600"/>
              </a:spcBef>
              <a:buFontTx/>
              <a:buNone/>
            </a:pPr>
            <a:endParaRPr lang="cs-CZ" altLang="cs-CZ" sz="1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Při zdaňování příjmů společníků v.o.s. platí tyto zásady:</a:t>
            </a:r>
            <a:endParaRPr lang="cs-CZ" altLang="cs-CZ" sz="20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533400" indent="-533400" algn="l">
              <a:spcBef>
                <a:spcPts val="6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fyzických osob je podíl na zisku dílčím základem daně (DZD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§7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),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právnických osob základem daně;</a:t>
            </a:r>
          </a:p>
          <a:p>
            <a:pPr marL="533400" indent="-533400" algn="l">
              <a:spcBef>
                <a:spcPts val="6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nákladů společnosti lze zahrnout i výdaje na pracovní cesty zaměstnanců a společníků;</a:t>
            </a:r>
          </a:p>
          <a:p>
            <a:pPr marL="533400" indent="-533400" algn="l">
              <a:spcBef>
                <a:spcPts val="6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dary poskytnuté v.o.s. nesnižují základ daně v.o.s., ale rozdělují se na společníky stejným dílem jako podíl na zisku a posuzují se podle § 15 odst. 1 a 2;</a:t>
            </a:r>
          </a:p>
          <a:p>
            <a:pPr marL="533400" indent="-533400" algn="l">
              <a:spcBef>
                <a:spcPts val="600"/>
              </a:spcBef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obdobně jako podíly na zisku a dary rozdělují se na společníky odčitatelné položky podle § 34 (např. ztráta, 100 % výdajů na projekty výzkumu a vývoje a pod.) a slevy na dani podle § 35 (na zaměstnance se zdravotním postižením);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89878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(podíl na zisku v.o.s. a k.s.)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70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spcBef>
                <a:spcPts val="600"/>
              </a:spcBef>
              <a:buFontTx/>
              <a:buAutoNum type="arabicParenR" startAt="5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společníka v.o.s. nelze rozdělit na spolupracující osoby;</a:t>
            </a:r>
          </a:p>
          <a:p>
            <a:pPr marL="533400" indent="-533400" algn="l">
              <a:spcBef>
                <a:spcPts val="600"/>
              </a:spcBef>
              <a:buFontTx/>
              <a:buAutoNum type="arabicParenR" startAt="5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je-li společníkem v.o.s. právnická nebo fyzická osoba, která není rezidentem ČR, pak se z hlediska zdanění považuje za stálou provozovnu a její podíl na zisku se zdaňuje v ČR;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endParaRPr lang="cs-CZ" altLang="cs-CZ" sz="4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 komplementářů k.s. platí stejné zásady jako u společníků v.o.s. Základ daně komanditní společnosti se rozdělí na jednotlivé společníky podle společenské smlouvy, jinak rovným dílem.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Komplementáři k.s. (fyzické osoby) zdaní svůj podíl na zisku v přiznání k dani z příjmů, část podílu na zisku připadající na skupinu komanditistů je zdaněna v přiznání k dani z příjmů právnické osoby.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736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daňový systém po roce 1993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2420888"/>
            <a:ext cx="3810000" cy="3873500"/>
          </a:xfrm>
          <a:prstGeom prst="rect">
            <a:avLst/>
          </a:prstGeom>
          <a:ln>
            <a:solidFill>
              <a:schemeClr val="tx1"/>
            </a:solidFill>
          </a:ln>
          <a:extLst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2400" b="1" u="sng" dirty="0" smtClean="0">
                <a:solidFill>
                  <a:schemeClr val="tx1"/>
                </a:solidFill>
              </a:rPr>
              <a:t>DANĚ PŘÍMÉ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1. </a:t>
            </a:r>
            <a:r>
              <a:rPr lang="cs-CZ" sz="2000" b="1" dirty="0" smtClean="0">
                <a:solidFill>
                  <a:schemeClr val="tx1"/>
                </a:solidFill>
              </a:rPr>
              <a:t>Z příjmů FO, PO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Daň z příjmů 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 2" pitchFamily="18" charset="2"/>
              <a:buNone/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2. Majetkové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Daň z </a:t>
            </a:r>
            <a:r>
              <a:rPr lang="cs-CZ" sz="2000" b="1" strike="sngStrike" dirty="0" smtClean="0"/>
              <a:t>nemovitostí</a:t>
            </a:r>
            <a:r>
              <a:rPr lang="cs-CZ" sz="2000" b="1" dirty="0" smtClean="0">
                <a:solidFill>
                  <a:srgbClr val="0070C0"/>
                </a:solidFill>
              </a:rPr>
              <a:t> z</a:t>
            </a:r>
            <a:r>
              <a:rPr lang="cs-CZ" sz="2000" b="1" strike="sngStrike" dirty="0" smtClean="0">
                <a:solidFill>
                  <a:srgbClr val="0070C0"/>
                </a:solidFill>
              </a:rPr>
              <a:t> </a:t>
            </a:r>
            <a:r>
              <a:rPr lang="cs-CZ" sz="2000" b="1" dirty="0" smtClean="0">
                <a:solidFill>
                  <a:srgbClr val="0070C0"/>
                </a:solidFill>
              </a:rPr>
              <a:t>nemovitých věcí (od 2014)</a:t>
            </a:r>
            <a:endParaRPr lang="cs-CZ" sz="2000" b="1" dirty="0" smtClean="0"/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strike="sngStrike" dirty="0" smtClean="0"/>
              <a:t>Daň dědická, darovací a z převodu nemovitostí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 smtClean="0">
                <a:solidFill>
                  <a:srgbClr val="0070C0"/>
                </a:solidFill>
              </a:rPr>
              <a:t>Daň z nabytí nemovitých věcí (od 2014)</a:t>
            </a:r>
          </a:p>
          <a:p>
            <a:pPr marL="533400" indent="-533400" algn="l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Daň silniční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648200" y="2420888"/>
            <a:ext cx="3956050" cy="3873500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 typeface="Wingdings 2" pitchFamily="18" charset="2"/>
              <a:buNone/>
            </a:pPr>
            <a:r>
              <a:rPr lang="cs-CZ" altLang="cs-CZ" sz="2400" b="1" u="sng" smtClean="0"/>
              <a:t>DANĚ NEPŘÍMÉ</a:t>
            </a:r>
          </a:p>
          <a:p>
            <a:pPr marL="533400" indent="-533400">
              <a:buClr>
                <a:schemeClr val="tx1"/>
              </a:buClr>
              <a:buFont typeface="Wingdings 2" pitchFamily="18" charset="2"/>
              <a:buNone/>
            </a:pPr>
            <a:r>
              <a:rPr lang="cs-CZ" altLang="cs-CZ" sz="2400" b="1" smtClean="0"/>
              <a:t>1. Všeobecné (univerzální)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 smtClean="0">
                <a:solidFill>
                  <a:srgbClr val="FF0000"/>
                </a:solidFill>
              </a:rPr>
              <a:t>Daň z přidané hodnoty</a:t>
            </a:r>
          </a:p>
          <a:p>
            <a:pPr marL="533400" indent="-533400">
              <a:buClr>
                <a:schemeClr val="tx1"/>
              </a:buClr>
              <a:buFont typeface="Wingdings 2" pitchFamily="18" charset="2"/>
              <a:buNone/>
            </a:pPr>
            <a:r>
              <a:rPr lang="cs-CZ" altLang="cs-CZ" sz="2400" b="1" smtClean="0"/>
              <a:t>2. Selektivní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 smtClean="0"/>
              <a:t>Spotřební daně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 smtClean="0"/>
              <a:t>Cla (při dovozu)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Char char="ü"/>
            </a:pPr>
            <a:r>
              <a:rPr lang="cs-CZ" altLang="cs-CZ" sz="2400" b="1" smtClean="0">
                <a:solidFill>
                  <a:srgbClr val="00B050"/>
                </a:solidFill>
              </a:rPr>
              <a:t>Ekologické daně (od 1.1.2008)</a:t>
            </a:r>
            <a:endParaRPr lang="cs-CZ" altLang="cs-CZ" sz="2400" b="1" dirty="0" smtClean="0">
              <a:solidFill>
                <a:srgbClr val="00B05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6469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kapitálového majetku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spcBef>
                <a:spcPts val="600"/>
              </a:spcBef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příjmů z kapitálového majetku (P</a:t>
            </a:r>
            <a:r>
              <a:rPr lang="cs-CZ" altLang="cs-CZ" sz="18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§8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se </a:t>
            </a: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uplatňují 2 režimy zdanění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6088" lvl="1" indent="-358775" algn="l">
              <a:spcBef>
                <a:spcPts val="600"/>
              </a:spcBef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vstupují do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dílčího základu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daně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zdaňovaného v přiznání k dani z příjmů fyzické osoby  s daňovým zatížením 15 %, přičemž dílčím základem daně (DZD</a:t>
            </a:r>
            <a:r>
              <a:rPr lang="cs-CZ" altLang="cs-CZ" sz="18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§8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je příjem nesnížený o výdaje s výjimkou příjmů z prodeje předkupního práva na cenné papíry , kdy je výdajem cena předkupního práva, maximálně však do výše příjmů z prodeje tohoto předkupního práva;</a:t>
            </a:r>
          </a:p>
          <a:p>
            <a:pPr marL="446088" lvl="1" indent="-358775" algn="l">
              <a:spcBef>
                <a:spcPts val="600"/>
              </a:spcBef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plynoucí ze zdrojů v ČR a v zahraničí [vymezené v § 8 odst. 1 písm. a) až f) a v odst. 2 </a:t>
            </a:r>
            <a:r>
              <a:rPr lang="cs-CZ" alt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písm.a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)]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jsou zahrnuty v samostatném základu daně  a zdaňují se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zvláštní sazbou </a:t>
            </a:r>
            <a:r>
              <a:rPr lang="cs-CZ" altLang="cs-CZ" sz="1800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sazbou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daně 15 %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(§ 36), přičemž do samostatného základu daně se příjmy zahrnují v hrubé výši.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889125"/>
            <a:ext cx="813593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daňovém přiznání [režim daně (1)] se zdaňují tyto příjmy z kapitálového majetku: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 z vkladů na běžných účtech, které jsou podle podmínek banky určeny k podnikání;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 a jiné výnosy z poskytnutých úvěrů nebo zápůjček;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 a poplatky z prodlení;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 z práva na dorovnání;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 z hodnoty splaceného vkladu ve smluvené výši členů obchodních korporací;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předkupního práva na cenné papíry;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kapitálového majetku plynoucí ze zdrojů v zahraničí, pokud poplatník nevyužil možnosti je zahrnout do samostatného základu daně a zdanit je sazbou 15 %;</a:t>
            </a:r>
          </a:p>
          <a:p>
            <a:pPr marL="358775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úrokové příjmy z dluhopisů vydaných v zahraničí poplatníkem se sídlem v ČR nebo Českou republikou plynoucí rezidentům ČR.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kapitálového majetku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kapitálového majetku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916752"/>
            <a:ext cx="813593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  <a:buFontTx/>
              <a:buNone/>
            </a:pP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Zvláštní sazbou daně </a:t>
            </a: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(podle § 36) ze samostatného základu daně, tzv. srážkovou daní se zdaňují příjmy z kapitálového majetku se zdrojem v ČR a v zahraničí, a to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[režim (2)]:</a:t>
            </a:r>
          </a:p>
          <a:p>
            <a:pPr marL="533400" indent="-533400" algn="l">
              <a:spcBef>
                <a:spcPts val="600"/>
              </a:spcBef>
              <a:buFontTx/>
              <a:buNone/>
            </a:pPr>
            <a:endParaRPr lang="cs-CZ" altLang="cs-CZ" sz="3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podíly na zisku z majetkového podílu na a.s., na s.r.o. a k.s. a podíly na zisku z členství v družstvu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 a jiné výnosy z držby cenných papírů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 vyrovnání společníkovi, který není účastníkem smlouvy (mimo stojící společník), podle smlouvy o převodu zisku nebo ovládací smlouvy; 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podíly na zisku tichého společníka z účasti na podnikání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úroky, výhry a jiné výnosy z vkladů na vkladních knížkách, úroky z peněžních prostředků na účtu, který není podle podmínek toho, kdo účet vede, určen k podnikání (např. termínované vklady, sporožirové a  devizové účty)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výnos z jednorázového vkladu a z vkladu jemu na roveň postaveného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kapitálového majetku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889125"/>
            <a:ext cx="813593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Zvláštní sazbou daně </a:t>
            </a:r>
            <a:r>
              <a:rPr lang="cs-CZ" altLang="cs-CZ" sz="18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(podle § 36) ze samostatného základu daně, tzv. srážkovou daní se zdaňují příjmy z kapitálového majetku se zdrojem v ČR a v zahraničí, a to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[režim (2)]: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dávky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penzijního připojištění se státním příspěvkem snížené o zaplacené příspěvky a o státní příspěvek na penzijní připojištění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plnění ze soukromého životního pojištění nebo jiný příjem z pojištění osob, který není pojistným plněním a nezakládá zánik pojistné smlouvy, snížené o zaplacené pojistné 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 = 15 %];</a:t>
            </a:r>
          </a:p>
          <a:p>
            <a:pPr marL="271463" lvl="1" indent="-184150" algn="l"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rozdíl mezi </a:t>
            </a:r>
            <a:r>
              <a:rPr lang="cs-CZ" alt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vyplacenou (nominální) hodnotou dluhopisu včetně vkladního listu nebo vkladu jemu na roveň postavenému </a:t>
            </a:r>
            <a:r>
              <a:rPr lang="cs-CZ" alt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 emisním kurzem při jejich vydán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í; v případě předčasného zpětného nákupu se použije místo jmenovité hodnoty cena zpětného odkupu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  <a:p>
            <a:pPr marL="271463" lvl="1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plnění ze zisku ze svěřeneckého fondu </a:t>
            </a:r>
            <a:r>
              <a:rPr lang="en-US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[</a:t>
            </a:r>
            <a:r>
              <a:rPr lang="cs-CZ" altLang="cs-CZ" sz="1800" b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sd</a:t>
            </a: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= 15 %];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kapitálového majetku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772816"/>
            <a:ext cx="813593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 algn="just">
              <a:lnSpc>
                <a:spcPct val="90000"/>
              </a:lnSpc>
              <a:buFont typeface="Arial" charset="0"/>
              <a:buChar char="­"/>
            </a:pP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1" indent="-184150" algn="just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úroky a jiné výnosy z držby směnek s výjimkou úrokových příjmů a jiných výnosů z držby směnky vystavené bankou k zajištění pohledávky vzniklé z vkladu věřitele, plynoucí ze zdrojů na území ČR, které jsou samostatným základem  pro zdanění zvláštní sazbou daně (podle § 36);</a:t>
            </a:r>
          </a:p>
          <a:p>
            <a:pPr marL="533400" indent="-533400" algn="just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</a:p>
          <a:p>
            <a:pPr algn="l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 </a:t>
            </a:r>
            <a:r>
              <a:rPr lang="cs-CZ" altLang="cs-CZ" sz="24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společného jmění manželů</a:t>
            </a: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se příjmy z kapitálového majetku zdaňují tak, že příjem plynoucí do společného jmění manželů se zdaňuje:</a:t>
            </a:r>
          </a:p>
          <a:p>
            <a:pPr marL="358775" lvl="1" indent="-1841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u toho manžela, u kterého je vložen do obchodního majetku;</a:t>
            </a:r>
          </a:p>
          <a:p>
            <a:pPr marL="358775" lvl="1" indent="-18415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jen u jednoho z nich, jedná-li se o příjem ze zdroje, který není vložen do obchodního majetku.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nájmu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135938" cy="462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</a:t>
            </a:r>
            <a:r>
              <a:rPr lang="cs-CZ" altLang="cs-C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nájmu 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(P</a:t>
            </a:r>
            <a:r>
              <a:rPr lang="cs-CZ" altLang="cs-CZ" sz="2000" b="1" u="sng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§9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lze věcně vymezit takto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1" indent="-184150" algn="l"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nájmu nemovitých věcí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(jejich částí) nebo bytů (jejich částí);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1" indent="-184150" algn="l"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nájmu movitých věcí, kromě příležitostného nájmu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který se zdaňuje v rámci ostatních příjmů (P</a:t>
            </a:r>
            <a:r>
              <a:rPr lang="cs-CZ" altLang="cs-CZ" sz="20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).</a:t>
            </a:r>
          </a:p>
          <a:p>
            <a:pPr marL="533400" indent="-533400" algn="l">
              <a:buFontTx/>
              <a:buNone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</a:t>
            </a:r>
            <a:endParaRPr lang="cs-CZ" alt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rámci § 9 ZDP jsou zdaňovány příjmy z nájmu za podmínky, že nejde o příjmy podle § 6 až 8.</a:t>
            </a:r>
          </a:p>
          <a:p>
            <a:pPr marL="533400" indent="-533400" algn="l"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l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nájmu plynoucí manželům ze společného jmění manželů se zdaňují u jednoho z nich.</a:t>
            </a: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nájmu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2060848"/>
            <a:ext cx="8135938" cy="4485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 zdaňování příjmů z nájmu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existuje pouze jeden režim zdanění, a to stanovení dílčího základu daně (DZD</a:t>
            </a:r>
            <a:r>
              <a:rPr lang="cs-CZ" altLang="cs-CZ" sz="20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§9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s technikou výběru daně prostřednictvím přiznání k dani z příjmů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  Dílčím základem daně jsou příjmy z nájmu snížené o výdaje na dosažení, zajištění a udržení příjmů. U příjmů z nájmu (P</a:t>
            </a:r>
            <a:r>
              <a:rPr lang="cs-CZ" altLang="cs-CZ" sz="2000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§9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může vzniknout daňová ztráta.</a:t>
            </a:r>
          </a:p>
          <a:p>
            <a:pPr marL="533400" indent="-533400" algn="l">
              <a:buFontTx/>
              <a:buNone/>
            </a:pPr>
            <a:endParaRPr lang="cs-CZ" altLang="cs-CZ" sz="2000" u="sng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33400" indent="-533400" algn="l">
              <a:buFontTx/>
              <a:buNone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Výdaje lze uplatnit dvojím způsobem:</a:t>
            </a:r>
            <a:endParaRPr lang="cs-CZ" altLang="cs-CZ" sz="20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914400" lvl="1" indent="-457200" algn="l"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procentem z příjmů ;</a:t>
            </a:r>
          </a:p>
          <a:p>
            <a:pPr marL="914400" lvl="1" indent="-457200" algn="l">
              <a:buFontTx/>
              <a:buAutoNum type="arabicParenR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jako prokazatelně vynaložené.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příjmů z nájmu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2132856"/>
            <a:ext cx="8135938" cy="47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lvl="1" indent="-271463" algn="l">
              <a:buFontTx/>
              <a:buAutoNum type="arabicParenR"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případě výdajů stanovených procentem z příjmů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lze uplatnit výdaje ve výši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30 % z příjmů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v nichž jsou zahrnuty veškeré výdaje poplatníka. Poplatník je </a:t>
            </a: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povinen vést evidenci 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příjmů a pohledávek vzniklých v souvislosti s pronájmem.</a:t>
            </a:r>
          </a:p>
          <a:p>
            <a:pPr marL="271463" indent="-271463" algn="l">
              <a:buFontTx/>
              <a:buAutoNum type="arabicParenR"/>
            </a:pPr>
            <a:endParaRPr lang="cs-CZ" altLang="cs-CZ" sz="2000" b="1" u="sng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1" indent="-271463" algn="l">
              <a:buFont typeface="+mj-lt"/>
              <a:buAutoNum type="arabicParenR" startAt="2"/>
            </a:pPr>
            <a:r>
              <a:rPr lang="cs-CZ" alt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Do výdajů prokazatelně vynaložených</a:t>
            </a: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lze zahrnout mimo jiné rovněž:</a:t>
            </a:r>
          </a:p>
          <a:p>
            <a:pPr marL="533400" lvl="2" indent="-174625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odpisy pronajímaného majetku;</a:t>
            </a:r>
          </a:p>
          <a:p>
            <a:pPr marL="533400" lvl="2" indent="-174625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rezervu na opravy hmotného majetku;</a:t>
            </a:r>
          </a:p>
          <a:p>
            <a:pPr marL="533400" lvl="2" indent="-174625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pojištění pronajímaného majetku;</a:t>
            </a:r>
          </a:p>
          <a:p>
            <a:pPr marL="533400" lvl="2" indent="-174625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opravy a výdaje na údržbu majetku.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ostatních příjmů z nájmu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2060848"/>
            <a:ext cx="8352928" cy="4485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 uplatňování prokazatelně vynaložených výdajů je poplatník povinen vést:</a:t>
            </a:r>
          </a:p>
          <a:p>
            <a:pPr marL="914400" lvl="1" indent="-457200" algn="l">
              <a:buFontTx/>
              <a:buNone/>
            </a:pPr>
            <a:endParaRPr lang="cs-CZ" altLang="cs-CZ" sz="7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2" indent="-18415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záznamy o příjmech a výdajích v časovém sledu;</a:t>
            </a:r>
          </a:p>
          <a:p>
            <a:pPr marL="358775" lvl="2" indent="-18415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evidenci hmotného majetku, který lze odpisovat;</a:t>
            </a:r>
          </a:p>
          <a:p>
            <a:pPr marL="358775" lvl="2" indent="-18415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evidenci o tvorbě a použití rezervy na opravy hmotného majetku, pokud je vytvářena;</a:t>
            </a:r>
          </a:p>
          <a:p>
            <a:pPr marL="358775" lvl="2" indent="-18415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evidenci o pohledávkách a dluzích ve zdaňovacím období, ve kterém dochází k ukončení nájmu;</a:t>
            </a:r>
          </a:p>
          <a:p>
            <a:pPr marL="358775" lvl="2" indent="-18415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mzdové listy, pokud poplatník vyplácí mzdy.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ostatních příjmů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824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Za ostatní příjmy (P</a:t>
            </a:r>
            <a:r>
              <a:rPr lang="cs-CZ" altLang="cs-CZ" sz="1800" b="1" u="sng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</a:t>
            </a:r>
            <a:r>
              <a:rPr lang="cs-CZ" alt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považujeme příjmy, při kterých dochází ke zvýšení majetku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 přitom nejde o příjmy podle § 6 až 9.</a:t>
            </a:r>
          </a:p>
          <a:p>
            <a:pPr marL="0" lvl="1" algn="just">
              <a:spcBef>
                <a:spcPts val="1200"/>
              </a:spcBef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Ostatní příjmy zahrnují zejména: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příležitostných činností nebo z příležitostného nájmu movitých věcí, včetně příjmů ze zemědělské výroby, lesního a vodního hospodářství, které nejsou provozovány podnikatelem;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převodu nemovité věci, cenného papíru a jiné věci;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 převodu účasti na společnosti s.r.o., k.s. a z převodu družstevního podílu;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ze zděděných práv z průmyslového a jiného duševního vlastnictví, včetně práv autorských;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přijaté výživné, důchody a obdobné opakující se požitky;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výhry v loteriích, sázkách, z reklamních soutěží a slosování;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Český daňový systém po roce 1993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764000"/>
            <a:ext cx="8363468" cy="485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141499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5" y="1916752"/>
            <a:ext cx="8352929" cy="4752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533400" algn="l"/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Ostatní příjmy zahrnují zejména: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Podíl člena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obchodní korporace s výjimkou společníka v.o.s., komplementáře k.s. nebo podíl člena družstva na likvidačním zůstatku, nebo majitele podílového listu připadajícího na podílový list při zrušení podílového fondu, s výjimkou splynutí nebo sloučení podílového fondu;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bezúplatný příjem;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příjem z rozpuštění rezervního fondu vytvořeného ze zisku nebo z rozpuštění obdobného fondu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vypořádací podíl při zániku účasti člena v obchodní korporaci,  s výjimkou společníka v.o.s. a komplementáře k.s., nebo další podíl na majetku transformovaného družstva, vrácení emisního ážia, příplatku mimo základní kapitál nebo těmto plněním obdobná plnění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ceny z veřejných soutěží , ze sportovních soutěží a ceny ze soutěží, v nichž je okruh soutěžících omezen podmínkami soutěže anebo jde o soutěžící vybrané pořadatelem soutěže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ostatních příjmů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ostatních příjmů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941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7313" lvl="2" algn="l">
              <a:spcBef>
                <a:spcPts val="600"/>
              </a:spcBef>
            </a:pPr>
            <a:r>
              <a:rPr lang="cs-CZ" altLang="cs-CZ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Ostatní příjmy zahrnují zejména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:</a:t>
            </a: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, které společník v.o.s. nebo komplementář k.s. obdrží v souvislosti s ukončením účasti na v.o.s. nebo k.s. od jiné osoby než od v.o.s. nebo k.s., v níž ukončil účast;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 převodu jmění na společníka a příjmy z vypořádání podle zákona o přeměnách obchodních společností a družstev;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 jednorázové náhrady práv s povahou opakovaného plnění na základě ujednání mezi poškozeným a pojistitelem;</a:t>
            </a: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příjem z výměnku </a:t>
            </a: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  <a:hlinkClick r:id="rId2"/>
              </a:rPr>
              <a:t>http://www.dan-poradce.cz/informace/Info49.pdf</a:t>
            </a:r>
            <a:endParaRPr lang="cs-CZ" altLang="cs-CZ" sz="18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271463" lvl="2" indent="-1841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příjem obmyšleného  ze svěřeneckého fondu.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	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ostatních příjmů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916752"/>
            <a:ext cx="8352928" cy="4824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600"/>
              </a:spcBef>
              <a:buFontTx/>
              <a:buNone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Z ostatních příjmů (P</a:t>
            </a:r>
            <a:r>
              <a:rPr lang="cs-CZ" altLang="cs-CZ" sz="1800" b="1" baseline="-25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§10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 jsou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osvobozeny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od daně:</a:t>
            </a: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1" indent="-271463" algn="l">
              <a:spcBef>
                <a:spcPts val="600"/>
              </a:spcBef>
              <a:buFontTx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cena z veřejné soutěže, z reklamní soutěže, z reklamního slosování a cena ze sportovní soutěže 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nepřevyšující 10 000 Kč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(s výjimkou ceny ze sportovní soutěže u poplatníka, u něhož je sportovní činnost podnikáním);</a:t>
            </a:r>
          </a:p>
          <a:p>
            <a:pPr marL="358775" lvl="1" indent="-271463" algn="l">
              <a:spcBef>
                <a:spcPts val="600"/>
              </a:spcBef>
              <a:buFontTx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cena z veřejné soutěže a obdobná cena plynoucí ze zahraničí je osvobozena zcela, pokud byla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 plné výši darována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příjemcem na účely stanovené v § 15 odst. 1;</a:t>
            </a:r>
          </a:p>
          <a:p>
            <a:pPr marL="358775" lvl="1" indent="-271463" algn="l">
              <a:spcBef>
                <a:spcPts val="600"/>
              </a:spcBef>
              <a:buFontTx/>
              <a:buAutoNum type="arabicParenR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výhry z loterií, sázek a podobných her provozovaných na základě </a:t>
            </a: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povolení vydaného MF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podle zákona č. 202/1990 Sb., o loteriích a jiných podobných hrách, nebo na základě předpisů vydaných v členských státech EU nebo v dalších státech, které tvoří EHP;</a:t>
            </a:r>
            <a:endParaRPr lang="cs-CZ" altLang="cs-CZ" sz="1800" b="1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8775" lvl="1" indent="-271463" algn="l">
              <a:spcBef>
                <a:spcPts val="600"/>
              </a:spcBef>
              <a:buFontTx/>
              <a:buAutoNum type="arabicParenR"/>
            </a:pPr>
            <a:r>
              <a:rPr lang="cs-CZ" alt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příjmy z příležitostných činností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nebo z příležitostného pronájmu movitých věcí včetně příjmů z příležitostné zemědělské výroby, pokud jejich úhrn u poplatníka nepřesáhne ve zdaňovacím období  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3</a:t>
            </a:r>
            <a:r>
              <a:rPr lang="cs-CZ" altLang="cs-CZ" sz="1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0 000 Kč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(příjmem poplatníka, kterému plyne příjem z chovu včel a u kterého nepřekročí počet včelstev </a:t>
            </a:r>
            <a:r>
              <a:rPr lang="cs-CZ" altLang="cs-CZ" sz="1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60</a:t>
            </a: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, je částka 500 Kč na 1 včelstvo).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Zdaňování ostatních příjmů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1889125"/>
            <a:ext cx="8352928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0212" lvl="1" indent="-342900" algn="l">
              <a:buFont typeface="+mj-lt"/>
              <a:buAutoNum type="arabicParenR" startAt="5"/>
            </a:pPr>
            <a:r>
              <a:rPr lang="cs-CZ" altLang="cs-CZ" sz="18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bezúplatné příjmy </a:t>
            </a:r>
          </a:p>
          <a:p>
            <a:pPr marL="892175" lvl="1" indent="-358775" algn="l">
              <a:buFont typeface="Wingdings 2" pitchFamily="18" charset="2"/>
              <a:buNone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(1) od příbuzného v linii přímé  a v linii vedlejší, pokud jde o sourozence, strýce, tetu, synovce nebo neteř, manžela, manžela dítěte, dítěte manžela, rodiče manžela nebo manžela rodičů;</a:t>
            </a:r>
          </a:p>
          <a:p>
            <a:pPr marL="892175" lvl="1" indent="-358775" algn="l">
              <a:buFontTx/>
              <a:buNone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(2) od osoby, se kterou poplatník žil nejméně po dobu 1 roku před získáním bezúplatného příjmu ve společně hospodařící domácnosti a z tohoto důvodu pečoval o domácnost nebo byl na tuto osobu odkázán výživou;</a:t>
            </a:r>
          </a:p>
          <a:p>
            <a:pPr marL="892175" lvl="1" indent="-358775" algn="l">
              <a:buFontTx/>
              <a:buNone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(3) obmyšleného z majetku, který byl do svěřeneckého fondu vyčleněn nebo, který zvýšil majetek tohoto fondu osobou uvedenou v bodě (1) nebo (2);</a:t>
            </a:r>
          </a:p>
          <a:p>
            <a:pPr marL="892175" lvl="1" indent="-358775" algn="l">
              <a:buFontTx/>
              <a:buNone/>
            </a:pPr>
            <a:r>
              <a:rPr lang="cs-CZ" altLang="cs-CZ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(4) nabytého příležitostně, pokud jejich hodnota nedosahuje úrovně 15000 Kč. </a:t>
            </a:r>
          </a:p>
          <a:p>
            <a:pPr marL="914400" lvl="1" indent="-457200">
              <a:buFontTx/>
              <a:buNone/>
            </a:pPr>
            <a:endParaRPr lang="cs-CZ" altLang="cs-CZ" sz="18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4831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1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39552" y="2212628"/>
            <a:ext cx="511256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5000" b="1" dirty="0" smtClean="0">
                <a:latin typeface="Trebuchet MS" panose="020B0603020202020204" pitchFamily="34" charset="0"/>
              </a:rPr>
              <a:t>DPFO</a:t>
            </a:r>
            <a:endParaRPr lang="cs-CZ" sz="15000" b="1" dirty="0">
              <a:latin typeface="Trebuchet MS" panose="020B0603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652120" y="2628126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cap="small" spc="100" dirty="0" smtClean="0">
                <a:latin typeface="Trebuchet MS" panose="020B0603020202020204" pitchFamily="34" charset="0"/>
              </a:rPr>
              <a:t>Daň z</a:t>
            </a:r>
          </a:p>
          <a:p>
            <a:r>
              <a:rPr lang="cs-CZ" sz="2500" b="1" cap="small" spc="100" dirty="0" smtClean="0">
                <a:latin typeface="Trebuchet MS" panose="020B0603020202020204" pitchFamily="34" charset="0"/>
              </a:rPr>
              <a:t>Příjmů</a:t>
            </a:r>
          </a:p>
          <a:p>
            <a:r>
              <a:rPr lang="cs-CZ" sz="2500" b="1" cap="small" spc="100" dirty="0" smtClean="0">
                <a:latin typeface="Trebuchet MS" panose="020B0603020202020204" pitchFamily="34" charset="0"/>
              </a:rPr>
              <a:t>Fyzických</a:t>
            </a:r>
          </a:p>
          <a:p>
            <a:r>
              <a:rPr lang="cs-CZ" sz="2500" b="1" cap="small" spc="100" dirty="0" smtClean="0">
                <a:latin typeface="Trebuchet MS" panose="020B0603020202020204" pitchFamily="34" charset="0"/>
              </a:rPr>
              <a:t>Osob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27584" y="4413230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i="1" dirty="0">
                <a:latin typeface="Trebuchet MS" panose="020B0603020202020204" pitchFamily="34" charset="0"/>
              </a:rPr>
              <a:t>Zákon č. 586/1992 Sb., o daních z příjmů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9315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392568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700" dirty="0">
                <a:solidFill>
                  <a:schemeClr val="tx1"/>
                </a:solidFill>
                <a:latin typeface="Trebuchet MS" panose="020B0603020202020204" pitchFamily="34" charset="0"/>
              </a:rPr>
              <a:t>V daňové teorii a praxi jsou rozlišovány podle teritoriálního vymezení zdrojů příjmů dva typy daňových poplatníků, a to:</a:t>
            </a:r>
          </a:p>
          <a:p>
            <a:pPr marL="355600" lvl="2" indent="-355600" algn="just">
              <a:lnSpc>
                <a:spcPct val="120000"/>
              </a:lnSpc>
              <a:spcBef>
                <a:spcPts val="600"/>
              </a:spcBef>
              <a:buFontTx/>
              <a:buAutoNum type="arabicParenR"/>
            </a:pPr>
            <a:r>
              <a:rPr lang="cs-CZ" altLang="cs-CZ" sz="27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poplatník </a:t>
            </a:r>
            <a:r>
              <a:rPr lang="cs-CZ" altLang="cs-CZ" sz="27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 neomezenou daňovou povinností,</a:t>
            </a:r>
            <a:r>
              <a:rPr lang="cs-CZ" altLang="cs-CZ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endParaRPr lang="cs-CZ" altLang="cs-CZ" sz="27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marL="625475" lvl="2" indent="-174625" algn="l">
              <a:lnSpc>
                <a:spcPct val="120000"/>
              </a:lnSpc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7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tj</a:t>
            </a: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. poplatník, jehož daňová povinnost se vztahuje jak na příjmy plynoucí ze zdrojů na území ČR, tak i na příjmy plynoucí ze zdrojů v zahraničí (daňový tuzemec, domácí osoba, </a:t>
            </a:r>
            <a:r>
              <a:rPr lang="cs-CZ" altLang="cs-CZ" sz="27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rezident</a:t>
            </a:r>
            <a:r>
              <a:rPr lang="cs-CZ" altLang="cs-CZ" sz="27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);</a:t>
            </a:r>
          </a:p>
          <a:p>
            <a:pPr marL="625475" lvl="2" indent="-174625" algn="l">
              <a:lnSpc>
                <a:spcPct val="120000"/>
              </a:lnSpc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je fyzická osoba, která na území ČR má </a:t>
            </a:r>
            <a:r>
              <a:rPr lang="cs-CZ" altLang="cs-CZ" sz="2700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bydliště</a:t>
            </a: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, nebo se zde </a:t>
            </a:r>
            <a:r>
              <a:rPr lang="cs-CZ" altLang="cs-CZ" sz="2700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obvykle zdržuje</a:t>
            </a:r>
            <a:r>
              <a:rPr lang="cs-CZ" altLang="cs-CZ" sz="27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altLang="cs-CZ" sz="2700" i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55600" lvl="2" indent="-355600" algn="just">
              <a:lnSpc>
                <a:spcPct val="120000"/>
              </a:lnSpc>
              <a:spcBef>
                <a:spcPts val="600"/>
              </a:spcBef>
              <a:buFont typeface="+mj-lt"/>
              <a:buAutoNum type="arabicParenR" startAt="2"/>
            </a:pPr>
            <a:r>
              <a:rPr lang="cs-CZ" altLang="cs-CZ" sz="27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poplatník s omezenou daňovou povinností, </a:t>
            </a:r>
          </a:p>
          <a:p>
            <a:pPr marL="625475" lvl="2" indent="-174625" algn="l">
              <a:lnSpc>
                <a:spcPct val="120000"/>
              </a:lnSpc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tj. poplatník, jehož daňová povinnost se vztahuje pouze na příjmy plynoucí ze zdrojů na území ČR (daňový cizozemec, zahraniční osoba, nerezident, </a:t>
            </a:r>
            <a:r>
              <a:rPr lang="cs-CZ" altLang="cs-CZ" sz="27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nonrezident</a:t>
            </a: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</a:p>
          <a:p>
            <a:pPr marL="625475" lvl="2" indent="-174625" algn="l">
              <a:lnSpc>
                <a:spcPct val="120000"/>
              </a:lnSpc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jsou fyzické osoby, které na území ČR </a:t>
            </a:r>
            <a:r>
              <a:rPr lang="cs-CZ" altLang="cs-CZ" sz="2700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nemají bydliště; obvykle se nezdržují; zdržují se méně než 183 dní v roce; zdržují se pouze z důvodu studia či léčení </a:t>
            </a: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(i když se na území ČR obvykle zdržují); </a:t>
            </a:r>
            <a:r>
              <a:rPr lang="cs-CZ" altLang="cs-CZ" sz="2700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fyzické osoby, které jsou podle mezinárodních smluv o zamezení dvojího zdanění považovány za daňové cizozemce</a:t>
            </a:r>
            <a:r>
              <a:rPr lang="cs-CZ" altLang="cs-CZ" sz="2700" i="1" dirty="0">
                <a:solidFill>
                  <a:schemeClr val="tx1"/>
                </a:solidFill>
                <a:latin typeface="Trebuchet MS" panose="020B0603020202020204" pitchFamily="34" charset="0"/>
              </a:rPr>
              <a:t> (i když splňují jedno z kritérií pro daňového tuzemce</a:t>
            </a:r>
            <a:r>
              <a:rPr lang="cs-CZ" altLang="cs-CZ" sz="27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).</a:t>
            </a:r>
            <a:endParaRPr lang="cs-CZ" altLang="cs-CZ" sz="2700" dirty="0">
              <a:latin typeface="Trebuchet MS" panose="020B0603020202020204" pitchFamily="34" charset="0"/>
            </a:endParaRPr>
          </a:p>
          <a:p>
            <a:pPr marL="609600" indent="-609600">
              <a:lnSpc>
                <a:spcPct val="80000"/>
              </a:lnSpc>
              <a:buFont typeface="Arial" charset="0"/>
              <a:buChar char=" "/>
            </a:pPr>
            <a:endParaRPr lang="cs-CZ" altLang="cs-CZ" sz="1600" dirty="0"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Poplatník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24161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392568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600"/>
              </a:spcBef>
            </a:pP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Předmětem daně z příjmů fyzických osob jsou jednotlivé druhy příjmů,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které jsou z hlediska sémantického i z hlediska uplatňování daňových režimů a technik rozděleny do 5 skupin, a to: </a:t>
            </a:r>
          </a:p>
          <a:p>
            <a:pPr marL="269875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ze závislé činnosti </a:t>
            </a: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(P§6);</a:t>
            </a:r>
          </a:p>
          <a:p>
            <a:pPr marL="269875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ze samostatné činnosti </a:t>
            </a: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(P§7);</a:t>
            </a:r>
          </a:p>
          <a:p>
            <a:pPr marL="269875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 kapitálového majetku </a:t>
            </a: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(P§8);</a:t>
            </a:r>
          </a:p>
          <a:p>
            <a:pPr marL="269875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 nájmu </a:t>
            </a: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(P§9);</a:t>
            </a:r>
          </a:p>
          <a:p>
            <a:pPr marL="269875" lvl="2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ostatní příjmy </a:t>
            </a:r>
            <a:r>
              <a:rPr lang="cs-CZ" altLang="cs-CZ" sz="16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(P§10).</a:t>
            </a:r>
          </a:p>
          <a:p>
            <a:pPr algn="l">
              <a:spcBef>
                <a:spcPts val="600"/>
              </a:spcBef>
            </a:pPr>
            <a:endParaRPr lang="cs-CZ" altLang="cs-CZ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algn="l">
              <a:spcBef>
                <a:spcPts val="600"/>
              </a:spcBef>
            </a:pPr>
            <a:r>
              <a:rPr lang="cs-CZ" altLang="cs-CZ" sz="1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Předmětem </a:t>
            </a:r>
            <a:r>
              <a:rPr lang="cs-CZ" altLang="cs-CZ" sz="1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daně jsou nejen příjmy peněžní, ale rovněž příjmy nepeněžní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dosažené i směnou, přičemž nepeněžní příjmy se oceňují podle </a:t>
            </a:r>
            <a:r>
              <a:rPr lang="cs-CZ" altLang="cs-CZ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zákona č. 151/1997 Sb., o oceňování majetku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, nebo jako 5-násobek hodnoty ročního plnění, pokud příjem spočívá v jiném majetkovém prospěchu, jehož obsahem je opakující se plnění na dobu :</a:t>
            </a:r>
          </a:p>
          <a:p>
            <a:pPr marL="533400" indent="-533400" algn="l">
              <a:spcBef>
                <a:spcPts val="600"/>
              </a:spcBef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  1. neurčitou,</a:t>
            </a:r>
          </a:p>
          <a:p>
            <a:pPr marL="533400" indent="-533400" algn="l">
              <a:spcBef>
                <a:spcPts val="600"/>
              </a:spcBef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  2. života člověka nebo </a:t>
            </a:r>
          </a:p>
          <a:p>
            <a:pPr marL="533400" indent="-533400" algn="l">
              <a:spcBef>
                <a:spcPts val="600"/>
              </a:spcBef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  3. delší než 5 let.</a:t>
            </a:r>
          </a:p>
          <a:p>
            <a:pPr marL="609600" indent="-609600" algn="l">
              <a:lnSpc>
                <a:spcPct val="80000"/>
              </a:lnSpc>
              <a:buFont typeface="Arial" charset="0"/>
              <a:buChar char=" "/>
            </a:pPr>
            <a:endParaRPr lang="cs-CZ" altLang="cs-CZ" sz="1600" dirty="0"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300402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916752"/>
            <a:ext cx="8352928" cy="4392568"/>
          </a:xfrm>
        </p:spPr>
        <p:txBody>
          <a:bodyPr>
            <a:normAutofit/>
          </a:bodyPr>
          <a:lstStyle/>
          <a:p>
            <a:pPr marL="533400" indent="-533400" algn="l">
              <a:spcBef>
                <a:spcPts val="600"/>
              </a:spcBef>
            </a:pPr>
            <a:r>
              <a:rPr lang="cs-CZ" altLang="cs-CZ" sz="1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Předmětem daně nejsou</a:t>
            </a:r>
            <a:r>
              <a:rPr lang="cs-CZ" altLang="cs-CZ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: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získané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nabytím akcií nebo podílových listů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podle zvláštního právního předpisu, který upravuje podmínky převodu majetku státu na jiné osoby;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získané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vydáním majetku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(restituce);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úvěry nebo zápůjčky s výjimkou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(viz § 3 odst. 4 písm. b));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z rozšíření rozsahu nebo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vypořádání společného jmění manželů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příjmy plynoucí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z titulu spravedlivého zadostiučinění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přiznaného Evropským soudem pro lidská práva ve výši, kterou je Česká republika povinna uhradit, nebo z titulu  urovnání záležitosti před Evropským soudem pro lidská práva na základě smíru nebo jednostranného prohlášení vlády, kterou se Česká republika zavázala uhradit;</a:t>
            </a:r>
          </a:p>
          <a:p>
            <a:pPr marL="182563" lvl="1" indent="-182563" algn="l">
              <a:spcBef>
                <a:spcPts val="600"/>
              </a:spcBef>
              <a:buClr>
                <a:srgbClr val="FFA02F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příjem plynoucí poplatníkovi (rezidentovi ČR), který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vypomáhá domácími pracemi 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v zahraničí nebo příjmy plynoucí poplatníkovi (nerezidentovi), který vypomáhá domácími pracemi v ČR, </a:t>
            </a:r>
            <a:r>
              <a:rPr lang="cs-CZ" altLang="cs-CZ" sz="1600" u="sng" dirty="0">
                <a:solidFill>
                  <a:schemeClr val="tx1"/>
                </a:solidFill>
                <a:latin typeface="Trebuchet MS" panose="020B0603020202020204" pitchFamily="34" charset="0"/>
              </a:rPr>
              <a:t>a to za stravu a ubytování</a:t>
            </a:r>
            <a:r>
              <a:rPr lang="cs-CZ" altLang="cs-CZ" sz="1600" dirty="0">
                <a:solidFill>
                  <a:schemeClr val="tx1"/>
                </a:solidFill>
                <a:latin typeface="Trebuchet MS" panose="020B0603020202020204" pitchFamily="34" charset="0"/>
              </a:rPr>
              <a:t>, jde-li o příjem k uspokojování základních sociálních, kulturních nebo vzdělávacích potřeb (au-pair);</a:t>
            </a:r>
          </a:p>
          <a:p>
            <a:pPr marL="609600" indent="-609600">
              <a:lnSpc>
                <a:spcPct val="80000"/>
              </a:lnSpc>
              <a:buFont typeface="Arial" charset="0"/>
              <a:buChar char=" "/>
            </a:pPr>
            <a:endParaRPr lang="cs-CZ" altLang="cs-CZ" sz="1600" dirty="0"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95536" y="1044000"/>
            <a:ext cx="8352928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Předmět daně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</a:p>
        </p:txBody>
      </p:sp>
    </p:spTree>
    <p:extLst>
      <p:ext uri="{BB962C8B-B14F-4D97-AF65-F5344CB8AC3E}">
        <p14:creationId xmlns:p14="http://schemas.microsoft.com/office/powerpoint/2010/main" val="98490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1594</Words>
  <Application>Microsoft Office PowerPoint</Application>
  <PresentationFormat>Předvádění na obrazovce (4:3)</PresentationFormat>
  <Paragraphs>492</Paragraphs>
  <Slides>54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1" baseType="lpstr">
      <vt:lpstr>Arial</vt:lpstr>
      <vt:lpstr>Calibri</vt:lpstr>
      <vt:lpstr>Candara</vt:lpstr>
      <vt:lpstr>Trebuchet MS</vt:lpstr>
      <vt:lpstr>Wingdings</vt:lpstr>
      <vt:lpstr>Wingdings 2</vt:lpstr>
      <vt:lpstr>Motiv sady Office</vt:lpstr>
      <vt:lpstr>Daňový systém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- DPFO</dc:title>
  <dc:creator>Marinič Peter</dc:creator>
  <cp:lastModifiedBy>Peter Marinič</cp:lastModifiedBy>
  <cp:revision>70</cp:revision>
  <dcterms:created xsi:type="dcterms:W3CDTF">2016-06-07T08:38:00Z</dcterms:created>
  <dcterms:modified xsi:type="dcterms:W3CDTF">2019-03-11T09:01:10Z</dcterms:modified>
</cp:coreProperties>
</file>