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0"/>
  </p:notesMasterIdLst>
  <p:sldIdLst>
    <p:sldId id="691" r:id="rId2"/>
    <p:sldId id="488" r:id="rId3"/>
    <p:sldId id="489" r:id="rId4"/>
    <p:sldId id="601" r:id="rId5"/>
    <p:sldId id="606" r:id="rId6"/>
    <p:sldId id="607" r:id="rId7"/>
    <p:sldId id="608" r:id="rId8"/>
    <p:sldId id="609" r:id="rId9"/>
    <p:sldId id="610" r:id="rId10"/>
    <p:sldId id="611" r:id="rId11"/>
    <p:sldId id="612" r:id="rId12"/>
    <p:sldId id="613" r:id="rId13"/>
    <p:sldId id="614" r:id="rId14"/>
    <p:sldId id="615" r:id="rId15"/>
    <p:sldId id="616" r:id="rId16"/>
    <p:sldId id="617" r:id="rId17"/>
    <p:sldId id="618" r:id="rId18"/>
    <p:sldId id="619" r:id="rId19"/>
    <p:sldId id="620" r:id="rId20"/>
    <p:sldId id="621" r:id="rId21"/>
    <p:sldId id="622" r:id="rId22"/>
    <p:sldId id="623" r:id="rId23"/>
    <p:sldId id="624" r:id="rId24"/>
    <p:sldId id="625" r:id="rId25"/>
    <p:sldId id="647" r:id="rId26"/>
    <p:sldId id="648" r:id="rId27"/>
    <p:sldId id="649" r:id="rId28"/>
    <p:sldId id="650" r:id="rId29"/>
    <p:sldId id="651" r:id="rId30"/>
    <p:sldId id="652" r:id="rId31"/>
    <p:sldId id="653" r:id="rId32"/>
    <p:sldId id="654" r:id="rId33"/>
    <p:sldId id="655" r:id="rId34"/>
    <p:sldId id="656" r:id="rId35"/>
    <p:sldId id="657" r:id="rId36"/>
    <p:sldId id="658" r:id="rId37"/>
    <p:sldId id="659" r:id="rId38"/>
    <p:sldId id="660" r:id="rId39"/>
    <p:sldId id="661" r:id="rId40"/>
    <p:sldId id="663" r:id="rId41"/>
    <p:sldId id="664" r:id="rId42"/>
    <p:sldId id="665" r:id="rId43"/>
    <p:sldId id="666" r:id="rId44"/>
    <p:sldId id="667" r:id="rId45"/>
    <p:sldId id="668" r:id="rId46"/>
    <p:sldId id="669" r:id="rId47"/>
    <p:sldId id="670" r:id="rId48"/>
    <p:sldId id="671" r:id="rId49"/>
    <p:sldId id="672" r:id="rId50"/>
    <p:sldId id="673" r:id="rId51"/>
    <p:sldId id="674" r:id="rId52"/>
    <p:sldId id="675" r:id="rId53"/>
    <p:sldId id="676" r:id="rId54"/>
    <p:sldId id="627" r:id="rId55"/>
    <p:sldId id="626" r:id="rId56"/>
    <p:sldId id="628" r:id="rId57"/>
    <p:sldId id="629" r:id="rId58"/>
    <p:sldId id="630" r:id="rId59"/>
    <p:sldId id="631" r:id="rId60"/>
    <p:sldId id="632" r:id="rId61"/>
    <p:sldId id="634" r:id="rId62"/>
    <p:sldId id="635" r:id="rId63"/>
    <p:sldId id="636" r:id="rId64"/>
    <p:sldId id="637" r:id="rId65"/>
    <p:sldId id="638" r:id="rId66"/>
    <p:sldId id="639" r:id="rId67"/>
    <p:sldId id="640" r:id="rId68"/>
    <p:sldId id="641" r:id="rId69"/>
    <p:sldId id="642" r:id="rId70"/>
    <p:sldId id="643" r:id="rId71"/>
    <p:sldId id="644" r:id="rId72"/>
    <p:sldId id="645" r:id="rId73"/>
    <p:sldId id="662" r:id="rId74"/>
    <p:sldId id="677" r:id="rId75"/>
    <p:sldId id="678" r:id="rId76"/>
    <p:sldId id="679" r:id="rId77"/>
    <p:sldId id="680" r:id="rId78"/>
    <p:sldId id="681" r:id="rId79"/>
    <p:sldId id="682" r:id="rId80"/>
    <p:sldId id="683" r:id="rId81"/>
    <p:sldId id="684" r:id="rId82"/>
    <p:sldId id="685" r:id="rId83"/>
    <p:sldId id="687" r:id="rId84"/>
    <p:sldId id="686" r:id="rId85"/>
    <p:sldId id="688" r:id="rId86"/>
    <p:sldId id="689" r:id="rId87"/>
    <p:sldId id="690" r:id="rId88"/>
    <p:sldId id="692" r:id="rId8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84" autoAdjust="0"/>
    <p:restoredTop sz="94660"/>
  </p:normalViewPr>
  <p:slideViewPr>
    <p:cSldViewPr>
      <p:cViewPr varScale="1">
        <p:scale>
          <a:sx n="51" d="100"/>
          <a:sy n="51" d="100"/>
        </p:scale>
        <p:origin x="96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865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518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88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22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815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990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251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60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416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603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40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5476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84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096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3005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485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6880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6339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4620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9429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896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790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5526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6018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8743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228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669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5127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7107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5202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903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38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657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5824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7789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682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6817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42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72280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6596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75047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49576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38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693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1633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636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174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95175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00126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2518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53724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55105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458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6569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52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02637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24477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498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39227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926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09840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0045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38536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65758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9315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33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50588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00884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6812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59132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33736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562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03673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4973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1358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876329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86198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23523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18555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2255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477811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22578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87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983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48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uropa.eu/youreurope/business/vat-customs/excise-duty/index_cs.htm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Daňový systém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502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Před stanovením daňové povinnosti je třeba </a:t>
            </a:r>
            <a:r>
              <a:rPr lang="cs-CZ" altLang="cs-CZ" sz="1900" u="sng" dirty="0">
                <a:solidFill>
                  <a:schemeClr val="tx1"/>
                </a:solidFill>
                <a:latin typeface="Trebuchet MS" panose="020B0603020202020204" pitchFamily="34" charset="0"/>
              </a:rPr>
              <a:t>zjistit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druh pozemku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. Z hlediska daně z nemovitých věcí rozlišujeme tyto druhy </a:t>
            </a:r>
            <a:r>
              <a:rPr lang="cs-CZ" altLang="cs-CZ" sz="19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pozemků: </a:t>
            </a:r>
            <a:endParaRPr lang="cs-CZ" altLang="cs-CZ" sz="19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orná půda;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chmelnice;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vinice;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zahrady;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ovocné sady;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trvalé travní porosty;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hospodářský les;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rybníky s intenzivním a průmyslovým chovem ryb;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zpevněné plochy pozemků užívané k podnikání nebo v souvislosti s ním;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zastavěné plochy a nádvoří;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stavební pozemky;</a:t>
            </a:r>
          </a:p>
          <a:p>
            <a:pPr marL="361950" lvl="1" indent="-266700" algn="l">
              <a:lnSpc>
                <a:spcPct val="11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plochy.</a:t>
            </a:r>
          </a:p>
          <a:p>
            <a:pPr marL="0" lvl="1"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U každého druhu pozemku je pak třeba zjistit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</a:t>
            </a:r>
            <a:r>
              <a:rPr lang="cs-CZ" altLang="cs-CZ" sz="19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(ZD).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0403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 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u pozemků orné půdy, chmelnic, vinic, ovocných sadů a trvalých travních porostů se stanoví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takto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ZD = skutečná výměra pozemku v m</a:t>
            </a:r>
            <a:r>
              <a:rPr lang="cs-CZ" altLang="cs-CZ" sz="1400" b="1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  x  průměrná cena půdy v Kč/m</a:t>
            </a:r>
            <a:r>
              <a:rPr lang="cs-CZ" altLang="cs-CZ" sz="1400" b="1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 </a:t>
            </a: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400" dirty="0">
                <a:solidFill>
                  <a:schemeClr val="tx1"/>
                </a:solidFill>
                <a:latin typeface="Trebuchet MS" panose="020B0603020202020204" pitchFamily="34" charset="0"/>
              </a:rPr>
              <a:t>(v příslušném </a:t>
            </a:r>
            <a:r>
              <a:rPr lang="cs-CZ" altLang="cs-CZ" sz="1400" dirty="0" err="1">
                <a:solidFill>
                  <a:schemeClr val="tx1"/>
                </a:solidFill>
                <a:latin typeface="Trebuchet MS" panose="020B0603020202020204" pitchFamily="34" charset="0"/>
              </a:rPr>
              <a:t>k.ú</a:t>
            </a:r>
            <a:r>
              <a:rPr lang="cs-CZ" altLang="cs-CZ" sz="1400" dirty="0">
                <a:solidFill>
                  <a:schemeClr val="tx1"/>
                </a:solidFill>
                <a:latin typeface="Trebuchet MS" panose="020B0603020202020204" pitchFamily="34" charset="0"/>
              </a:rPr>
              <a:t>.)</a:t>
            </a:r>
          </a:p>
          <a:p>
            <a:pPr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 u pozemků hospodářských lesů a rybníků se stanoví alternativně 2 způsoby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a to :</a:t>
            </a: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dirty="0">
                <a:solidFill>
                  <a:schemeClr val="tx1"/>
                </a:solidFill>
                <a:latin typeface="Trebuchet MS" panose="020B0603020202020204" pitchFamily="34" charset="0"/>
              </a:rPr>
              <a:t>ZD = cena pozemku k 1.1. v Kč, nebo </a:t>
            </a: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ZD = skutečná výměra pozemku v m</a:t>
            </a:r>
            <a:r>
              <a:rPr lang="cs-CZ" altLang="cs-CZ" sz="1400" b="1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  x 3,80 Kč/m</a:t>
            </a:r>
            <a:r>
              <a:rPr lang="cs-CZ" altLang="cs-CZ" sz="1400" b="1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endParaRPr lang="cs-CZ" altLang="cs-CZ" sz="14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 u ostatních pozemků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(zastavěné plochy a nádvoří, stavební pozemky a ostatní plochy) se stanoví takto:</a:t>
            </a: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ZD = skutečná výměra pozemku v m</a:t>
            </a:r>
            <a:r>
              <a:rPr lang="cs-CZ" altLang="cs-CZ" sz="1400" b="1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 k 1.1.</a:t>
            </a: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dirty="0">
                <a:solidFill>
                  <a:schemeClr val="tx1"/>
                </a:solidFill>
                <a:latin typeface="Trebuchet MS" panose="020B0603020202020204" pitchFamily="34" charset="0"/>
              </a:rPr>
              <a:t>*</a:t>
            </a:r>
          </a:p>
          <a:p>
            <a:pPr lvl="1"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Daň z pozemků </a:t>
            </a:r>
            <a:r>
              <a:rPr lang="cs-CZ" altLang="cs-CZ" sz="1400" dirty="0">
                <a:solidFill>
                  <a:schemeClr val="tx1"/>
                </a:solidFill>
                <a:latin typeface="Trebuchet MS" panose="020B0603020202020204" pitchFamily="34" charset="0"/>
              </a:rPr>
              <a:t>(DP) = ZD  x  základní sazba daně.</a:t>
            </a:r>
          </a:p>
          <a:p>
            <a:pPr algn="l">
              <a:lnSpc>
                <a:spcPct val="120000"/>
              </a:lnSpc>
              <a:buClr>
                <a:schemeClr val="tx1"/>
              </a:buClr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U stavebních pozemků se základní sazba daně násobí koeficientem pro obec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(podle počtu obyvatel podle posledního sčítání lidu).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07624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graphicFrame>
        <p:nvGraphicFramePr>
          <p:cNvPr id="10" name="Group 1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823723"/>
              </p:ext>
            </p:extLst>
          </p:nvPr>
        </p:nvGraphicFramePr>
        <p:xfrm>
          <a:off x="395536" y="1775460"/>
          <a:ext cx="7992888" cy="4765898"/>
        </p:xfrm>
        <a:graphic>
          <a:graphicData uri="http://schemas.openxmlformats.org/drawingml/2006/table">
            <a:tbl>
              <a:tblPr/>
              <a:tblGrid>
                <a:gridCol w="5508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39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Druh pozemku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Sazba daně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orná půda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chmelnice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vinice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zahrady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ovocné sady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trvalý travní porost    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hospodářský les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rybníky s IPCHR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0,25 %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zastavěné plochy a nádvoří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 Kč/m</a:t>
                      </a:r>
                      <a:r>
                        <a:rPr kumimoji="0" lang="cs-CZ" altLang="cs-CZ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683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zpevněné plochy užívané k podnikání pro ZV, LH a VH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Kč/m</a:t>
                      </a:r>
                      <a:r>
                        <a:rPr kumimoji="0" lang="cs-CZ" altLang="cs-CZ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871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zpevněné plochy užívané k podnikání pro průmysl, stavebnictví, dopravu, energetiku, ostatní velké ZV a ostatní podnikatelskou činnost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Kč/m</a:t>
                      </a:r>
                      <a:r>
                        <a:rPr kumimoji="0" lang="cs-CZ" altLang="cs-CZ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stavební pozemky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,00 Kč/m</a:t>
                      </a:r>
                      <a:r>
                        <a:rPr kumimoji="0" lang="cs-CZ" altLang="cs-CZ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276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ostatní plochy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 Kč/m</a:t>
                      </a:r>
                      <a:r>
                        <a:rPr kumimoji="0" lang="cs-CZ" altLang="cs-CZ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164235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5628875"/>
            <a:ext cx="8352928" cy="8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Výpočet daně:</a:t>
            </a:r>
          </a:p>
          <a:p>
            <a:pPr>
              <a:spcBef>
                <a:spcPts val="600"/>
              </a:spcBef>
            </a:pP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 = ZD x 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</a:t>
            </a:r>
            <a:r>
              <a:rPr lang="cs-CZ" altLang="cs-CZ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 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kde: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        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</a:t>
            </a:r>
            <a:r>
              <a:rPr lang="cs-CZ" altLang="cs-CZ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 = 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</a:t>
            </a:r>
            <a:r>
              <a:rPr lang="cs-CZ" altLang="cs-CZ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</a:t>
            </a:r>
            <a:r>
              <a:rPr lang="cs-CZ" altLang="cs-CZ" sz="2000" b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x </a:t>
            </a:r>
            <a:r>
              <a:rPr lang="cs-CZ" altLang="cs-CZ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Ko</a:t>
            </a:r>
            <a:endParaRPr lang="cs-CZ" alt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graphicFrame>
        <p:nvGraphicFramePr>
          <p:cNvPr id="10" name="Group 1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281433"/>
              </p:ext>
            </p:extLst>
          </p:nvPr>
        </p:nvGraphicFramePr>
        <p:xfrm>
          <a:off x="827881" y="1903918"/>
          <a:ext cx="7488237" cy="3475036"/>
        </p:xfrm>
        <a:graphic>
          <a:graphicData uri="http://schemas.openxmlformats.org/drawingml/2006/table">
            <a:tbl>
              <a:tblPr/>
              <a:tblGrid>
                <a:gridCol w="3744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Výše koeficientu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obyvatel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 1000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1,4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 1000 do 6000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1,6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 6000 do 10 000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 10 000 do 25 000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 25 000 do 50 000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1448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 50 000, Františkovy Lázně, Luhačovice, Poděbrady,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Mariánské Lázně 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9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4.5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(max. 5,0)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Praha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237395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ze staveb a jednotek jsou stavby na území ČR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zdanitelná stavba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a to .</a:t>
            </a:r>
          </a:p>
          <a:p>
            <a:pPr marL="533400" lvl="1" indent="-4381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budova, kterou se pro účely daně z nemovitých věcí rozumí budova podle  katastrálního zákona;</a:t>
            </a:r>
          </a:p>
          <a:p>
            <a:pPr marL="533400" lvl="1" indent="-4381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inženýrská stavba (příloha k zákonu);</a:t>
            </a:r>
          </a:p>
          <a:p>
            <a:pPr lvl="1"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jednotka</a:t>
            </a:r>
          </a:p>
          <a:p>
            <a:pPr marL="533400" lvl="1" indent="-4381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evidované do 31.12.2013 (byt, nebytový prostor),</a:t>
            </a:r>
          </a:p>
          <a:p>
            <a:pPr marL="533400" lvl="1" indent="-4381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evidované po 1.1.2014 (pro bydlení, pro podnikání, jako garáž, </a:t>
            </a:r>
            <a:r>
              <a:rPr lang="cs-CZ" altLang="cs-CZ" sz="1700" dirty="0" err="1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ost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. jednotky).</a:t>
            </a:r>
          </a:p>
          <a:p>
            <a:pPr lvl="1"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ze staveb a jednotek není budova, v níž jsou jednotky.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02417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ze staveb je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vlastník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 zdanitelné stavby nebo jednotky. </a:t>
            </a:r>
          </a:p>
          <a:p>
            <a:pPr marL="342900" indent="-342900"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Jde-li o stavbu nebo jednotku ve vlastnictví ČR, pak:</a:t>
            </a:r>
          </a:p>
          <a:p>
            <a:pPr marL="723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organizační složka státu, státní příspěvková organizace, státní podnik nebo jiná státní organizace s právem hospodařit s majetkem státu;</a:t>
            </a:r>
          </a:p>
          <a:p>
            <a:pPr marL="723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právnická osoba, která má právo užívat tuto stavbu nebo jednotku  na základě výpůjčky;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svěřenecký fond;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podílový fond;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fond obhospodařovaný penzijní společností;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nájemce nebo pachtýř u pronajatého nebo propachtovaného pozemku.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19213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Staveb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osvobozených od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celá řada a jsou uvedeny v § 9 zákona o dani z nemovitých věcí. </a:t>
            </a:r>
          </a:p>
          <a:p>
            <a:pPr algn="l">
              <a:spcBef>
                <a:spcPts val="600"/>
              </a:spcBef>
            </a:pPr>
            <a:endParaRPr lang="cs-CZ" altLang="cs-CZ" sz="18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Stavby a jednotky  osvobozené od daně lze rozdělit do těchto skupin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algn="l">
              <a:spcBef>
                <a:spcPts val="600"/>
              </a:spcBef>
            </a:pPr>
            <a:endParaRPr lang="cs-CZ" altLang="cs-CZ" sz="5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bez vazby na nutnost splnění určitých podmínek;</a:t>
            </a:r>
          </a:p>
          <a:p>
            <a:pPr marL="5334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podmínky, že nejsou využívány k podnikatelské činnosti ani k pronájmu;</a:t>
            </a:r>
          </a:p>
          <a:p>
            <a:pPr marL="5334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 zaručení vzájemnosti;</a:t>
            </a:r>
          </a:p>
          <a:p>
            <a:pPr marL="5334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podmínky, že poplatník podá přiznání k dani a osvobození v něm nárokuje;</a:t>
            </a:r>
          </a:p>
          <a:p>
            <a:pPr marL="5334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časově omezené osvobození.</a:t>
            </a:r>
          </a:p>
          <a:p>
            <a:pPr lvl="1"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Obdobně jako u osvobození od daně z pozemků musí tyto skutečnosti vzít poplatník v úvahu nejen při stanovení daně, ale i v oblasti správy daně (např. podání přiznání k dani po skončení časově omezeného osvobození od daně).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469715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 stanovením daňové povinnosti je třeba zjistit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druh stavby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hlediska daně z nemovitostí rozlišujeme tyto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druhy staveb: </a:t>
            </a:r>
          </a:p>
          <a:p>
            <a:pPr algn="l">
              <a:spcBef>
                <a:spcPts val="600"/>
              </a:spcBef>
            </a:pPr>
            <a:endParaRPr lang="cs-CZ" altLang="cs-CZ" sz="5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budova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obytného domu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budovy tvořící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příslušenství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k budově obytného  domu;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budovy pro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rodinnou rekreaci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budovy plnící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doplňkovou funkci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 budovám pro rodinnou rekreaci;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garáže vystavěné odděleně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od budov obytných domů;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jednotka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jejíž převažující část je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užívána jako garáž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zdanitelné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stavby pro podnikatelskou činnost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jednotky s převažující podlahovou plochou jednotky užívané k podnikání;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zdanitelné stavby;</a:t>
            </a:r>
          </a:p>
          <a:p>
            <a:pPr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jednotky.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759241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 u staveb a jednotek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u zdanitelné stavby (ZD) se stanoví takto:</a:t>
            </a:r>
          </a:p>
          <a:p>
            <a:pPr marL="533400" indent="-533400" algn="l"/>
            <a:endParaRPr lang="cs-CZ" altLang="cs-CZ" sz="5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lvl="2" indent="-381000" algn="l">
              <a:buClr>
                <a:schemeClr val="tx1"/>
              </a:buClr>
              <a:buFontTx/>
              <a:buAutoNum type="arabicParenR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u staveb ZD = výměra zastavěné plochy v m</a:t>
            </a:r>
            <a:r>
              <a:rPr lang="cs-CZ" altLang="cs-CZ" sz="2000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2;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  </a:t>
            </a:r>
          </a:p>
          <a:p>
            <a:pPr marL="457200" lvl="2" indent="-381000" algn="l">
              <a:buClr>
                <a:schemeClr val="tx1"/>
              </a:buClr>
              <a:buFontTx/>
              <a:buAutoNum type="arabicParenR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u jednotky (bytu)  </a:t>
            </a:r>
          </a:p>
          <a:p>
            <a:pPr marL="1085850" lvl="2" indent="-361950" algn="l">
              <a:buClr>
                <a:schemeClr val="tx1"/>
              </a:buClr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(a) ZD = výměra podlahové plochy v m</a:t>
            </a:r>
            <a:r>
              <a:rPr lang="cs-CZ" altLang="cs-CZ" sz="1800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x 1,22, je-li součástí jednotky pozemek přesahující zastavěnou plochu nebo je-li s jednotkou užíván pozemek ve spoluvlastnictví všech vlastníků jednotek v domě;</a:t>
            </a:r>
          </a:p>
          <a:p>
            <a:pPr marL="1085850" lvl="2" indent="-361950" algn="l">
              <a:buClr>
                <a:schemeClr val="tx1"/>
              </a:buClr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(b) ZD = výměra podlahové plochy v m</a:t>
            </a:r>
            <a:r>
              <a:rPr lang="cs-CZ" altLang="cs-CZ" sz="1800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x 1,20, v ostatních případech.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066449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graphicFrame>
        <p:nvGraphicFramePr>
          <p:cNvPr id="10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366615"/>
              </p:ext>
            </p:extLst>
          </p:nvPr>
        </p:nvGraphicFramePr>
        <p:xfrm>
          <a:off x="539552" y="1719150"/>
          <a:ext cx="8064896" cy="4717629"/>
        </p:xfrm>
        <a:graphic>
          <a:graphicData uri="http://schemas.openxmlformats.org/drawingml/2006/table">
            <a:tbl>
              <a:tblPr/>
              <a:tblGrid>
                <a:gridCol w="6913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14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499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stavby a jednotky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sazba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(Kč/m</a:t>
                      </a:r>
                      <a:r>
                        <a:rPr kumimoji="0" lang="cs-CZ" altLang="cs-CZ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9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Budova obytného domu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12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Budova tvořící příslušenství k budově obytného domu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77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Budovy pro rodinnou rekreaci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3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Budovy plnící doplňkovou funkci k budovám pro rodinnou rekreaci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Garáže vystavěné odděleně od budov obytných domů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94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Jednotky s převažující podlahovou plochou užívanou jako garáž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3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Zdanitelné stavby pro podnikání v zemědělské výrobě, lesním a vodním hospodářství. 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934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Zdanitelné stavby pro podnikání v průmyslu, stavebnictví, dopravě, energetice nebo ostatní zemědělské výrobě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4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Zdanitelné stavby pro ostatní druhy podnikání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659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zdanitelné stavby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jednotky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82565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po roce 1993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2420888"/>
            <a:ext cx="3810000" cy="3873500"/>
          </a:xfrm>
          <a:prstGeom prst="rect">
            <a:avLst/>
          </a:prstGeom>
          <a:ln>
            <a:solidFill>
              <a:schemeClr val="tx1"/>
            </a:solidFill>
          </a:ln>
          <a:extLst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2400" b="1" u="sng" dirty="0">
                <a:solidFill>
                  <a:schemeClr val="tx1"/>
                </a:solidFill>
              </a:rPr>
              <a:t>DANĚ PŘÍMÉ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1. </a:t>
            </a:r>
            <a:r>
              <a:rPr lang="cs-CZ" sz="2000" b="1" dirty="0">
                <a:solidFill>
                  <a:schemeClr val="tx1"/>
                </a:solidFill>
              </a:rPr>
              <a:t>Z příjmů FO, PO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rgbClr val="FF0000"/>
                </a:solidFill>
              </a:rPr>
              <a:t>Daň z příjmů 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2. Majetkové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chemeClr val="tx1"/>
                </a:solidFill>
              </a:rPr>
              <a:t>Daň z </a:t>
            </a:r>
            <a:r>
              <a:rPr lang="cs-CZ" sz="2000" b="1" strike="sngStrike" dirty="0"/>
              <a:t>nemovitostí</a:t>
            </a:r>
            <a:r>
              <a:rPr lang="cs-CZ" sz="2000" b="1" dirty="0">
                <a:solidFill>
                  <a:srgbClr val="0070C0"/>
                </a:solidFill>
              </a:rPr>
              <a:t> z</a:t>
            </a:r>
            <a:r>
              <a:rPr lang="cs-CZ" sz="2000" b="1" strike="sngStrike" dirty="0">
                <a:solidFill>
                  <a:srgbClr val="0070C0"/>
                </a:solidFill>
              </a:rPr>
              <a:t> </a:t>
            </a:r>
            <a:r>
              <a:rPr lang="cs-CZ" sz="2000" b="1" dirty="0">
                <a:solidFill>
                  <a:srgbClr val="0070C0"/>
                </a:solidFill>
              </a:rPr>
              <a:t>nemovitých věcí (od 2014)</a:t>
            </a:r>
            <a:endParaRPr lang="cs-CZ" sz="2000" b="1" dirty="0"/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strike="sngStrike" dirty="0"/>
              <a:t>Daň dědická, darovací a z převodu nemovitostí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rgbClr val="0070C0"/>
                </a:solidFill>
              </a:rPr>
              <a:t>Daň z nabytí nemovitých věcí (od 2014)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chemeClr val="tx1"/>
                </a:solidFill>
              </a:rPr>
              <a:t>Daň silniční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648200" y="2420888"/>
            <a:ext cx="3956050" cy="3873500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 typeface="Wingdings 2" pitchFamily="18" charset="2"/>
              <a:buNone/>
            </a:pPr>
            <a:r>
              <a:rPr lang="cs-CZ" altLang="cs-CZ" sz="2400" b="1" u="sng"/>
              <a:t>DANĚ NEPŘÍMÉ</a:t>
            </a:r>
          </a:p>
          <a:p>
            <a:pPr marL="533400" indent="-533400">
              <a:buClr>
                <a:schemeClr val="tx1"/>
              </a:buClr>
              <a:buFont typeface="Wingdings 2" pitchFamily="18" charset="2"/>
              <a:buNone/>
            </a:pPr>
            <a:r>
              <a:rPr lang="cs-CZ" altLang="cs-CZ" sz="2400" b="1"/>
              <a:t>1. Všeobecné (univerzální)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>
                <a:solidFill>
                  <a:srgbClr val="FF0000"/>
                </a:solidFill>
              </a:rPr>
              <a:t>Daň z přidané hodnoty</a:t>
            </a:r>
          </a:p>
          <a:p>
            <a:pPr marL="533400" indent="-533400">
              <a:buClr>
                <a:schemeClr val="tx1"/>
              </a:buClr>
              <a:buFont typeface="Wingdings 2" pitchFamily="18" charset="2"/>
              <a:buNone/>
            </a:pPr>
            <a:r>
              <a:rPr lang="cs-CZ" altLang="cs-CZ" sz="2400" b="1"/>
              <a:t>2. Selektivní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/>
              <a:t>Spotřební daně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/>
              <a:t>Cla (při dovozu)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>
                <a:solidFill>
                  <a:srgbClr val="00B050"/>
                </a:solidFill>
              </a:rPr>
              <a:t>Ekologické daně (od 1.1.2008)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646973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ze staveb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(DS) se stanoví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takto: 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38200" lvl="1" indent="-38100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DS = { ZD x 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} +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 , přičemž    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=   [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+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] x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K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o</a:t>
            </a:r>
            <a:endParaRPr lang="cs-CZ" altLang="cs-CZ" sz="1800" baseline="-25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38200" lvl="1" indent="-381000"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81000" lvl="1" indent="-381000" algn="l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Při stanovení daně ze staveb jsou důležité koeficienty, a to</a:t>
            </a:r>
          </a:p>
          <a:p>
            <a:pPr marL="381000" lvl="1" indent="-3810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koeficient pro obec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(</a:t>
            </a:r>
            <a:r>
              <a:rPr lang="cs-CZ" altLang="cs-CZ" sz="1800" b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K</a:t>
            </a:r>
            <a:r>
              <a:rPr lang="cs-CZ" altLang="cs-CZ" sz="1800" b="1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o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podle počtu obyvatel),</a:t>
            </a:r>
          </a:p>
          <a:p>
            <a:pPr marL="381000" lvl="1" indent="-3810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koeficient 1,5, koeficient 2,0</a:t>
            </a:r>
          </a:p>
          <a:p>
            <a:pPr marL="381000" lvl="1" indent="-381000" algn="l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 dále sazbová zvýšení (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a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1800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). </a:t>
            </a:r>
          </a:p>
          <a:p>
            <a:pPr algn="l">
              <a:spcBef>
                <a:spcPts val="600"/>
              </a:spcBef>
            </a:pPr>
            <a:endParaRPr lang="cs-CZ" altLang="cs-CZ" sz="1800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Koeficient pro obec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se uplatňuje ze zákona v těchto případech :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budov obytných domů;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ostatních budov tvořících příslušenství k budově obytného domu;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ostatních jednotek (bytů).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663916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Koeficient 1,5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může stanovit obec obecně závaznou vyhláškou v těchto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případech: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budov pro rodinnou rekreaci;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budov plnících doplňkovou funkci k budovám pro rodinnou rekreaci;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garáží vystavěných odděleně od budov obytných domů;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jednotek užívaných jako garáže;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zdanitelných staveb pro podnikání;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jednotek užívaných pro podnikání.</a:t>
            </a:r>
          </a:p>
          <a:p>
            <a:pPr marL="0" lvl="1" algn="l">
              <a:spcBef>
                <a:spcPts val="600"/>
              </a:spcBef>
            </a:pPr>
            <a:endParaRPr lang="cs-CZ" altLang="cs-CZ" sz="2000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Koeficient 2,0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zákonem stanovený koeficient pro budovy pro rodinnou rekreaci a pro budovy plnící doplňkovou funkci k těmto budovám, pokud jsou tyto stavby umístěny v národních parcích nebo v zónách I. chráněných krajinných oblastí.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205810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Sazbové zvýšení (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2000" b="1" u="sng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) ve výši 0,75 Kč/m</a:t>
            </a:r>
            <a:r>
              <a:rPr lang="cs-CZ" altLang="cs-CZ" sz="2000" b="1" u="sng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uplatňuje za každé další nadzemní podlaží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budov obytných domů a budov tvořících příslušenství k budovám obytných domů (včetně pravidla 2/3); u budov pro rodinnou rekreaci  a budov  majících doplňkovou funkci k budovám pro rodinnou rekreaci (včetně pravidla 2/3);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garáží vystavěných odděleně od budov obytných domů (včetně pravidla 2/3);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jednotek užívaných jako garáže (včetně pravidla 2/3);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staveb pro podnikání;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jednotek užívaných pro podnikání;</a:t>
            </a:r>
          </a:p>
          <a:p>
            <a:pPr marL="5334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 ostatních staveb.</a:t>
            </a:r>
          </a:p>
          <a:p>
            <a:pPr algn="l">
              <a:spcBef>
                <a:spcPts val="600"/>
              </a:spcBef>
            </a:pPr>
            <a:endParaRPr lang="cs-CZ" altLang="cs-CZ" sz="20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Sazbové zvýšení (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Z</a:t>
            </a:r>
            <a:r>
              <a:rPr lang="cs-CZ" altLang="cs-CZ" sz="2000" b="1" u="sng" baseline="-25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) 2.00 Kč/m</a:t>
            </a:r>
            <a:r>
              <a:rPr lang="cs-CZ" altLang="cs-CZ" sz="2000" b="1" u="sng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uplatňuje za každý m</a:t>
            </a:r>
            <a:r>
              <a:rPr lang="cs-CZ" altLang="cs-CZ" sz="2000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2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nebytového prostoru sloužícího v budově obytného domu k podnikání s výjimkou zemědělské prvovýroby.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staveb a jednotek (bytů)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598406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je kalendářní rok.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se podává do 31. ledna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zdaňovacího období. Daňové přiznání se nepodává tehdy, pokud je poplatník podal nebo daň byla vyměřena z moci úřední v některém z předchozích zdaňovacích obdobích.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Daň se vyměřuje podle stavu k 1.1. na zdaňovací období.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z nemovitostí je splatná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takto: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do 31.8. a do 30.11. ve dvou stejných splátkách, u poplatníků provozujících zemědělskou výrobu a chov ryb;</a:t>
            </a:r>
          </a:p>
          <a:p>
            <a:pPr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do 31.5. a do 30.11. ve dvou stejných splátkách, u ostatních poplatníků.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Nepřesáhne-li roční daň z nemovitostí částku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5 000 Kč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je splatná najednou, a to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nejpozději do 31.5.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zdaňovacího období.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 z nemovitých věcí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699816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Obec může</a:t>
            </a:r>
            <a:r>
              <a:rPr lang="cs-CZ" altLang="cs-CZ" sz="1900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obecně závaznou vyhláškou pro všechny nemovité věci na území celé obce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stanovit jeden místní koeficient </a:t>
            </a:r>
            <a:r>
              <a:rPr lang="cs-CZ" altLang="cs-CZ" sz="1900" b="1" dirty="0">
                <a:solidFill>
                  <a:schemeClr val="tx1"/>
                </a:solidFill>
                <a:latin typeface="Trebuchet MS" panose="020B0603020202020204" pitchFamily="34" charset="0"/>
              </a:rPr>
              <a:t>ve výši 2, 3, 4 nebo 5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1200"/>
              </a:spcBef>
            </a:pPr>
            <a:r>
              <a:rPr lang="cs-CZ" altLang="cs-CZ" sz="1900" b="1" dirty="0">
                <a:solidFill>
                  <a:schemeClr val="tx1"/>
                </a:solidFill>
                <a:latin typeface="Trebuchet MS" panose="020B0603020202020204" pitchFamily="34" charset="0"/>
              </a:rPr>
              <a:t>Tímto koeficientem se vynásobí daňová povinnost poplatníka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 za jednotlivé druhy pozemků, staveb, jednotek, popř. jejich soubory, </a:t>
            </a:r>
            <a:r>
              <a:rPr lang="cs-CZ" altLang="cs-CZ" sz="1900" b="1" dirty="0">
                <a:solidFill>
                  <a:schemeClr val="tx1"/>
                </a:solidFill>
                <a:latin typeface="Trebuchet MS" panose="020B0603020202020204" pitchFamily="34" charset="0"/>
              </a:rPr>
              <a:t>s výjimkou pozemků zemědělské půdy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Místní koeficient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515439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95536" y="2570089"/>
            <a:ext cx="83634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Daň </a:t>
            </a:r>
          </a:p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Z Nabytí Nemovitých Věcí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95536" y="4201305"/>
            <a:ext cx="8363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i="1" dirty="0">
                <a:latin typeface="Trebuchet MS" panose="020B0603020202020204" pitchFamily="34" charset="0"/>
              </a:rPr>
              <a:t>Zákonné opatření Senátu č. 340/2013, o dani z nabytí nemovitých věcí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13357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z nabytí nemovitých věcí je nabyvatel vlastnického práva k nemovité věci.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Jde-li o nabytí vlastnického práva k nemovité věci do podílového fondu, fondu obhospodařovaného penzijní společností nebo svěřeneckého fondu, hledí se na tyto fondy jako na jediné nabyvatele vlastnického práva k nemovité věci.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Poplatník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677464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(§ 2) z nabytí nemovitých věcí je úplatné nabytí vlastnického práva k nemovité věci, která je: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pozemkem, stavbou, částí inženýrské sítě nebo jednotkou nacházející se na území ČR;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právem stavby, jímž zatížený pozemek se nachází na území ČR, nebo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spoluvlastnickým podílem na nemovité věci.</a:t>
            </a: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je také nabytí vlastnického práva k nemovité věci na základě: 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zajišťovacího převodu práva;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úplatného postoupení pohledávky zajištěné zajišťovacím převodem práva.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37566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3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Za nabytí </a:t>
            </a:r>
            <a:r>
              <a:rPr lang="cs-CZ" altLang="cs-CZ" sz="2300" dirty="0">
                <a:solidFill>
                  <a:schemeClr val="tx1"/>
                </a:solidFill>
                <a:latin typeface="Trebuchet MS" panose="020B0603020202020204" pitchFamily="34" charset="0"/>
              </a:rPr>
              <a:t>vlastnického práva k nemovité </a:t>
            </a:r>
            <a:r>
              <a:rPr lang="cs-CZ" altLang="cs-CZ" sz="23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věci se považuje </a:t>
            </a:r>
            <a:r>
              <a:rPr lang="cs-CZ" altLang="cs-CZ" sz="23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také:</a:t>
            </a:r>
            <a:r>
              <a:rPr lang="cs-CZ" altLang="cs-CZ" sz="23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lvl="1" indent="-342900" algn="l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vyčlenění nebo nabytí nemovité věci do 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svěřeneckého fondu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</a:t>
            </a:r>
          </a:p>
          <a:p>
            <a:pPr lvl="1" indent="-342900" algn="l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nabytí stavby, která se stane součástí pozemku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 která byla:</a:t>
            </a:r>
          </a:p>
          <a:p>
            <a:pPr marL="1085850" lvl="3" indent="-342900" algn="l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samostatnou nemovitou věcí;</a:t>
            </a:r>
          </a:p>
          <a:p>
            <a:pPr marL="1085850" lvl="3" indent="-342900" algn="l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součástí práva stavby, nebo</a:t>
            </a:r>
          </a:p>
          <a:p>
            <a:pPr marL="1085850" lvl="3" indent="-342900" algn="l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neoprávněně zřízena na tomto pozemku.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cs-CZ" altLang="cs-CZ" sz="23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cs-CZ" altLang="cs-CZ" sz="23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Úplatou</a:t>
            </a:r>
            <a:r>
              <a:rPr lang="cs-CZ" altLang="cs-CZ" sz="2300" dirty="0">
                <a:solidFill>
                  <a:schemeClr val="tx1"/>
                </a:solidFill>
                <a:latin typeface="Trebuchet MS" panose="020B0603020202020204" pitchFamily="34" charset="0"/>
              </a:rPr>
              <a:t> se rozumí částka v peněžních prostředcích nebo hodnota nepeněžního plnění, které jsou poskytnuty za přijaté plnění.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cs-CZ" altLang="cs-CZ" sz="23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Hodnota nepeněžního plnění </a:t>
            </a:r>
            <a:r>
              <a:rPr lang="cs-CZ" altLang="cs-CZ" sz="2300" dirty="0">
                <a:solidFill>
                  <a:schemeClr val="tx1"/>
                </a:solidFill>
                <a:latin typeface="Trebuchet MS" panose="020B0603020202020204" pitchFamily="34" charset="0"/>
              </a:rPr>
              <a:t>se určí podle zákona o oceňování majetku.  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cs-CZ" altLang="cs-CZ" sz="23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 předmětu daně jsou vyloučena </a:t>
            </a:r>
            <a:r>
              <a:rPr lang="cs-CZ" altLang="cs-CZ" sz="2300" dirty="0">
                <a:solidFill>
                  <a:schemeClr val="tx1"/>
                </a:solidFill>
                <a:latin typeface="Trebuchet MS" panose="020B0603020202020204" pitchFamily="34" charset="0"/>
              </a:rPr>
              <a:t>nabytí vlastnického práva k nemovité věci:</a:t>
            </a:r>
          </a:p>
          <a:p>
            <a:pPr lvl="1" indent="-342900" algn="just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100" dirty="0">
                <a:solidFill>
                  <a:schemeClr val="tx1"/>
                </a:solidFill>
                <a:latin typeface="Trebuchet MS" panose="020B0603020202020204" pitchFamily="34" charset="0"/>
              </a:rPr>
              <a:t>prováděním pozemkových úprav;</a:t>
            </a:r>
          </a:p>
          <a:p>
            <a:pPr lvl="1" indent="-342900" algn="just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100" dirty="0">
                <a:solidFill>
                  <a:schemeClr val="tx1"/>
                </a:solidFill>
                <a:latin typeface="Trebuchet MS" panose="020B0603020202020204" pitchFamily="34" charset="0"/>
              </a:rPr>
              <a:t>přeměnami obchodních korporací;</a:t>
            </a:r>
          </a:p>
          <a:p>
            <a:pPr lvl="1" indent="-342900" algn="just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100" dirty="0">
                <a:solidFill>
                  <a:schemeClr val="tx1"/>
                </a:solidFill>
                <a:latin typeface="Trebuchet MS" panose="020B0603020202020204" pitchFamily="34" charset="0"/>
              </a:rPr>
              <a:t>poskytnuté jako náhrada při vyvlastnění.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76951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Osvobození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od daně z nabytí nemovitých věcí jsou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strukturována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marL="365125" lvl="1" indent="-365125" algn="l">
              <a:spcBef>
                <a:spcPts val="1200"/>
              </a:spcBef>
            </a:pPr>
            <a:r>
              <a:rPr lang="cs-CZ" altLang="cs-CZ" sz="17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(1)	věcná osvobození ve veřejnoprávní oblasti 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(např. nabytí členským státem EU, jiným státem při dodržení vzájemnosti, územním samosprávným celkem – dále viz § 6);</a:t>
            </a:r>
          </a:p>
          <a:p>
            <a:pPr marL="365125" lvl="1" indent="-365125" algn="l">
              <a:spcBef>
                <a:spcPts val="1200"/>
              </a:spcBef>
            </a:pPr>
            <a:r>
              <a:rPr lang="cs-CZ" altLang="cs-CZ" sz="17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(2) věcná osvobození u nových staveb 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(první úplatné nabytí vlastnického práva k pozemku, práva stavby, nové stavbě rodinného domu, jednotce – podrobně viz § 7);</a:t>
            </a:r>
          </a:p>
          <a:p>
            <a:pPr marL="365125" lvl="1" indent="-365125" algn="l">
              <a:spcBef>
                <a:spcPts val="1200"/>
              </a:spcBef>
            </a:pPr>
            <a:r>
              <a:rPr lang="cs-CZ" altLang="cs-CZ" sz="17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(3) věcná osvobození u jednotky, 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která zahrnuje družstevní byt nebo družstevní nebytový prostor, který je garáží, sklepem nebo komorou, je-li nabyvatelem a nájemcem fyzická osoba – dále a podrobně viz § 8);</a:t>
            </a:r>
          </a:p>
          <a:p>
            <a:pPr marL="365125" lvl="1" indent="-365125" algn="l">
              <a:spcBef>
                <a:spcPts val="1200"/>
              </a:spcBef>
            </a:pPr>
            <a:r>
              <a:rPr lang="cs-CZ" altLang="cs-CZ" sz="17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(4) ostatní věcná osvobození 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(při provádění reorganizace v rámci insolventního řízení nebo vložení nemovité věci do sociálního družstva nebo evropského fondu sociálního podnikání – podrobně viz § 9).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od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1946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331640" y="2316764"/>
            <a:ext cx="66862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Daň </a:t>
            </a:r>
          </a:p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z Nemovitých Věcí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254362" y="3947980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i="1" dirty="0">
                <a:latin typeface="Trebuchet MS" panose="020B0603020202020204" pitchFamily="34" charset="0"/>
              </a:rPr>
              <a:t>Zákon č. 338/1992 Sb., o dani z nemovitých věcí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3156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 nabytí nemovitých věcí (§ 10) je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nabývací hodnota snížená o uznatelný výdaj.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Základ daně se zaokrouhluje na 100 Kč nahoru (§ 27).</a:t>
            </a: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Nabývací hodnotou je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(§ 11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):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lvl="1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sjednaná cena;</a:t>
            </a:r>
          </a:p>
          <a:p>
            <a:pPr lvl="1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srovnávací daňová hodnota;</a:t>
            </a:r>
          </a:p>
          <a:p>
            <a:pPr lvl="1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zjištěná cena, nebo</a:t>
            </a:r>
          </a:p>
          <a:p>
            <a:pPr lvl="1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cena.</a:t>
            </a:r>
          </a:p>
          <a:p>
            <a:pPr algn="just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Nabývací hodnota se stanoví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ke dni,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kdy nastala skutečnost, která je předmětem daně z nabytí nemovitých věcí.   </a:t>
            </a:r>
          </a:p>
          <a:p>
            <a:pPr algn="just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Uznatelným výdajem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jsou odměna a náklady prokazatelně zaplacené poplatníkem znalci za znalecký posudek určující zjištěnou cenu, je-li tento posudek vyžadován přílohou daňového přiznání, pokud tento výdaj uplatní poplatník v daňovém přiznání.  </a:t>
            </a:r>
          </a:p>
          <a:p>
            <a:pPr algn="just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daně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činí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4 %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(§ 26).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Základ daně a sazba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962368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Sjednanou cenou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(§ 13) se rozumí úplata za nabytí vlastnického práva k nemovité věci.</a:t>
            </a:r>
          </a:p>
          <a:p>
            <a:pPr algn="just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algn="just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Srovnávací daňovou hodnotou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(§ 14) je částka odpovídající 75 %:</a:t>
            </a:r>
          </a:p>
          <a:p>
            <a:pPr marL="533400" indent="-2857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směrné hodnoty, nebo</a:t>
            </a:r>
          </a:p>
          <a:p>
            <a:pPr marL="533400" indent="-2857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zjištěné ceny.</a:t>
            </a:r>
          </a:p>
          <a:p>
            <a:pPr algn="just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algn="just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Poplatník si může zvolit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zda k určení srovnávací daňové hodnoty  použije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směrnou hodnotu nebo zjištěnou cenu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 Pro určení srovnávací daňové hodnoty s vždy použije zjištěná cena, pokud poplatník neposkytne údaje o nemovité věci k určení směrné hodnoty nebo směrnou hodnotu nelze určit.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615539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Směrná hodnota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(§ 15) vychází z 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cen nemovitých věcí v místě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ve kterém se nachází nemovitá věc, ve srovnatelném časovém období s tím, že se zohledňuje: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druh;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poloha;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účel;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stav;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stáří;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vybavení;</a:t>
            </a:r>
          </a:p>
          <a:p>
            <a:pPr lvl="1" indent="-3429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stavebně technické parametry.</a:t>
            </a:r>
          </a:p>
          <a:p>
            <a:pPr algn="just"/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Směrná hodnota u zemědělského pozemku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vychází výlučně z ceny určené podle bonitovaných půdně ekologických jednotek a u lesního pozemku ze základní ceny určené podle souborů lesních typů.</a:t>
            </a:r>
          </a:p>
          <a:p>
            <a:pPr algn="just"/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Zjištěná cena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zjištěná podle zákona o oceňování majetku.</a:t>
            </a:r>
          </a:p>
          <a:p>
            <a:pPr lvl="1" indent="-342900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393270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cena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dosažená: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vydražením nebo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předražkem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obchodních korporací;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souvislosti s insolvencí;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souvislosti s pozůstalostí;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ostatních případech.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  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 je cena dosažená vydražením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nebo </a:t>
            </a: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předražkem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(§17):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výkonu rozhodnutí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prodejem nemovité věci podle občanského zákoníku;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exekuci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prodejem nemovité věci podle exekučního řádu;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exekuci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prodejem nemovité věci podle daňového řádu;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při prodeji nemovité věci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ve veřejné dražbě.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576962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 v souvislosti s insolvencí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cena:</a:t>
            </a:r>
          </a:p>
          <a:p>
            <a:pPr marL="342900" lvl="1" indent="-342900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dosažená prodejem nemovité věci mimo dražbu  v rámci insolventního řízení;</a:t>
            </a:r>
          </a:p>
          <a:p>
            <a:pPr marL="342900" lvl="1" indent="-342900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nemovité věci určená znaleckým posudkem vypracovaná znalcem pro účely ocenění majetkové podstaty.</a:t>
            </a:r>
          </a:p>
          <a:p>
            <a:pPr algn="l">
              <a:lnSpc>
                <a:spcPct val="90000"/>
              </a:lnSpc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algn="l">
              <a:lnSpc>
                <a:spcPct val="90000"/>
              </a:lnSpc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 v souvislosti s pozůstalostí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cena dosažená prodejem nemovité věci:</a:t>
            </a:r>
          </a:p>
          <a:p>
            <a:pPr marL="342900" lvl="1" indent="-342900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rámci nařízené likvidace pozůstalosti;</a:t>
            </a:r>
          </a:p>
          <a:p>
            <a:pPr marL="342900" lvl="1" indent="-342900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 pozůstalosti osobou spravující pozůstalost.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406175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Zvláštní cena v ostatních případech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(§ 21) je: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cena dosažená prodejem nemovité věci z majetku členského státu EU nebo jiného státu;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při zrušení a vypořádání spoluvlastnictví soudem náhrada, rozdíl v penězích nebo úplata poskytnutá při prodeji nemovité věci v dražbě;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částka odpovídající části peněžního ocenění nemovité věci připadající na spoluvlastnický podíl při sdružení majetku do společnosti;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náhrada za vyvlastnění stanovená pravomocným rozhodnutím ve vyvlastňovacím řízení nebo v řízení před soudem;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náhrada za nabytý pozemek zastavěný </a:t>
            </a:r>
            <a:r>
              <a:rPr lang="cs-CZ" altLang="cs-CZ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přestavkem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náhrada za stavbu, je-li tato náhrada poskytnuta vlastníkem pozemku stavebníkovi při zániku práva stavby;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náhrada poskytnutá v souvislosti s neoprávněným zřízením stavby na cizím pozemku;</a:t>
            </a:r>
          </a:p>
          <a:p>
            <a:pPr marL="3619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cena stanovená při převzetí pozemku potřebného pro nezbytnou cestu.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721455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Nabývací hodnotou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(§12) je: </a:t>
            </a: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sjednaná cena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marL="895350" lvl="3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je-li  ≥ srovnávací daňové hodnotě  </a:t>
            </a:r>
          </a:p>
          <a:p>
            <a:pPr marL="895350" lvl="3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nebo je dle tohoto předpisu nabývací hodnotou výlučně sjednaná cena;</a:t>
            </a: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srovnávací daňová hodnota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je-li ˃ než sjednaná cena;</a:t>
            </a: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zjištěná cena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marL="895350" lvl="3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není-li nabývací hodnotou sjednaná cena nebo srovnávací daňová hodnota;</a:t>
            </a:r>
          </a:p>
          <a:p>
            <a:pPr marL="895350" lvl="3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jestliže tento předpis stanoví, že nabývací hodnotou je výlučně zjištěná cena.</a:t>
            </a:r>
          </a:p>
          <a:p>
            <a:pPr algn="l">
              <a:spcBef>
                <a:spcPts val="600"/>
              </a:spcBef>
              <a:buFont typeface="Wingdings" panose="05000000000000000000" pitchFamily="2" charset="2"/>
              <a:buChar char=""/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Lze-li určit zvláštní cenu, je nabývací hodnotou výlučně tato cena.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Nabývací hodnota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9526183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Místně příslušným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(§ 29) ke správě daní z nabytí nemovitých věcí je správce daně, v jehož obvodu územní působnosti se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nachází: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nemovitá věc;</a:t>
            </a:r>
          </a:p>
          <a:p>
            <a:pPr marL="3429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pozemek zatížený právem stavby.</a:t>
            </a:r>
          </a:p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Poplatníci, u nichž nelze určit velikost jejich podílů na nemovité věci, jsou povinni plnit daňovou povinnost společně a nerozdílně (§ 30). Jedná se o tzv.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solidární daňovou povinnost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cs-CZ" altLang="cs-CZ" sz="18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(u nemovitých věcí evidovaných v katastru nemovitostí) podává poplatník nejpozději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 konce 3. kalendářního měsíce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následujícího po kalendářním měsíci, v němž byl v katastru nemovitostí proveden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vklad: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vlastnického práva k nemovité věci;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práva stavby, nebo</a:t>
            </a:r>
          </a:p>
          <a:p>
            <a:pPr marL="285750" lvl="1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správy svěřeneckého fondu.</a:t>
            </a:r>
          </a:p>
          <a:p>
            <a:pPr algn="just">
              <a:lnSpc>
                <a:spcPct val="90000"/>
              </a:lnSpc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1248170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Poplatník je povinen v daňovém přiznání sám vyčíslit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zálohu na daň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která je splatná v poslední den lhůty stanovené pro podání daňového přiznání.</a:t>
            </a:r>
          </a:p>
          <a:p>
            <a:pPr marL="273050"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 </a:t>
            </a: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Je-li daň z nabytí nemovitých věcí vyšší než záloha, je rozdíl mezi daní a zálohou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splatný ve lhůtě do 30 dnů od doručení platebního výměru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lnSpc>
                <a:spcPct val="90000"/>
              </a:lnSpc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151602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70565" y="3263509"/>
            <a:ext cx="83634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Silniční Daň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707983" y="4125283"/>
            <a:ext cx="56886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i="1" dirty="0">
                <a:latin typeface="Trebuchet MS" panose="020B0603020202020204" pitchFamily="34" charset="0"/>
              </a:rPr>
              <a:t>Zákon č. 16/1993 Sb., o dani silniční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42673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Majetkové daně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954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Majetkové daně patří do skupiny tzv. 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přímých daní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neboť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daňové břemeno nelze přesouvat na jiné subjekty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 Jejich konstrukce je srozumitelná a poměrně jednoduchá.</a:t>
            </a:r>
            <a:endParaRPr lang="cs-CZ" altLang="cs-CZ" sz="1800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Majetkové daně zdaňují majetek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který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</a:t>
            </a:r>
            <a:endParaRPr lang="cs-CZ" altLang="cs-CZ" sz="1800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indent="-361950" algn="l"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ve vlastnictví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např. rodinný dům, pozemek, garáž, vinný sklep, hotel aj. (zdaňuje se daní z nemovitých věcí);</a:t>
            </a:r>
            <a:endParaRPr lang="cs-CZ" altLang="cs-CZ" sz="1800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 indent="-361950" algn="l"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 držbě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v provozu či užívání, např. motocykl, automobil, autobus (zdaňuje se daní silniční);</a:t>
            </a:r>
          </a:p>
          <a:p>
            <a:pPr lvl="1" indent="-361950" algn="l"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 převodu (přechodu) vlastnických práv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 jednoho subjektu na jiný subjekt, a to z 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důvodu: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257300" lvl="2" indent="-342900" algn="l">
              <a:spcBef>
                <a:spcPts val="600"/>
              </a:spcBef>
              <a:buClr>
                <a:schemeClr val="tx1"/>
              </a:buClr>
              <a:buFontTx/>
              <a:buAutoNum type="alphaLcParenR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dědění (zdaňuje se daní dědickou- do r. 2013)</a:t>
            </a:r>
          </a:p>
          <a:p>
            <a:pPr marL="1257300" lvl="2" indent="-342900" algn="l">
              <a:spcBef>
                <a:spcPts val="600"/>
              </a:spcBef>
              <a:buClr>
                <a:schemeClr val="tx1"/>
              </a:buClr>
              <a:buFontTx/>
              <a:buAutoNum type="alphaLcParenR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darování (zdaňuje se daní darovací-do r.2013)</a:t>
            </a:r>
          </a:p>
          <a:p>
            <a:pPr marL="1257300" lvl="2" indent="-342900" algn="l">
              <a:spcBef>
                <a:spcPts val="600"/>
              </a:spcBef>
              <a:buClr>
                <a:schemeClr val="tx1"/>
              </a:buClr>
              <a:buFontTx/>
              <a:buAutoNum type="alphaLcParenR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převodu, resp. prodeje majetku (zdaňuje se daní z nabytí nemovitých věcí od 1.1.2014).</a:t>
            </a:r>
          </a:p>
          <a:p>
            <a:pPr algn="l">
              <a:buFontTx/>
              <a:buNone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2074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je fyzická nebo právnická osoba, která je: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provozovatelem vozidla registrovaného v ČR v registru vozidel a je zapsána v TP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uživatelem vozidla, v jehož TP je zapsána jako provozovatel osoba, která zemřela, zanikla nebo byla zrušena, anebo vozidlo, jehož provozovatel je odhlášen z registru vozidel;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zaměstnavatelem, pokud vyplácí cestovní náhrady svému zaměstnanci za použití osobního automobilu nebo jeho přípojného vozidla, pokud daňová povinnost nevznikla již provozovateli vozidla;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osobou, která používá vozidlo registrované a určené jako mobilizační rezerva nebo pohotovostní zásoba k podnikání nebo jiné samostatné výdělečné činnosti nebo v přímé souvislosti s podnikáním;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stálá provozovna nebo jiná organizační složka osoby se sídlem nebo trvalým pobytem v zahraničí.</a:t>
            </a:r>
          </a:p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případě, že je u téhož vozidla poplatníků více, platí daň společně a nerozdílně.</a:t>
            </a:r>
          </a:p>
          <a:p>
            <a:pPr algn="l">
              <a:lnSpc>
                <a:spcPct val="90000"/>
              </a:lnSpc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Poplatník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6676471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jsou silniční motorová vozidla a jejich přípojná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vozidla registrovaná a provozovaná v ČR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pokud jsou používána: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z příjmů právnických osob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 výjimkou používání k činnosti veřejně prospěšného poplatníka  daně z příjmů právnických osob, pokud příjmy z této jeho činnosti nejsou předmětem daně z příjmů;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z příjmů fyzických osob k činnosti nebo v přímé souvislosti s činností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ze kterých plynou příjmy ze samostatné činnosti podle zákona o daních z příjmů.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jsou vždy vozidla s největší povolenou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hmotností nad 3,5 tuny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určená výlučně k přepravě nákladů a registrovaná v ČR. </a:t>
            </a:r>
          </a:p>
          <a:p>
            <a:pPr marL="457200" indent="-45720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nejsou: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speciální pásové automobily a ostatní vozidla;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zemědělské a lesnické traktory a jejich přípojná vozidla;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další zvláštní vozidla;</a:t>
            </a:r>
          </a:p>
          <a:p>
            <a:pPr marL="265113" lvl="1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vozidla, kterým byla přidělena zvláštní registrační značka.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3635434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je:</a:t>
            </a:r>
          </a:p>
          <a:p>
            <a:pPr marL="360363" lvl="1" indent="-27622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zdvihový objem motoru v cm</a:t>
            </a:r>
            <a:r>
              <a:rPr lang="cs-CZ" altLang="cs-CZ" sz="1800" b="1" u="sng" baseline="50000" dirty="0">
                <a:solidFill>
                  <a:schemeClr val="tx1"/>
                </a:solidFill>
                <a:latin typeface="Trebuchet MS" panose="020B0603020202020204" pitchFamily="34" charset="0"/>
              </a:rPr>
              <a:t>3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osobních automobilů (s výjimkou osobních automobilů na elektrický pohon);</a:t>
            </a:r>
          </a:p>
          <a:p>
            <a:pPr marL="360363" lvl="1" indent="-27622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součet největších povolených hmotností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na nápravy v tunách a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počet náprav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 návěsů;</a:t>
            </a:r>
          </a:p>
          <a:p>
            <a:pPr marL="360363" lvl="1" indent="-276225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největší povolená hmotnost v tunách a počet náprav u ostatních vozidel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Základ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9124689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u osobních automobilů činí: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graphicFrame>
        <p:nvGraphicFramePr>
          <p:cNvPr id="10" name="Group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019281"/>
              </p:ext>
            </p:extLst>
          </p:nvPr>
        </p:nvGraphicFramePr>
        <p:xfrm>
          <a:off x="2159794" y="2576310"/>
          <a:ext cx="4824412" cy="3240089"/>
        </p:xfrm>
        <a:graphic>
          <a:graphicData uri="http://schemas.openxmlformats.org/drawingml/2006/table">
            <a:tbl>
              <a:tblPr/>
              <a:tblGrid>
                <a:gridCol w="2741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81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Zdvihový objem motoru (cm</a:t>
                      </a:r>
                      <a:r>
                        <a:rPr kumimoji="0" lang="cs-CZ" altLang="cs-CZ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800 do 1 250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1 250 do 1 500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1 500 do 2 000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2 000 do 3 000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02647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u nákladních automobilů, autobusů, návěsů činí: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graphicFrame>
        <p:nvGraphicFramePr>
          <p:cNvPr id="10" name="Group 1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197288"/>
              </p:ext>
            </p:extLst>
          </p:nvPr>
        </p:nvGraphicFramePr>
        <p:xfrm>
          <a:off x="1727993" y="2611235"/>
          <a:ext cx="5688013" cy="3170240"/>
        </p:xfrm>
        <a:graphic>
          <a:graphicData uri="http://schemas.openxmlformats.org/drawingml/2006/table">
            <a:tbl>
              <a:tblPr/>
              <a:tblGrid>
                <a:gridCol w="3233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4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náprava a počet tun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1do 2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 do 3,5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3,5 do 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5 do 6,5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6,5 do 8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8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9 600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2476625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u nákladních automobilů, autobusů, návěsů činí: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graphicFrame>
        <p:nvGraphicFramePr>
          <p:cNvPr id="11" name="Group 3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868131"/>
              </p:ext>
            </p:extLst>
          </p:nvPr>
        </p:nvGraphicFramePr>
        <p:xfrm>
          <a:off x="882203" y="2568995"/>
          <a:ext cx="3689350" cy="3933826"/>
        </p:xfrm>
        <a:graphic>
          <a:graphicData uri="http://schemas.openxmlformats.org/drawingml/2006/table">
            <a:tbl>
              <a:tblPr/>
              <a:tblGrid>
                <a:gridCol w="2098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3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nápravy 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tun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 do 2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 do 3,5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3 600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3,5 do 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5 do 6,5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6,5 do 8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8 do 9,5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27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9,5 do 11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9 600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12" name="Group 3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460719"/>
              </p:ext>
            </p:extLst>
          </p:nvPr>
        </p:nvGraphicFramePr>
        <p:xfrm>
          <a:off x="4716016" y="2929358"/>
          <a:ext cx="3600450" cy="3565908"/>
        </p:xfrm>
        <a:graphic>
          <a:graphicData uri="http://schemas.openxmlformats.org/drawingml/2006/table">
            <a:tbl>
              <a:tblPr/>
              <a:tblGrid>
                <a:gridCol w="2047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11 do 12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12 do 13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13 do 14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14 700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14 do 15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16 500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15 do 18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23 700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18 do 21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29 100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21 do 24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35 100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24 do 27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40 500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27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666104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u nákladních automobilů, autobusů, návěsů činí:</a:t>
            </a:r>
          </a:p>
          <a:p>
            <a:pPr marL="457200" indent="-457200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graphicFrame>
        <p:nvGraphicFramePr>
          <p:cNvPr id="10" name="Group 3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7731700"/>
              </p:ext>
            </p:extLst>
          </p:nvPr>
        </p:nvGraphicFramePr>
        <p:xfrm>
          <a:off x="899666" y="2698502"/>
          <a:ext cx="3514725" cy="3475036"/>
        </p:xfrm>
        <a:graphic>
          <a:graphicData uri="http://schemas.openxmlformats.org/drawingml/2006/table">
            <a:tbl>
              <a:tblPr/>
              <a:tblGrid>
                <a:gridCol w="1998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10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nápravy 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tun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1 800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 do 3,5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3,5 do 6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3 600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6 do 8,5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6 000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8,5 do 11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11 do 13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13 do 15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10 500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1" name="Group 3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439175"/>
              </p:ext>
            </p:extLst>
          </p:nvPr>
        </p:nvGraphicFramePr>
        <p:xfrm>
          <a:off x="4716016" y="2996952"/>
          <a:ext cx="3514725" cy="3170240"/>
        </p:xfrm>
        <a:graphic>
          <a:graphicData uri="http://schemas.openxmlformats.org/drawingml/2006/table">
            <a:tbl>
              <a:tblPr/>
              <a:tblGrid>
                <a:gridCol w="1998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15 do 17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17 do 19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19 do 21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21 do 23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23 do 26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27 300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26 do 31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36 600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31 do 36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43 500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36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5193683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u nákladních automobilů, autobusů, návěsů činí:</a:t>
            </a:r>
          </a:p>
          <a:p>
            <a:pPr marL="457200" indent="-457200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graphicFrame>
        <p:nvGraphicFramePr>
          <p:cNvPr id="12" name="Group 1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438312"/>
              </p:ext>
            </p:extLst>
          </p:nvPr>
        </p:nvGraphicFramePr>
        <p:xfrm>
          <a:off x="1547812" y="2420888"/>
          <a:ext cx="6048375" cy="3962400"/>
        </p:xfrm>
        <a:graphic>
          <a:graphicData uri="http://schemas.openxmlformats.org/drawingml/2006/table">
            <a:tbl>
              <a:tblPr/>
              <a:tblGrid>
                <a:gridCol w="34401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8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a více náprav a počet tun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18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8 400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18 do 21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21 do 23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23 do 25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25 do 27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27 do 29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28 200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19 do 32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33 300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32 do 36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39 300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36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44 100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97881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Roční sazba daně se zjistí z údajů uvedených v TP vozidla.</a:t>
            </a:r>
          </a:p>
          <a:p>
            <a:pPr marL="457200" indent="-45720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činí 25 Kč za každý den použití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osobního automobilu </a:t>
            </a:r>
          </a:p>
          <a:p>
            <a:pPr marL="457200" indent="-457200"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nebo jeho přípojného vozidla (v případě použití vozidla </a:t>
            </a:r>
          </a:p>
          <a:p>
            <a:pPr marL="457200" indent="-457200"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zaměstnance pro zaměstnavatele).</a:t>
            </a:r>
          </a:p>
          <a:p>
            <a:pPr marL="457200" indent="-45720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daně se snižuje o:</a:t>
            </a:r>
          </a:p>
          <a:p>
            <a:pPr marL="84138" lvl="1" algn="l">
              <a:spcBef>
                <a:spcPts val="600"/>
              </a:spcBef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25 %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u vozidel určených pro činnosti výrobní povahy v rostlinné výrobě;</a:t>
            </a:r>
          </a:p>
          <a:p>
            <a:pPr marL="84138" lvl="1" algn="l">
              <a:spcBef>
                <a:spcPts val="600"/>
              </a:spcBef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48 %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u vozidel po dobu následujících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36 kalendářních měsíců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od data jejich 1. </a:t>
            </a:r>
            <a:r>
              <a:rPr lang="cs-CZ" altLang="cs-CZ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reg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.;</a:t>
            </a:r>
          </a:p>
          <a:p>
            <a:pPr marL="84138" lvl="1" algn="l">
              <a:spcBef>
                <a:spcPts val="600"/>
              </a:spcBef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40 %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u vozidel po dobu následujících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dalších 36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kalendářních měsíců;</a:t>
            </a:r>
          </a:p>
          <a:p>
            <a:pPr marL="84138" lvl="1" algn="l">
              <a:spcBef>
                <a:spcPts val="600"/>
              </a:spcBef>
            </a:pP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25 %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u vozidel po dobu následujících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dalších 36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kalendářních měsíců. </a:t>
            </a:r>
          </a:p>
          <a:p>
            <a:pPr marL="457200" indent="-457200"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521991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daně se zvyšuje o 25 %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vozidel registrovaných poprvé v ČR nebo v zahraničí do 31. 12. 1989.</a:t>
            </a:r>
          </a:p>
          <a:p>
            <a:pPr marL="0" lvl="2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Bez ohledu na datum 1. registrace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se sazba daně snižuje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100 %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nákladních vozidel včetně tahačů, nákladních přívěsů a návěsů s hmotností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od 3,5 t do méně než 12 tun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pokud tato vozidla:</a:t>
            </a:r>
          </a:p>
          <a:p>
            <a:pPr marL="369888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jsou používána veřejně prospěšným poplatníkem DPPO pouze k činnosti, z n</a:t>
            </a: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</a:rPr>
              <a:t>ichž plynoucí příjmy nejsou předmětem daně z příjmů;</a:t>
            </a:r>
          </a:p>
          <a:p>
            <a:pPr marL="369888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5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jsou používána fyzickou osobou </a:t>
            </a: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</a:rPr>
              <a:t>pouze k činnosti, ze které nebo v přímé souvislosti  se kterou </a:t>
            </a:r>
            <a:r>
              <a:rPr lang="cs-CZ" altLang="cs-CZ" sz="15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neplynou příjmy ze samostatné činnosti </a:t>
            </a: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</a:rPr>
              <a:t>podle zákona o daních z příjmů;</a:t>
            </a:r>
          </a:p>
          <a:p>
            <a:pPr marL="369888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jsou používána jako </a:t>
            </a:r>
            <a:r>
              <a:rPr lang="cs-CZ" altLang="cs-CZ" sz="1500" b="1" u="sng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výcviková vozidla </a:t>
            </a:r>
            <a:r>
              <a:rPr lang="cs-CZ" altLang="cs-CZ" sz="1500" dirty="0"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podle právního předpisu upravujícího získávání a zdokonalování odborné způsobilosti k řízení motorových vozidel, která nejsou používána k činnosti, z níž plynoucí příjmy jsou předmětem daně z příjmů právnických osob nebo plynou příjmy ze samostatné činnosti. 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Jestliže se jedná o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tahače, nákladní přívěsy a návěsy s hmotností 12 a více tun, sazba daně se snižuje o 48 %,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pokud jde o vozidla používaná veřejně prospěšným poplatníkem, fyzickou osobou k činnosti, ze které neplynou příjmy ze samostatné činnosti, nebo jako výcviková vozidla.</a:t>
            </a:r>
          </a:p>
          <a:p>
            <a:pPr marL="457200" indent="-457200" algn="l"/>
            <a:endParaRPr lang="cs-CZ" altLang="cs-CZ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45645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Majetkové daně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Důvodem pro zdanění majetku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může být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zejména: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z klasické daňové teorie odvozená nutnost uhradit státu výdaje za jeho službu spojenou s funkcí státu jako ochránce majetku občanů;</a:t>
            </a: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očekávaný vliv zdanění majetku na snížení jeho koncentrace, tj. redistribuce bohatství formou fiskálního tlaku, vedoucí k částečnému stírání nerovností mezi různými subjekty;</a:t>
            </a: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ekonomické zvýhodnění vlastníků majetku při jeho kapitalizaci včetně snadnější pozice při získávání úvěrových zdrojů a z toho vyplývající ostatní výhodné ekonomické příležitosti;</a:t>
            </a: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názor, že majetek jako druh zboží dlouhodobé spotřeby by měl být také nějak zdaňován (majetkovou daní právě tak, jako je zdaňováno ostatní zboží daní z přidané hodnoty či spotřební daní);</a:t>
            </a: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výhodnější cena služeb vyplývajících z vlastnictví majetku (snížení běžných životních nákladů u vlastníka oproti nájemníkovi);</a:t>
            </a:r>
          </a:p>
          <a:p>
            <a:pPr marL="360363" indent="-276225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Tx/>
              <a:buAutoNum type="arabicParenR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pouze fiskální, tj. získání zdroje pro financování potřeb a posílení příjmové stránky veřejného rozpočtu (např. rozpočtu obce)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642690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Daňová povinnost vzniká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počínaje kalendářním měsícem, v němž byly splněny rozhodné skutečnosti, tj. kdy silniční motorové vozidlo se stalo předmětem daně.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Daňová povinnost zaniká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kalendářním měsíci, v němž pominuly rozhodné skutečnosti, tj. silniční motorové vozidlo již není předmětem daně.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Pokud dojde v průběhu zdaňovacího období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ke změně v osobě poplatníka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zaniká daňová povinnost původnímu vlastníkovi uplynutím kalendářního měsíce, který předchází před kalendářním měsícem vzniku daňové povinnosti novému poplatníkovi.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U vozidel, u nichž v průběhu zdaňovacího období vznikne nebo zanikne daňová povinnost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činí daň poměrnou výši daňové sazby odpovídající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součinu 1/12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roční daňové sazby a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počtu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kalendářních měsíců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počínaje počátkem zdaňovacího období nebo kalendářní měsícem, v němž vznikla daňová povinnost, do konce zdaňovacího období nebo do konce kalendářního měsíce, v němž zanikla daňová povinnost.</a:t>
            </a:r>
          </a:p>
          <a:p>
            <a:pPr marL="457200" indent="-457200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Vznik a zánik daňové povinnosti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4036193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silniční se platí zálohově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 doplatek daně pak v termínu pro podání přiznání k silniční dani (nejpozději do 31. 1. následujícího roku). Zálohy jsou splatné do:</a:t>
            </a:r>
          </a:p>
          <a:p>
            <a:pPr marL="265113" lvl="1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15. dubna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(za měsíce leden, únor, březen);</a:t>
            </a:r>
          </a:p>
          <a:p>
            <a:pPr marL="265113" lvl="1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15. července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(za měsíce duben, květen, červen);</a:t>
            </a:r>
          </a:p>
          <a:p>
            <a:pPr marL="265113" lvl="1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15. října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(za měsíce červenec, srpen, září);</a:t>
            </a:r>
          </a:p>
          <a:p>
            <a:pPr marL="265113" lvl="1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15. prosince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(za měsíce říjen, listopad).</a:t>
            </a:r>
          </a:p>
          <a:p>
            <a:pPr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Rozhodným obdobím je tedy kalendářní čtvrtletí bezprostředně předcházející kalendářnímu měsíci, na který připadl termín splatnosti zálohy. U zálohy splatné 15. 12. jsou rozhodným obdobím měsíce říjen a listopad.</a:t>
            </a: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Daň, záloha na daň a sleva na dani se zaokrouhlují na celé Kč nahoru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Placení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220485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Sleva na dani se poskytuje vozidlům v případě tzv. kombinované dopravy. Činí ve zdaňovacím období určité % daně, a to:</a:t>
            </a: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případě, že ujetá vzdálenost je delší než 250 km, započítává se pro účely slevy na dani taková jízda jako 2 jízdy.</a:t>
            </a: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vozidla používaného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výlučně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 přepravě v počátečním nebo konečném úseku kombinované dopravy činí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sleva na dani 100%.</a:t>
            </a:r>
          </a:p>
          <a:p>
            <a:pPr marL="457200" indent="-45720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Slevy na dani</a:t>
            </a:r>
          </a:p>
        </p:txBody>
      </p:sp>
      <p:graphicFrame>
        <p:nvGraphicFramePr>
          <p:cNvPr id="10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380356"/>
              </p:ext>
            </p:extLst>
          </p:nvPr>
        </p:nvGraphicFramePr>
        <p:xfrm>
          <a:off x="1443831" y="2669153"/>
          <a:ext cx="6256337" cy="1981200"/>
        </p:xfrm>
        <a:graphic>
          <a:graphicData uri="http://schemas.openxmlformats.org/drawingml/2006/table">
            <a:tbl>
              <a:tblPr/>
              <a:tblGrid>
                <a:gridCol w="4184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1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jízd v kombinované dopravě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Sleva v % z daně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více než 120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 91 do 120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 61 do 90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 31 do 60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0835853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je kalendářní rok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(1. 1. – 31. 12.).</a:t>
            </a:r>
          </a:p>
          <a:p>
            <a:pPr algn="l">
              <a:spcBef>
                <a:spcPts val="12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Termín pro přiznání k daní je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nejpozději do 31. ledna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kalendářního měsíce následujícího po uplynutí zdaňovacího období.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Registrační povinnost má vůči správci daně nový poplatník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ve lhůtě splatnosti nejbližší zálohy na daň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12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Správce daně může v odůvodněných případech stanovit zálohy na daň jinak.</a:t>
            </a:r>
          </a:p>
          <a:p>
            <a:pPr marL="457200" indent="-457200" algn="l"/>
            <a:endParaRPr lang="cs-CZ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4427251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99324" y="3263509"/>
            <a:ext cx="83634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Spotřební Daň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907704" y="4125283"/>
            <a:ext cx="5346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i="1" dirty="0">
                <a:latin typeface="Trebuchet MS" panose="020B0603020202020204" pitchFamily="34" charset="0"/>
              </a:rPr>
              <a:t>Zákon č. 353/2003 Sb., o spotřebních daních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316889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Spotřební daně patří mezi tzv. nepřímé daně</a:t>
            </a: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neboť daňové břemeno zpravidla nedopadá na plátce daně, ale na kupující (spotřebitele). 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Jsou stabilním příjmem státního rozpočtu. Jejich spotřeba negativně ovlivňuje zdravotní stav obyvatelstva a nepříznivě působí na životní prostředí.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Na rozdíl od DPH jsou spotřební daně zpravidla vybírány na jednom stupni, tj. u výrobce nebo dovozce. Správu spotřebních daní zabezpečují celní orgány.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Spotřební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2817674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Spotřební daně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95536" y="2420888"/>
            <a:ext cx="3940786" cy="398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Spotřební daně jsou v rámci</a:t>
            </a:r>
            <a:b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EU harmonizovány. </a:t>
            </a:r>
            <a:b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stanoveno, které výrobky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musí podléhat spotřebním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daním a u jednotlivých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výrobků podléhajících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spotřební dani jsou stanoveny tzv.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minimální sazby daně.</a:t>
            </a:r>
          </a:p>
          <a:p>
            <a:pPr algn="l">
              <a:buFont typeface="Arial" pitchFamily="34" charset="0"/>
              <a:buChar char=" 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hlinkClick r:id="rId4"/>
              </a:rPr>
              <a:t>http://europa.eu/youreurope/business/vat-customs/excise-duty/index_cs.htm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609600" indent="-609600" algn="l">
              <a:buFont typeface="Arial" pitchFamily="34" charset="0"/>
              <a:buChar char=" 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Zástupný symbol pro obsah 1"/>
          <p:cNvSpPr txBox="1">
            <a:spLocks/>
          </p:cNvSpPr>
          <p:nvPr/>
        </p:nvSpPr>
        <p:spPr>
          <a:xfrm>
            <a:off x="4488722" y="188132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Wingdings 2" panose="05020102010507070707" pitchFamily="18" charset="2"/>
              <a:buNone/>
            </a:pPr>
            <a:r>
              <a:rPr lang="cs-CZ" altLang="cs-CZ" sz="2500" dirty="0">
                <a:latin typeface="Trebuchet MS" panose="020B0603020202020204" pitchFamily="34" charset="0"/>
              </a:rPr>
              <a:t>Ze směrnic EU ke </a:t>
            </a:r>
            <a:r>
              <a:rPr lang="cs-CZ" altLang="cs-CZ" sz="2500" dirty="0" err="1">
                <a:latin typeface="Trebuchet MS" panose="020B0603020202020204" pitchFamily="34" charset="0"/>
              </a:rPr>
              <a:t>SpD</a:t>
            </a:r>
            <a:endParaRPr lang="cs-CZ" altLang="cs-CZ" sz="2500" dirty="0">
              <a:latin typeface="Trebuchet MS" panose="020B0603020202020204" pitchFamily="34" charset="0"/>
            </a:endParaRPr>
          </a:p>
        </p:txBody>
      </p:sp>
      <p:graphicFrame>
        <p:nvGraphicFramePr>
          <p:cNvPr id="12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93690"/>
              </p:ext>
            </p:extLst>
          </p:nvPr>
        </p:nvGraphicFramePr>
        <p:xfrm>
          <a:off x="4580003" y="2420888"/>
          <a:ext cx="3856037" cy="3800477"/>
        </p:xfrm>
        <a:graphic>
          <a:graphicData uri="http://schemas.openxmlformats.org/drawingml/2006/table">
            <a:tbl>
              <a:tblPr/>
              <a:tblGrid>
                <a:gridCol w="16367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Produkt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Minimální sazba daně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Olovnatý benzín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421 EUR/1000 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Bezolovnatý benzín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359 EUR/1000 l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Pivo na stupeň Plató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0,748 EUR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Pivo na stupeň alkoholu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1,87 EUR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Etylalkohol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550 EUR/1 hl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Tiché a šumivé víno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0 EUR/1 hl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Cigarety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60 % z prodejní ceny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868959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(§ 7) jsou vybrané výrobky na daňovém území ES vyrobené nebo na daňové území ES dovezené. 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Daňová povinnost vzniká výrobou nebo dovozem následujících výrobků:</a:t>
            </a:r>
          </a:p>
          <a:p>
            <a:pPr marL="3429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minerální oleje;</a:t>
            </a:r>
          </a:p>
          <a:p>
            <a:pPr marL="342900" lvl="2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líh;</a:t>
            </a:r>
          </a:p>
          <a:p>
            <a:pPr marL="342900" lvl="2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pivo;</a:t>
            </a:r>
          </a:p>
          <a:p>
            <a:pPr marL="342900" lvl="2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víno;</a:t>
            </a:r>
          </a:p>
          <a:p>
            <a:pPr marL="342900" lvl="2" indent="-3429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tabákové výrobky.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Ze zdanění jsou vyjmuty výrobky, které již byly spotřební daní prokazatelně zdaněny.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808703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U spotřebních daní existují případy osvobození od daně. Při tuzemské výrobě lze uplatnit následující osvobození: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minerální oleje používané pro jiné účely než je pohon motorů nebo výroba tepla;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odpadní oleje použité k mineralogickým postupům nebo v metalurgických procesech;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minerální oleje používané jako pohonná hmota pro leteckou dopravu a letecké práce a plavby na vodách na daňovém území ČR;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líh vstupující do výrobků při výrobě potravin a aromatizaci;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líh pro výrobu a přípravu léčiv;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pivo a víno pro výrobu octa, léčiv, potravin a nápojů s obsahem alkoholu do 1,2 % objemových.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od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487791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Plátcem spotřební daně je právnická nebo fyzická osoba: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která je provozovatelem daňového skladu (povolení CS), oprávněným příjemcem, daňovým zástupcem nebo výrobcem, jíž vznikla povinnost daň přiznat a zaplatit v souvislosti s uvedením vybraných výrobků do volného daňového oběhu, nebo v souvislosti se ztrátou nebo zničením anebo jiným znehodnocením vybraných výrobků v režimu podmíněného osvobození od daně;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jíž vznikla povinnost daň přiznat a zaplatit např. při dovozu či v dalších případech uvedených v § 4 odst. 1 písm. b)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ZSpD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Daňovým skladem je prostorově ohraničené místo na daňovém území ČR, ve kterém provozovatel daňového skladu vybrané výrobky vyrábí, zpracovává, skladuje, přijímá nebo odesílá.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Plátci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49511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Majetkové daně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Daň z nemovitých věcí je přímá daň (pravidelná). Vybírá se zpravidla z titulu vlastnictví nemovitosti </a:t>
            </a: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podle polohy, resp. umístění nemovitosti v příslušném katastrálním území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nikoliv podle bydliště poplatníka. Výnos této daně je příjmem rozpočtu obce.</a:t>
            </a:r>
          </a:p>
          <a:p>
            <a:pPr algn="l">
              <a:spcBef>
                <a:spcPts val="1200"/>
              </a:spcBef>
            </a:pP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Na rozdíl od vyspělých tržních ekonomik se v ČR jako základ daně subsidiárně používá výměra nemovitostí (pozemků a staveb), nikoliv tržní cena majetku nebo cena od ní odvozená.</a:t>
            </a:r>
            <a:endParaRPr lang="cs-CZ" altLang="cs-CZ" sz="20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z nemovitých věcí zahrnuje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z pozemků a daň ze staveb a jednotek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 Daň z nemovitých věcí se pak stanoví jako součet daně ze všech druhů pozemků a daně ze všech druhů staveb a jednotek, které podléhají zdanění.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15858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Vznik daň. povinnosti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(A) – okamžikem výroby nebo dovozu VV.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Vznik povinnosti daň přiznat a zaplatit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(B) – obecně okamžikem uvedení VV do volného daň. oběhu na daň. území ES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Mezi okamžikem A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B jsou VV v 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režimu podmíněného osvobození od daně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(je umožněn využíváním daňových skladů)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 DS a při dopravě mezi nimi jsou VV 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 režimu podmíněného osvobození od daně a pod celním dohledem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(přeprava jen s průvodními doklady a zajištěním SD).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DS – </a:t>
            </a: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povolení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jej provozovat získá výrobce či dovozce od CŘ</a:t>
            </a:r>
          </a:p>
          <a:p>
            <a:pPr marL="180975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Vznik daňové povinnosti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(B) – uvedením VV do volného daň. oběhu v ČR, dále při ztrátě nebo znehodnocení VV (zúčtování), při porušení podmínek podmíněného osvobození od SD, použití pro vlastní spotřebu, u tabák. výrobků odběrem tabákových nálepek (obsahují SD)</a:t>
            </a:r>
          </a:p>
          <a:p>
            <a:pPr marL="180975" indent="-1809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985449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(s výjimkou dovážených výrobků) je kalendářní měsíc.</a:t>
            </a:r>
          </a:p>
          <a:p>
            <a:pPr algn="l">
              <a:spcBef>
                <a:spcPts val="12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Termín přiznání samostatně za každou daň celnímu úřadu je stanoven do 25. dne po skončení zdaňovacího období, ve kterém tato povinnost vznikla.</a:t>
            </a:r>
          </a:p>
          <a:p>
            <a:pPr algn="l">
              <a:spcBef>
                <a:spcPts val="12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Daňovým přiznáním při dovozu je celní prohlášení.</a:t>
            </a:r>
          </a:p>
          <a:p>
            <a:pPr algn="l">
              <a:spcBef>
                <a:spcPts val="12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Daň je splatná do 40. dne po skončení zdaňovacího období. </a:t>
            </a:r>
          </a:p>
          <a:p>
            <a:pPr algn="l">
              <a:spcBef>
                <a:spcPts val="12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Při dovozu je daň splatná do 10 kalendářních dní ode dne, kdy bylo povinné osobě doručeno rozhodnutí o vyměření cla, daní a poplatků.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Správa daně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5210348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minerálních olejů jsou především: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motorové a nemotorové benziny;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letecké pohonné hmoty benzinového typu;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střední oleje a těžké plynové oleje;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těžké topné oleje;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odpadní oleje;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zkapalněné ropné plyny;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směsi;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přísady a aditiva, a dále viz § 45.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je množství minerálních olejů vyjádřené: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 1 000 litrech při t = 15 ºC;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těžkých topných olejů a zkapalněných ropných plynů v tunách čisté hmotnosti.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Minerální oleje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7773819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Minerální oleje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1903917"/>
            <a:ext cx="8229600" cy="4222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Sazby daně jsou stanoveny takto:</a:t>
            </a:r>
          </a:p>
          <a:p>
            <a:pPr marL="609600" indent="-609600" algn="l">
              <a:buFontTx/>
              <a:buAutoNum type="arabicPeriod"/>
            </a:pPr>
            <a:endParaRPr lang="cs-CZ" altLang="cs-CZ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Group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78210"/>
              </p:ext>
            </p:extLst>
          </p:nvPr>
        </p:nvGraphicFramePr>
        <p:xfrm>
          <a:off x="539552" y="2492896"/>
          <a:ext cx="7776863" cy="3503676"/>
        </p:xfrm>
        <a:graphic>
          <a:graphicData uri="http://schemas.openxmlformats.org/drawingml/2006/table">
            <a:tbl>
              <a:tblPr/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5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Výrobek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Sazba daně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7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benziny a letecké PH bezolovnaté (obsah olova do 0,013 g/l)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840 Kč/1 000 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benziny a letecké PH s obsahem olova nad 0,013 g/l 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13 710 Kč/1 000 l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střední oleje a těžké plynové oleje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950 Kč/1 000 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těžké topné oleje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472 Kč/t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74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odpadní oleje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660 Kč/1 000 l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zkapalněné ropné plyny (pro pohon motorů)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3 933 Kč/t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zkapalněné ropné plyny (pro výrobu tepla)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     0 Kč/t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zkapalněné ropné plyny (pro stacionární motory a stavební stroje)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1 290 Kč/t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uhlovodíkové plyny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      0 Kč/t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906765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zdaňování minerálních olejů existuje institut vracení daně plátci, a to:</a:t>
            </a:r>
          </a:p>
          <a:p>
            <a:pPr marL="285750" lvl="2" indent="-201613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osobám využívajícím tyto oleje pro zemědělskou prvovýrobu, a to 40 %, resp. 57 % daně);</a:t>
            </a:r>
          </a:p>
          <a:p>
            <a:pPr marL="285750" lvl="2" indent="-201613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osobám užívajícím tyto oleje pro výrobu tepla;</a:t>
            </a:r>
          </a:p>
          <a:p>
            <a:pPr marL="285750" lvl="2" indent="-201613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osobám využívajícím tyto oleje v mineralogických postupech a metalurgických procesech;</a:t>
            </a:r>
          </a:p>
          <a:p>
            <a:pPr marL="285750" lvl="2" indent="-201613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ozbrojeným silám ČS NATO (s výjimkou ozbrojených sil ČR);</a:t>
            </a:r>
          </a:p>
          <a:p>
            <a:pPr marL="285750" lvl="2" indent="-201613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plátci (některé případy např. při přijetí znečištěných olejů);</a:t>
            </a:r>
          </a:p>
          <a:p>
            <a:pPr marL="285750" lvl="2" indent="-201613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osobám, které použily ostatní benzín jinak než pro prodej, pohon motorů, výrobu tepla či směsi. </a:t>
            </a:r>
          </a:p>
          <a:p>
            <a:pPr algn="l">
              <a:spcBef>
                <a:spcPts val="600"/>
              </a:spcBef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se podává do 25 dnů po skončení zdaňovacího období a daň je splatná jednou částkou za měsíc ve lhůtě do 40 dnů po skončení zdaňovacího období.</a:t>
            </a:r>
          </a:p>
          <a:p>
            <a:pPr algn="l">
              <a:spcBef>
                <a:spcPts val="600"/>
              </a:spcBef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Celkové zajištění daně za jeden daňový sklad činí nejvýše 1,5 mld. Kč (převodem na depozitní účet zřízený celním úřadem).</a:t>
            </a:r>
          </a:p>
          <a:p>
            <a:pPr algn="l">
              <a:spcBef>
                <a:spcPts val="600"/>
              </a:spcBef>
            </a:pP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U vybraných minerálních olejů se provádí značkování a barvení, tj. rovnoměrné přimíchávání značkovací látky a barviva do těchto olejů.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Minerální oleje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278691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lihu je líh obsažený v jakýchkoli výrobcích, pokud celkový obsah lihu činí &gt; 1,2 % objemových jednotek etanolu (kromě kódu nomenklatury 2203, 2204, 2205, 2206) nebo je &gt; než 22,0 % objemových jednotek etanolu (týká se kódu nomenklatury 2204, 2205, 2206). 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 jsou také právnické a fyzické osoby, které:</a:t>
            </a:r>
          </a:p>
          <a:p>
            <a:pPr marL="3429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nakoupí a dovezou líh a výrobky obsahující líh;</a:t>
            </a:r>
          </a:p>
          <a:p>
            <a:pPr marL="3429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skladují nebo uvádějí do volného oběhu líh, který je předmětem daně;</a:t>
            </a:r>
          </a:p>
          <a:p>
            <a:pPr marL="3429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překročí při výrobě nebo oběhu lihu stanovené normy ztrát lihu.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z lihu je množství lihu v hektolitrech etanolu, a to  při t = 20 ºC zaokrouhlené na 2 desetinná místa.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Líh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2730486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Líh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764000"/>
            <a:ext cx="8229600" cy="449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Sazby daně jsou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následující: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Daň je splatná jednou částkou za měsíc, a to ve lhůtě do 55 dnů po skončení zdaňovacího období.</a:t>
            </a: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Zajištění daně až 120 mil. Kč podle počtu daňových skladů.</a:t>
            </a: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Líh ve spotřebitelském balení vyrobený na daňovém území ČR nebo na toto území dovezený musí být označen kontrolní páskou, která je ceninou obsahující ochranné prvky (zákon č. 307/2013 Sb.)</a:t>
            </a:r>
          </a:p>
        </p:txBody>
      </p:sp>
      <p:graphicFrame>
        <p:nvGraphicFramePr>
          <p:cNvPr id="1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34315"/>
              </p:ext>
            </p:extLst>
          </p:nvPr>
        </p:nvGraphicFramePr>
        <p:xfrm>
          <a:off x="1158511" y="2263667"/>
          <a:ext cx="6369691" cy="1739899"/>
        </p:xfrm>
        <a:graphic>
          <a:graphicData uri="http://schemas.openxmlformats.org/drawingml/2006/table">
            <a:tbl>
              <a:tblPr/>
              <a:tblGrid>
                <a:gridCol w="4113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59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1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Výrobek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Sazba daně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(Kč/hl etanolu)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líh ve výrobcích (KN 2207, 2208 a ostatní KN) kromě destilátů z pěstitelského pálení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500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líh obsažený v destilátech z pěstitelského pálení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300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8739050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piva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pivo (KN2203) obsahující více než 0,5 % objemových alkoholu;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směsi piva s nealkoholickými nápoji (KN2206) obsahující více než 0,5 % objemových alkoholu.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 z piva není fyzická osoba, která spolu s osobami tvořící domácnost vyrobí v zařízení pro domácí výrobu piva, pro vlastní spotřebu, pro vlastní spotřebu členů domácnosti a osob blízkých nebo jejich hostů pivo v celkovém množství ≤ 200 litrů za kalendářní rok, za podmínky, že nedojde k jeho prodeji.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Pivo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0292719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z piva je množství piva v hektolitrech.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Základní sazba daně činí 32 Kč/hl za každé celé procento extraktu původní hladiny. 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Pro malé nezávislé pivovary  (s roční výrobou piva &lt; 200 000 hl) jsou stanoveny tzv. snížené sazby daně, a to podle velikostních skupin z hlediska objemu výroby (Q) v hl ročně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takto: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16,00 Kč/hl               ( Q ≤   10 000 hl);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19,20 Kč/hl (  10 000 &lt; Q ≤   50 000 hl);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22,40 Kč/hl (  50 000 &lt; Q ≤ 100 000 hl);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25,60 Kč/hl (100 000 &lt; Q ≤ 150 000 hl);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28,80 Kč/hl (150 000 &lt; Q ≤ 200 000 hl).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Celkové zajištění daně za jeden daňový sklad činí nejvýše 80 mil. Kč.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Pivo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089931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vína a meziproduktů jsou vína a meziprodukty obsahující více než 1,2 % objemových alkoholu.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 není fyzická osoba, která na daňovém území ČR vyrábí výhradně tiché víno a objem výroby za daný kalendářní rok činí méně než 2 000 litrů.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z vína a meziproduktů je množství vína vyjádřené v hektolitrech.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Sazby daně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činí: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2 340 Kč/hl u šumivého vína a meziproduktů;</a:t>
            </a:r>
          </a:p>
          <a:p>
            <a:pPr marL="265113" lvl="2" indent="-1809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      0 Kč/hl u tichého vína.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Pivo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2106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pozemků 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jsou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endParaRPr lang="cs-CZ" altLang="cs-CZ" sz="18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pozemky na území ČR evidované v katastru nemovitostí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0" lvl="1" algn="l">
              <a:spcBef>
                <a:spcPts val="600"/>
              </a:spcBef>
            </a:pPr>
            <a:endParaRPr lang="cs-CZ" altLang="cs-CZ" sz="18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z pozemků nejsou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: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pozemky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zastavěné zdanitelnými stavbami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(v rozsahu zastavěné plochy těchto staveb);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lesní pozemky, na nichž se nacházejí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lesy ochranné a lesy zvláštního určení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pozemky, které jsou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vodní plochou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 výjimkou rybníků sloužících k intenzivnímu a průmyslovému chovu ryb;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pozemky určené pro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obranu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ČR;</a:t>
            </a:r>
          </a:p>
          <a:p>
            <a:pPr marL="0" lvl="1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pozemky, které jsou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součástí jednotky (bytu aj.)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a pozemky ve spoluvlastnictví všech vlastníků jednotek v domě užívané společně s těmito jednotkami.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1399654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 z tabákových výrobků jsou: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cigarety;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doutníky;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cigarillos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tabák ke kouření.</a:t>
            </a: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je: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cena pro konečného spotřebitele pro procentní část daně a</a:t>
            </a:r>
          </a:p>
          <a:p>
            <a:pPr marL="265113" lvl="2" indent="-180975" algn="l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množství v kusech pro pevnou část daně u cigaret.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Tabákové výrobky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69960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Zároveň je stanovena minimální sazba daně u cigaret (2,52 Kč/kus).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Výše daně u cigaret se vypočítá jako součet: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(součinu procentní části sazby daně a ceny pro spotřebitele): 100;</a:t>
            </a:r>
          </a:p>
          <a:p>
            <a:pPr marL="265113" lvl="2" indent="-180975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součinu pevné části daně a počtu kusů.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Sazby daně jsou následující:</a:t>
            </a:r>
          </a:p>
          <a:p>
            <a:pPr marL="342900" lvl="2" indent="-34290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cigaret 27 % a 1,42 Kč/ks, nejméně 2,57 Kč/ks;</a:t>
            </a:r>
          </a:p>
          <a:p>
            <a:pPr marL="342900" lvl="2" indent="-34290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doutníků a </a:t>
            </a:r>
            <a:r>
              <a:rPr lang="cs-CZ" altLang="cs-CZ" sz="18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cigarillos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1,67 Kč/ks;</a:t>
            </a:r>
          </a:p>
          <a:p>
            <a:pPr marL="342900" lvl="2" indent="-34290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 tabáku 2 185 Kč/kg.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Tabákové výrobky vyrobené na daňovém území ČR nebo na toto území dopravené z jiného ČS EU musí být značeny tabákovou nálepkou (obsahuje SD).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Tabákové výrobky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0758067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  <a:buClr>
                <a:schemeClr val="tx1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Clo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je specifickým příjmem SR, svou povahou </a:t>
            </a:r>
          </a:p>
          <a:p>
            <a:pPr algn="l">
              <a:spcBef>
                <a:spcPts val="1200"/>
              </a:spcBef>
              <a:buClr>
                <a:schemeClr val="tx1"/>
              </a:buClr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blízký dani, plní funkci fiskální a ochranářskou, vybírá se při dovozu zboží (ze třetích zemí), tj. hmotných věcí movitých a el. energie.</a:t>
            </a:r>
          </a:p>
          <a:p>
            <a:pPr algn="l">
              <a:spcBef>
                <a:spcPts val="1200"/>
              </a:spcBef>
              <a:buClr>
                <a:schemeClr val="tx1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Celní hodnota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skutečně placená cena zboží uvedená v korunách nebo cena, která má být za zboží zaplacena.</a:t>
            </a:r>
          </a:p>
          <a:p>
            <a:pPr algn="l">
              <a:spcBef>
                <a:spcPts val="1200"/>
              </a:spcBef>
              <a:buClr>
                <a:schemeClr val="tx1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Celní dluh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povinnost zaplatit clo při dovozu zboží.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Clo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9036084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99324" y="3263509"/>
            <a:ext cx="83634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cap="small" spc="100" dirty="0">
                <a:latin typeface="Trebuchet MS" panose="020B0603020202020204" pitchFamily="34" charset="0"/>
              </a:rPr>
              <a:t>Ekologické Daně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99324" y="4125283"/>
            <a:ext cx="8359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i="1" dirty="0">
                <a:latin typeface="Trebuchet MS" panose="020B0603020202020204" pitchFamily="34" charset="0"/>
              </a:rPr>
              <a:t>Zákon č. 261/2007 Sb., o stabilizaci veřejných rozpočtů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76093689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plyn (KN 271111, 271121, 271129,2705) určený k použití, nabízený k prodeji  nebo používaný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pohon motorů;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výrobu tepla;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stacionární motory;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 souvislosti s provozem a stroji používanými při stavbách, stavebně inženýrských pracích a veřejných pracích nebo pro vozidla určená k používání mimo veřejné cesty.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36539015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2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dodávající plyn konečnému spotřebiteli;</a:t>
            </a:r>
          </a:p>
          <a:p>
            <a:pPr marL="358775" lvl="2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provozovatel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distribuční soustavy, provozovatel přepravní soustavy a provozovatel podzemního zásobníku plynu;</a:t>
            </a:r>
          </a:p>
          <a:p>
            <a:pPr marL="358775" lvl="2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fyzická nebo právnická osoba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, která </a:t>
            </a:r>
          </a:p>
          <a:p>
            <a:pPr marL="723900" lvl="2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použila plyn zdaněný nižší sazbou daně k účelu, ke kterému odpovídá vyšší sazba daně, nebo k jinému účelu, než na které se vztahuje osvobození od daně;</a:t>
            </a:r>
          </a:p>
          <a:p>
            <a:pPr marL="723900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použila plyn osvobozený od daně k jiným účelům, než na které se osvobození od daně vztahuje, nebo</a:t>
            </a:r>
          </a:p>
          <a:p>
            <a:pPr marL="723900" indent="-3587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spotřebovala nezdaněný plyn, s výjimkou plynu osvobozeného od daně.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4442921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množství plynu v </a:t>
            </a: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spalného tepla.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Sazby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jsou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následující: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2" indent="-3619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264,80 Kč/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spalného tepla pro plyn KN 2711 29 a 2705;</a:t>
            </a:r>
          </a:p>
          <a:p>
            <a:pPr marL="533400" lvl="2" indent="-3619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68,40 Kč/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spalného tepla pro plyn KN 2711 11 a 2711 21 od 1.1.2015 do 31.12.2017,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136,80 Kč/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 letech 2018 a 2019,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264,80 Kč/</a:t>
            </a:r>
            <a:r>
              <a:rPr lang="cs-CZ" altLang="cs-CZ" sz="2000" b="1" u="sng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od roku 2020.</a:t>
            </a:r>
          </a:p>
          <a:p>
            <a:pPr marL="1371600" lvl="2" indent="-457200" algn="l">
              <a:spcBef>
                <a:spcPts val="600"/>
              </a:spcBef>
              <a:buClr>
                <a:schemeClr val="tx1"/>
              </a:buClr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2" algn="l"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Výše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vypočítá vynásobením základu daně sazbou daně.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7320579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Od daně je osvobozen </a:t>
            </a:r>
            <a:r>
              <a:rPr lang="cs-CZ" altLang="cs-CZ" sz="2200" dirty="0">
                <a:solidFill>
                  <a:schemeClr val="tx1"/>
                </a:solidFill>
                <a:latin typeface="Trebuchet MS" panose="020B0603020202020204" pitchFamily="34" charset="0"/>
              </a:rPr>
              <a:t>plyn určený k použití, nabízený k prodeji nebo </a:t>
            </a:r>
            <a:r>
              <a:rPr lang="cs-CZ" altLang="cs-CZ" sz="22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použitý:</a:t>
            </a:r>
            <a:endParaRPr lang="cs-CZ" altLang="cs-CZ" sz="22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pro výrobu tepla v domácnostech a v domovních kotelnách;</a:t>
            </a: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pro kombinovanou výrobu elektřiny a tepla v generátorech s dodávkou pro domácnosti;</a:t>
            </a: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jako pohonná hmota pro plavby na daňovém území  (s výjimkou soukromých rekreačních plavidel);</a:t>
            </a: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v metalurgických procesech;</a:t>
            </a: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k mineralogickým postupům;</a:t>
            </a:r>
          </a:p>
          <a:p>
            <a:pPr marL="457200" lvl="2" indent="-285750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k jinému účelu než pro pohon motorů nebo pro výrobu tepla.</a:t>
            </a:r>
          </a:p>
          <a:p>
            <a:pPr marL="1371600" lvl="2" indent="-457200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2" algn="l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plynu osvobozeného od daně rozhoduje správce daně. Je platné 5 let.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53337261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305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Nabýt plyn bez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může pouze dodavatel, a to pouze na základě povolení k nabytí plynu bez daně. To neplatí pro nabytí plynu bez daně výrobou a nabytí plynu operátorem trhu.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plynu bez daně rozhoduje správce daně.</a:t>
            </a:r>
          </a:p>
          <a:p>
            <a:pPr indent="-273050" algn="l">
              <a:spcBef>
                <a:spcPts val="600"/>
              </a:spcBef>
            </a:pP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indent="-273050" algn="l">
              <a:spcBef>
                <a:spcPts val="600"/>
              </a:spcBef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Dodavatel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vede pro daňové účely za jednotlivá zdaňovací období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evidenci o 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množství:</a:t>
            </a:r>
            <a:endParaRPr lang="cs-CZ" altLang="cs-CZ" sz="20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indent="-273050" algn="l">
              <a:spcBef>
                <a:spcPts val="600"/>
              </a:spcBef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) nabytého plynu,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b) dodaného plynu zdaněného s uvedením účelu použití plynu,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c) dodaného plynu osvobozeného od daně,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d) dodaného plynu bez daně,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e) plynu použitého pro vlastní spotřebu zdaněného, 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f) plynu použitého pro vlastní spotřebu  osvobozeného.</a:t>
            </a:r>
          </a:p>
          <a:p>
            <a:pPr indent="-273050" algn="l"/>
            <a:endParaRPr lang="cs-CZ" altLang="cs-CZ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4442452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Při dodání plynu konečnému spotřebiteli vystavuje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 daňový doklad,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dodání plynu bez daně jinému dodavateli vystavuje dodavatel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doklad o prodeji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je kalendářní měsíc.</a:t>
            </a:r>
          </a:p>
          <a:p>
            <a:pPr algn="l">
              <a:spcBef>
                <a:spcPts val="60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podává a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je splatná do 25. dne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 skončení zdaňovacího období.</a:t>
            </a:r>
          </a:p>
          <a:p>
            <a:pPr indent="-273050" algn="l"/>
            <a:endParaRPr lang="cs-CZ" altLang="cs-CZ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ze zemního plynu a některých dalších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6611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Poplatníkem daně z pozemků je: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vlastník pozemku;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organizační složka státu, státní příspěvková organizace, státní podnik nebo jiná státní organizace s právem hospodařit s majetkem státu;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právnická osoba, která má právo užívat tento pozemek na základě výpůjčky;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svěřenecký fond (jde-li o pozemek tohoto fondu);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podílový fond (jde-li o pozemek tohoto fondu);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fond obhospodařovaný penzijní společností (jde-li o pozemek tohoto fondu);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stavebník zatížený právem stavby;</a:t>
            </a:r>
          </a:p>
          <a:p>
            <a:pPr marL="266700" lvl="1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nájemce nebo pachtýř u pronajatého nebo propachtovaného pozemku v případě § 3 odst. 3;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uživatel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v případě, že není vlastník pozemku znám.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9916006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 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černé uhlí, brikety, bulety a podobná pevná paliva vyrobená z černého uhlí;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hnědé uhlí, hnědouhelné brikety, aglomerované hnědé uhlí kromě gagátu;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koks a polokoks z černého uhlí, hnědého uhlí nebo rašeliny, retortové uhlí;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uhlovodíky určené pro výrobu tepla,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rašelina, rašelinové stelivo určené pro výrobu tepla.</a:t>
            </a:r>
          </a:p>
          <a:p>
            <a:pPr indent="-273050" algn="l"/>
            <a:endParaRPr lang="cs-CZ" altLang="cs-CZ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pevných paliv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364549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dodávající pevná paliva konečnému spotřebiteli;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fyzická nebo právnická osoba, která </a:t>
            </a:r>
          </a:p>
          <a:p>
            <a:pPr marL="8001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použila pevná paliva k jiným účelům, než na které se vztahuje osvobození od daně;</a:t>
            </a:r>
          </a:p>
          <a:p>
            <a:pPr marL="800100" lvl="2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spotřebovala nezdaněná pevná paliva.</a:t>
            </a:r>
          </a:p>
          <a:p>
            <a:pPr marL="609600" indent="-609600" algn="l">
              <a:spcBef>
                <a:spcPts val="600"/>
              </a:spcBef>
              <a:buFont typeface="Arial" panose="020B0604020202020204" pitchFamily="34" charset="0"/>
              <a:buChar char=" 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množství pevných paliv plynu v GJ spalného tepla v původním vzorku.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činí 8,50 Kč/GJ spalného tepla v původním vzorku.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Výše daně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vypočítá vynásobením základu daně sazbou daně.</a:t>
            </a:r>
          </a:p>
          <a:p>
            <a:pPr indent="-273050"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pevných paliv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6961443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Od daně jsou osvobozena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pevná paliva určená k použití, nabízená k prodeji nebo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použitá: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 výrobě elektřiny;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pro kombinovanou výrobu elektřiny a tepla v generátorech s dodávkou pro domácnosti;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jako pohonná hmota pro plavby na daňovém území (s výjimkou soukromých rekreačních plavidel);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chemických redukčních procesech ve vysokých pecích;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metalurgických procesech;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 mineralogickým postupům;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 výrobě koksu;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 jinému účelu než pro pohon motorů nebo pro výrobu tepla;</a:t>
            </a:r>
          </a:p>
          <a:p>
            <a:pPr marL="361950" lvl="2" indent="-266700" algn="l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 technologickým účelům v podniku, ve kterém byla pevná paliva vyrobena.</a:t>
            </a:r>
          </a:p>
          <a:p>
            <a:pPr marL="0" lvl="2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pevných paliv osvobozených od daně rozhoduje správce daně – na 5 let.</a:t>
            </a:r>
          </a:p>
          <a:p>
            <a:pPr indent="-27305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pevných paliv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0459231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3050" algn="l"/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Nabýt pevná paliva bez daně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může dodavatel, a to pouze na základě povolení k nabytí pevných paliv bez daně. To neplatí pro nabytí pevných paliv bez daně výrobou.</a:t>
            </a:r>
          </a:p>
          <a:p>
            <a:pPr indent="-27305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indent="-273050" algn="l"/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pevných paliv bez daně rozhoduje správce daně.</a:t>
            </a:r>
          </a:p>
          <a:p>
            <a:pPr indent="-273050" algn="l"/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Dodavatel vede pro daňové účely za jednotlivá zdaňovací období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evidenci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o množství a druzích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a) nabytých pevných paliv,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b) dodaných pevných paliv zdaněných,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c) dodaných pevných paliv osvobozených od daně,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d) dodaných pevných paliv bez daně,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e) spotřebovaných pevných paliv zdaněných,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f) spotřebovaných pevných paliv osvobozených od daně,</a:t>
            </a:r>
          </a:p>
          <a:p>
            <a:pPr marL="361950" indent="-273050" algn="l"/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g) zásob pevných paliv.</a:t>
            </a:r>
          </a:p>
          <a:p>
            <a:pPr indent="-273050" algn="l"/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pevných paliv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7414648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Při dodání pevných paliv konečnému spotřebiteli vystavuje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 daňový doklad,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dodání pevných paliv bez daně jinému dodavateli vystavuje dodavatel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doklad o prodeji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ct val="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je kalendářní měsíc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ct val="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 podává a </a:t>
            </a: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je splatná do 25. dne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 skončení zdaňovacího období.</a:t>
            </a:r>
          </a:p>
          <a:p>
            <a:pPr indent="-273050" algn="l"/>
            <a:endParaRPr lang="cs-CZ" altLang="cs-CZ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pevných paliv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08272898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Předmětem daně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elektřina (KN 2716). </a:t>
            </a:r>
          </a:p>
          <a:p>
            <a:pPr marL="609600" indent="-609600" algn="l">
              <a:spcBef>
                <a:spcPct val="0"/>
              </a:spcBef>
              <a:buFont typeface="Arial" panose="020B0604020202020204" pitchFamily="34" charset="0"/>
              <a:buChar char=" 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Plátcem daně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dodávající elektřinu konečnému spotřebiteli;</a:t>
            </a:r>
          </a:p>
          <a:p>
            <a:pPr marL="361950" lvl="2" indent="-266700"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provozovatel distribuční soustavy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a provozovatel přenosové soustavy;</a:t>
            </a:r>
          </a:p>
          <a:p>
            <a:pPr marL="361950" lvl="2" indent="-266700"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u="sng" dirty="0">
                <a:solidFill>
                  <a:schemeClr val="tx1"/>
                </a:solidFill>
                <a:latin typeface="Trebuchet MS" panose="020B0603020202020204" pitchFamily="34" charset="0"/>
              </a:rPr>
              <a:t>fyzická nebo právnická osoba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která </a:t>
            </a:r>
          </a:p>
          <a:p>
            <a:pPr marL="800100" lvl="2" indent="-342900"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použila elektřinu k jiným účelům, než na které se vztahuje osvobození od daně;</a:t>
            </a:r>
          </a:p>
          <a:p>
            <a:pPr marL="800100" lvl="2" indent="-342900"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spotřebovala nezdaněnou elektřinu.</a:t>
            </a:r>
          </a:p>
          <a:p>
            <a:pPr marL="609600" indent="-609600" algn="l">
              <a:spcBef>
                <a:spcPct val="0"/>
              </a:spcBef>
              <a:buFont typeface="Arial" panose="020B0604020202020204" pitchFamily="34" charset="0"/>
              <a:buChar char=" 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Základem daně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je množství elektřiny v </a:t>
            </a: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</a:p>
          <a:p>
            <a:pPr algn="l">
              <a:spcBef>
                <a:spcPct val="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Sazba daně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činí 28,30 Kč/</a:t>
            </a: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MWh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ct val="0"/>
              </a:spcBef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Výše daně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se vypočítá vynásobením základu daně sazbou daně.</a:t>
            </a:r>
          </a:p>
          <a:p>
            <a:pPr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elektřiny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76477643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Od daně je osvobozena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elektřina: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ekologicky šetrná;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vyrobená a následně spotřebovaná v dopravních prostředcích;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vyrobená ze zdaněných výrobků, které jsou předmětem daně ze zemního plynu, daně z pevných paliv nebo spotřební daně;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vyrobená v zařízeních s výkonem do 2 MW s přímou spotřebou;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 technologickým účelům pro výrobu elektřiny nebo kombinované výroby elektřiny a tepla;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ke krytí ztrát v přenosové nebo distribuční soustavě;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při provozování dráhy a drážní dopravy pro přepravu osob a věcí na dráze železniční, tramvajové a trolejbusové;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k mineralogickým postupům.</a:t>
            </a:r>
          </a:p>
          <a:p>
            <a:pPr marL="1371600" lvl="2" indent="-457200"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2" algn="l">
              <a:spcBef>
                <a:spcPts val="600"/>
              </a:spcBef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elektřiny osvobozené od daně rozhoduje správce daně.</a:t>
            </a:r>
          </a:p>
          <a:p>
            <a:pPr indent="-273050" algn="l"/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elektřiny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7299347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3050" algn="l">
              <a:spcBef>
                <a:spcPts val="600"/>
              </a:spcBef>
            </a:pP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Nabýt elektřinu bez daně</a:t>
            </a:r>
            <a:r>
              <a:rPr lang="cs-CZ" altLang="cs-CZ" sz="19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může pouze obchodník s elektřinou, a to pouze na základě povolení k nabytí elektřiny bez daně. To neplatí pro nabytí elektřiny bez daně výrobou a nabytí elektřiny operátorem trhu s elektřinou.</a:t>
            </a:r>
          </a:p>
          <a:p>
            <a:pPr indent="-273050" algn="l">
              <a:spcBef>
                <a:spcPts val="600"/>
              </a:spcBef>
            </a:pP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 vydání povolení k nabytí elektřiny bez daně rozhoduje správce daně.</a:t>
            </a:r>
          </a:p>
          <a:p>
            <a:pPr marL="609600" indent="-609600" algn="l">
              <a:spcBef>
                <a:spcPts val="600"/>
              </a:spcBef>
              <a:buFont typeface="Arial" panose="020B0604020202020204" pitchFamily="34" charset="0"/>
              <a:buChar char=" "/>
            </a:pPr>
            <a:endParaRPr lang="cs-CZ" altLang="cs-CZ" sz="19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9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dodání elektřiny konečnému spotřebiteli vystavuje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dodavatel daňový doklad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9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dodání elektřiny bez daně jinému dodavateli vystavuje dodavatel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doklad o prodeji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cs-CZ" altLang="cs-CZ" sz="19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Zdaňovacím obdobím je kalendářní měsíc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cs-CZ" altLang="cs-CZ" sz="19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Daňové přiznání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se podává a </a:t>
            </a:r>
            <a:r>
              <a:rPr lang="cs-CZ" altLang="cs-CZ" sz="19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daň je splatná do 25. dne </a:t>
            </a:r>
            <a:r>
              <a:rPr lang="cs-CZ" altLang="cs-CZ" sz="1900" dirty="0">
                <a:solidFill>
                  <a:schemeClr val="tx1"/>
                </a:solidFill>
                <a:latin typeface="Trebuchet MS" panose="020B0603020202020204" pitchFamily="34" charset="0"/>
              </a:rPr>
              <a:t>po skončení zdaňovacího období.</a:t>
            </a:r>
          </a:p>
          <a:p>
            <a:pPr indent="-273050" algn="l"/>
            <a:endParaRPr lang="cs-CZ" altLang="cs-CZ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elektřiny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2984740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1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903918"/>
            <a:ext cx="8352928" cy="458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Pozemků osvobozených od daně je celá řada a jsou uvedeny v § 4 zákona o dani z nemovitých věcí. </a:t>
            </a:r>
          </a:p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Pozemky osvobozené od daně lze rozdělit do těchto skupin:</a:t>
            </a:r>
            <a:endParaRPr lang="cs-CZ" altLang="cs-CZ" sz="18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bez vazby na nutnost splnění určitých podmínek;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podmínky, že nejsou využívány k podnikatelské činnosti ani k pronájmu;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 zaručení vzájemnosti;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za podmínky, že poplatník podá přiznání k dani a osvobození v něm nárokuje;</a:t>
            </a:r>
          </a:p>
          <a:p>
            <a:pPr marL="361950" lvl="2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časově omezené osvobození.</a:t>
            </a:r>
          </a:p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Tyto skutečnosti musí vzít poplatník v úvahu nejen při stanovení daně, ale i v oblasti správy daně (např. podání přiznání k dani po skončení časově omezeného osvobození od daně).</a:t>
            </a:r>
          </a:p>
          <a:p>
            <a:pPr algn="l">
              <a:spcBef>
                <a:spcPts val="600"/>
              </a:spcBef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Pozemky orné půdy, chmelnic, vinic, ovocných sadů a trvalých travních porostů může osvobodit od daně z pozemků obec závaznou vyhláškou.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 z pozemků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020953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3639</Words>
  <Application>Microsoft Office PowerPoint</Application>
  <PresentationFormat>Předvádění na obrazovce (4:3)</PresentationFormat>
  <Paragraphs>1105</Paragraphs>
  <Slides>88</Slides>
  <Notes>85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88</vt:i4>
      </vt:variant>
    </vt:vector>
  </HeadingPairs>
  <TitlesOfParts>
    <vt:vector size="95" baseType="lpstr">
      <vt:lpstr>Arial</vt:lpstr>
      <vt:lpstr>Calibri</vt:lpstr>
      <vt:lpstr>Times New Roman</vt:lpstr>
      <vt:lpstr>Trebuchet MS</vt:lpstr>
      <vt:lpstr>Wingdings</vt:lpstr>
      <vt:lpstr>Wingdings 2</vt:lpstr>
      <vt:lpstr>Motiv sady Office</vt:lpstr>
      <vt:lpstr>Daňový systém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Ostatni dane</dc:title>
  <dc:creator>Marinič Peter</dc:creator>
  <cp:lastModifiedBy>Peter Marinič</cp:lastModifiedBy>
  <cp:revision>96</cp:revision>
  <dcterms:created xsi:type="dcterms:W3CDTF">2016-06-07T08:38:00Z</dcterms:created>
  <dcterms:modified xsi:type="dcterms:W3CDTF">2018-03-17T11:48:26Z</dcterms:modified>
</cp:coreProperties>
</file>