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86" r:id="rId3"/>
    <p:sldId id="257" r:id="rId4"/>
    <p:sldId id="261" r:id="rId5"/>
    <p:sldId id="258" r:id="rId6"/>
    <p:sldId id="260" r:id="rId7"/>
    <p:sldId id="262" r:id="rId8"/>
    <p:sldId id="263" r:id="rId9"/>
    <p:sldId id="293" r:id="rId10"/>
    <p:sldId id="264" r:id="rId11"/>
    <p:sldId id="265" r:id="rId12"/>
    <p:sldId id="266" r:id="rId13"/>
    <p:sldId id="267" r:id="rId14"/>
    <p:sldId id="268" r:id="rId15"/>
    <p:sldId id="269" r:id="rId16"/>
    <p:sldId id="270" r:id="rId17"/>
    <p:sldId id="271" r:id="rId18"/>
    <p:sldId id="272" r:id="rId19"/>
    <p:sldId id="294" r:id="rId20"/>
    <p:sldId id="273" r:id="rId21"/>
    <p:sldId id="274" r:id="rId22"/>
    <p:sldId id="275" r:id="rId23"/>
    <p:sldId id="276" r:id="rId24"/>
    <p:sldId id="277" r:id="rId25"/>
    <p:sldId id="278"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907789-7B2C-45CB-9CEC-87EA03E623C1}" type="datetimeFigureOut">
              <a:rPr lang="fr-FR" smtClean="0"/>
              <a:t>05/04/2019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C0F182-8450-40E1-BC72-723668B720B7}" type="slidenum">
              <a:rPr lang="fr-FR" smtClean="0"/>
              <a:t>‹N°›</a:t>
            </a:fld>
            <a:endParaRPr lang="fr-FR"/>
          </a:p>
        </p:txBody>
      </p:sp>
    </p:spTree>
    <p:extLst>
      <p:ext uri="{BB962C8B-B14F-4D97-AF65-F5344CB8AC3E}">
        <p14:creationId xmlns:p14="http://schemas.microsoft.com/office/powerpoint/2010/main" val="2327570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1C0F182-8450-40E1-BC72-723668B720B7}" type="slidenum">
              <a:rPr lang="fr-FR" smtClean="0"/>
              <a:t>3</a:t>
            </a:fld>
            <a:endParaRPr lang="fr-FR"/>
          </a:p>
        </p:txBody>
      </p:sp>
    </p:spTree>
    <p:extLst>
      <p:ext uri="{BB962C8B-B14F-4D97-AF65-F5344CB8AC3E}">
        <p14:creationId xmlns:p14="http://schemas.microsoft.com/office/powerpoint/2010/main" val="2304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05/04/2019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530835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05/04/2019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104341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05/04/2019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63777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05/04/2019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911130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05/04/2019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774651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t>05/04/2019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52386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t>05/04/2019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318330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t>05/04/2019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6233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05/04/2019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147327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05/04/2019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50176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05/04/2019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08847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05/04/2019</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extLst>
      <p:ext uri="{BB962C8B-B14F-4D97-AF65-F5344CB8AC3E}">
        <p14:creationId xmlns:p14="http://schemas.microsoft.com/office/powerpoint/2010/main" val="1074557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a:bodyPr>
          <a:lstStyle/>
          <a:p>
            <a:r>
              <a:rPr lang="fr-FR" sz="7200" dirty="0" smtClean="0">
                <a:latin typeface="Aharoni" pitchFamily="2" charset="-79"/>
                <a:cs typeface="Aharoni" pitchFamily="2" charset="-79"/>
              </a:rPr>
              <a:t>La concordance </a:t>
            </a:r>
            <a:br>
              <a:rPr lang="fr-FR" sz="7200" dirty="0" smtClean="0">
                <a:latin typeface="Aharoni" pitchFamily="2" charset="-79"/>
                <a:cs typeface="Aharoni" pitchFamily="2" charset="-79"/>
              </a:rPr>
            </a:br>
            <a:r>
              <a:rPr lang="fr-FR" sz="7200" dirty="0" smtClean="0">
                <a:latin typeface="Aharoni" pitchFamily="2" charset="-79"/>
                <a:cs typeface="Aharoni" pitchFamily="2" charset="-79"/>
              </a:rPr>
              <a:t>des temps</a:t>
            </a:r>
            <a:endParaRPr lang="fr-FR" sz="7200" dirty="0">
              <a:latin typeface="Aharoni" pitchFamily="2" charset="-79"/>
              <a:cs typeface="Aharoni" pitchFamily="2" charset="-79"/>
            </a:endParaRPr>
          </a:p>
        </p:txBody>
      </p:sp>
    </p:spTree>
    <p:extLst>
      <p:ext uri="{BB962C8B-B14F-4D97-AF65-F5344CB8AC3E}">
        <p14:creationId xmlns:p14="http://schemas.microsoft.com/office/powerpoint/2010/main" val="297042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2"/>
                                        </p:tgtEl>
                                      </p:cBhvr>
                                    </p:animEffect>
                                    <p:anim calcmode="lin" valueType="num">
                                      <p:cBhvr>
                                        <p:cTn id="7"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14" dur="26">
                                          <p:stCondLst>
                                            <p:cond delay="620"/>
                                          </p:stCondLst>
                                        </p:cTn>
                                        <p:tgtEl>
                                          <p:spTgt spid="2"/>
                                        </p:tgtEl>
                                      </p:cBhvr>
                                      <p:to x="100000" y="60000"/>
                                    </p:animScale>
                                    <p:animScale>
                                      <p:cBhvr>
                                        <p:cTn id="15" dur="166" decel="50000">
                                          <p:stCondLst>
                                            <p:cond delay="646"/>
                                          </p:stCondLst>
                                        </p:cTn>
                                        <p:tgtEl>
                                          <p:spTgt spid="2"/>
                                        </p:tgtEl>
                                      </p:cBhvr>
                                      <p:to x="100000" y="100000"/>
                                    </p:animScale>
                                    <p:animScale>
                                      <p:cBhvr>
                                        <p:cTn id="16" dur="26">
                                          <p:stCondLst>
                                            <p:cond delay="1312"/>
                                          </p:stCondLst>
                                        </p:cTn>
                                        <p:tgtEl>
                                          <p:spTgt spid="2"/>
                                        </p:tgtEl>
                                      </p:cBhvr>
                                      <p:to x="100000" y="80000"/>
                                    </p:animScale>
                                    <p:animScale>
                                      <p:cBhvr>
                                        <p:cTn id="17" dur="166" decel="50000">
                                          <p:stCondLst>
                                            <p:cond delay="1338"/>
                                          </p:stCondLst>
                                        </p:cTn>
                                        <p:tgtEl>
                                          <p:spTgt spid="2"/>
                                        </p:tgtEl>
                                      </p:cBhvr>
                                      <p:to x="100000" y="100000"/>
                                    </p:animScale>
                                    <p:animScale>
                                      <p:cBhvr>
                                        <p:cTn id="18" dur="26">
                                          <p:stCondLst>
                                            <p:cond delay="1642"/>
                                          </p:stCondLst>
                                        </p:cTn>
                                        <p:tgtEl>
                                          <p:spTgt spid="2"/>
                                        </p:tgtEl>
                                      </p:cBhvr>
                                      <p:to x="100000" y="90000"/>
                                    </p:animScale>
                                    <p:animScale>
                                      <p:cBhvr>
                                        <p:cTn id="19" dur="166" decel="50000">
                                          <p:stCondLst>
                                            <p:cond delay="1668"/>
                                          </p:stCondLst>
                                        </p:cTn>
                                        <p:tgtEl>
                                          <p:spTgt spid="2"/>
                                        </p:tgtEl>
                                      </p:cBhvr>
                                      <p:to x="100000" y="100000"/>
                                    </p:animScale>
                                    <p:animScale>
                                      <p:cBhvr>
                                        <p:cTn id="20" dur="26">
                                          <p:stCondLst>
                                            <p:cond delay="1808"/>
                                          </p:stCondLst>
                                        </p:cTn>
                                        <p:tgtEl>
                                          <p:spTgt spid="2"/>
                                        </p:tgtEl>
                                      </p:cBhvr>
                                      <p:to x="100000" y="95000"/>
                                    </p:animScale>
                                    <p:animScale>
                                      <p:cBhvr>
                                        <p:cTn id="21" dur="166" decel="50000">
                                          <p:stCondLst>
                                            <p:cond delay="1834"/>
                                          </p:stCondLst>
                                        </p:cTn>
                                        <p:tgtEl>
                                          <p:spTgt spid="2"/>
                                        </p:tgtEl>
                                      </p:cBhvr>
                                      <p:to x="100000" y="100000"/>
                                    </p:animScale>
                                    <p:set>
                                      <p:cBhvr>
                                        <p:cTn id="2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4638"/>
            <a:ext cx="8496944" cy="6394722"/>
          </a:xfrm>
        </p:spPr>
        <p:txBody>
          <a:bodyPr>
            <a:normAutofit/>
          </a:bodyPr>
          <a:lstStyle/>
          <a:p>
            <a:pPr algn="l">
              <a:lnSpc>
                <a:spcPct val="150000"/>
              </a:lnSpc>
            </a:pPr>
            <a:r>
              <a:rPr lang="fr-FR" sz="2400" b="1" dirty="0" smtClean="0"/>
              <a:t>Une fois qu’on a choisi le temps de la principale (présent ou passé), il faut savoir ce que l’on veut exprimer :</a:t>
            </a:r>
            <a:r>
              <a:rPr lang="fr-FR" sz="2400" dirty="0" smtClean="0"/>
              <a:t/>
            </a:r>
            <a:br>
              <a:rPr lang="fr-FR" sz="2400" dirty="0" smtClean="0"/>
            </a:br>
            <a:r>
              <a:rPr lang="fr-FR" sz="2400" dirty="0" smtClean="0"/>
              <a:t>1 – </a:t>
            </a:r>
            <a:r>
              <a:rPr lang="fr-FR" sz="2400" b="1" dirty="0" smtClean="0">
                <a:solidFill>
                  <a:srgbClr val="00B050"/>
                </a:solidFill>
              </a:rPr>
              <a:t>La simultanéité </a:t>
            </a:r>
            <a:r>
              <a:rPr lang="fr-FR" sz="2400" dirty="0" smtClean="0"/>
              <a:t>: Les deux actions se passent en même temps</a:t>
            </a:r>
            <a:br>
              <a:rPr lang="fr-FR" sz="2400" dirty="0" smtClean="0"/>
            </a:br>
            <a:r>
              <a:rPr lang="fr-FR" sz="2400" dirty="0" smtClean="0"/>
              <a:t>2 – </a:t>
            </a:r>
            <a:r>
              <a:rPr lang="fr-FR" sz="2400" b="1" dirty="0" smtClean="0">
                <a:solidFill>
                  <a:schemeClr val="accent6"/>
                </a:solidFill>
              </a:rPr>
              <a:t>L’antériorité</a:t>
            </a:r>
            <a:r>
              <a:rPr lang="fr-FR" sz="2400" dirty="0" smtClean="0"/>
              <a:t> : L’action de la subordonnée se passe avant</a:t>
            </a:r>
            <a:br>
              <a:rPr lang="fr-FR" sz="2400" dirty="0" smtClean="0"/>
            </a:br>
            <a:r>
              <a:rPr lang="fr-FR" sz="2400" dirty="0" smtClean="0"/>
              <a:t>3 – </a:t>
            </a:r>
            <a:r>
              <a:rPr lang="fr-FR" sz="2400" b="1" dirty="0" smtClean="0">
                <a:solidFill>
                  <a:srgbClr val="0070C0"/>
                </a:solidFill>
              </a:rPr>
              <a:t>La postériorité </a:t>
            </a:r>
            <a:r>
              <a:rPr lang="fr-FR" sz="2400" dirty="0" smtClean="0"/>
              <a:t>: </a:t>
            </a:r>
            <a:r>
              <a:rPr lang="fr-FR" sz="2400" dirty="0"/>
              <a:t>L’action de la subordonnée se passe </a:t>
            </a:r>
            <a:r>
              <a:rPr lang="fr-FR" sz="2400" dirty="0" smtClean="0"/>
              <a:t>après</a:t>
            </a:r>
            <a:endParaRPr lang="fr-FR" sz="2400" dirty="0"/>
          </a:p>
        </p:txBody>
      </p:sp>
    </p:spTree>
    <p:extLst>
      <p:ext uri="{BB962C8B-B14F-4D97-AF65-F5344CB8AC3E}">
        <p14:creationId xmlns:p14="http://schemas.microsoft.com/office/powerpoint/2010/main" val="3445800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250706"/>
          </a:xfrm>
        </p:spPr>
        <p:txBody>
          <a:bodyPr>
            <a:normAutofit fontScale="90000"/>
          </a:bodyPr>
          <a:lstStyle/>
          <a:p>
            <a:pPr algn="l">
              <a:lnSpc>
                <a:spcPct val="150000"/>
              </a:lnSpc>
            </a:pPr>
            <a:r>
              <a:rPr lang="fr-FR" sz="4000" b="1" dirty="0">
                <a:latin typeface="Aharoni" pitchFamily="2" charset="-79"/>
                <a:cs typeface="Aharoni" pitchFamily="2" charset="-79"/>
              </a:rPr>
              <a:t>Le subjonctif :</a:t>
            </a:r>
            <a:r>
              <a:rPr lang="fr-FR" sz="2400" b="1" dirty="0" smtClean="0"/>
              <a:t/>
            </a:r>
            <a:br>
              <a:rPr lang="fr-FR" sz="2400" b="1" dirty="0" smtClean="0"/>
            </a:br>
            <a:r>
              <a:rPr lang="fr-FR" sz="2700" b="1" dirty="0" smtClean="0"/>
              <a:t>Le subjonctif, dans la subordonnée, pour exprimer un </a:t>
            </a:r>
            <a:r>
              <a:rPr lang="fr-FR" sz="2700" b="1" u="sng" dirty="0" smtClean="0"/>
              <a:t>souhait</a:t>
            </a:r>
            <a:r>
              <a:rPr lang="fr-FR" sz="2700" b="1" dirty="0" smtClean="0"/>
              <a:t> ou une </a:t>
            </a:r>
            <a:r>
              <a:rPr lang="fr-FR" sz="2700" b="1" u="sng" dirty="0" smtClean="0"/>
              <a:t>éventualité</a:t>
            </a:r>
            <a:r>
              <a:rPr lang="fr-FR" sz="2700" b="1" dirty="0" smtClean="0"/>
              <a:t> </a:t>
            </a:r>
            <a:r>
              <a:rPr lang="fr-FR" sz="2700" dirty="0" smtClean="0"/>
              <a:t>(valeurs </a:t>
            </a:r>
            <a:r>
              <a:rPr lang="fr-FR" sz="2700" dirty="0"/>
              <a:t>du subjonctif)</a:t>
            </a:r>
            <a:r>
              <a:rPr lang="fr-FR" sz="2700" b="1" dirty="0"/>
              <a:t/>
            </a:r>
            <a:br>
              <a:rPr lang="fr-FR" sz="2700" b="1" dirty="0"/>
            </a:br>
            <a:r>
              <a:rPr lang="fr-FR" sz="2700" b="1" dirty="0"/>
              <a:t>Si le verbe de la proposition principale est à l'indicatif présent ou au futur, celui de la subordonnée est :</a:t>
            </a:r>
            <a:br>
              <a:rPr lang="fr-FR" sz="2700" b="1" dirty="0"/>
            </a:br>
            <a:r>
              <a:rPr lang="fr-FR" sz="2700" b="1" dirty="0"/>
              <a:t>au présent du subjonctif pour </a:t>
            </a:r>
            <a:r>
              <a:rPr lang="fr-FR" sz="2700" b="1" dirty="0" smtClean="0"/>
              <a:t>marquer </a:t>
            </a:r>
            <a:r>
              <a:rPr lang="fr-FR" sz="2700" b="1" dirty="0"/>
              <a:t>la </a:t>
            </a:r>
            <a:r>
              <a:rPr lang="fr-FR" sz="2700" b="1" dirty="0">
                <a:solidFill>
                  <a:srgbClr val="00B050"/>
                </a:solidFill>
              </a:rPr>
              <a:t>simultanéité</a:t>
            </a:r>
            <a:r>
              <a:rPr lang="fr-FR" sz="2700" b="1" dirty="0"/>
              <a:t> ou la </a:t>
            </a:r>
            <a:r>
              <a:rPr lang="fr-FR" sz="2700" b="1" dirty="0" smtClean="0">
                <a:solidFill>
                  <a:srgbClr val="0070C0"/>
                </a:solidFill>
              </a:rPr>
              <a:t>postériorité</a:t>
            </a:r>
            <a:r>
              <a:rPr lang="fr-FR" sz="2700" b="1" dirty="0" smtClean="0"/>
              <a:t>.</a:t>
            </a:r>
            <a:r>
              <a:rPr lang="fr-FR" sz="2700" b="1" dirty="0"/>
              <a:t/>
            </a:r>
            <a:br>
              <a:rPr lang="fr-FR" sz="2700" b="1" dirty="0"/>
            </a:br>
            <a:r>
              <a:rPr lang="fr-FR" sz="2700" i="1" dirty="0" smtClean="0"/>
              <a:t>Il </a:t>
            </a:r>
            <a:r>
              <a:rPr lang="fr-FR" sz="2700" i="1" dirty="0"/>
              <a:t>faut (</a:t>
            </a:r>
            <a:r>
              <a:rPr lang="fr-FR" sz="2700" i="1" dirty="0" err="1" smtClean="0"/>
              <a:t>ind</a:t>
            </a:r>
            <a:r>
              <a:rPr lang="fr-FR" sz="2700" i="1" dirty="0" smtClean="0"/>
              <a:t>. présent</a:t>
            </a:r>
            <a:r>
              <a:rPr lang="fr-FR" sz="2700" i="1" dirty="0"/>
              <a:t>) que tu le </a:t>
            </a:r>
            <a:r>
              <a:rPr lang="fr-FR" sz="2700" i="1" dirty="0" smtClean="0">
                <a:solidFill>
                  <a:srgbClr val="00B050"/>
                </a:solidFill>
              </a:rPr>
              <a:t>fasses </a:t>
            </a:r>
            <a:r>
              <a:rPr lang="fr-FR" sz="2700" i="1" dirty="0">
                <a:solidFill>
                  <a:srgbClr val="00B050"/>
                </a:solidFill>
              </a:rPr>
              <a:t>(</a:t>
            </a:r>
            <a:r>
              <a:rPr lang="fr-FR" sz="2700" i="1" dirty="0" smtClean="0">
                <a:solidFill>
                  <a:srgbClr val="00B050"/>
                </a:solidFill>
              </a:rPr>
              <a:t>subj. </a:t>
            </a:r>
            <a:r>
              <a:rPr lang="fr-FR" sz="2700" i="1" dirty="0">
                <a:solidFill>
                  <a:srgbClr val="00B050"/>
                </a:solidFill>
              </a:rPr>
              <a:t>présent) </a:t>
            </a:r>
            <a:r>
              <a:rPr lang="fr-FR" sz="2700" i="1" dirty="0"/>
              <a:t>maintenant. </a:t>
            </a:r>
            <a:r>
              <a:rPr lang="fr-FR" sz="2700" dirty="0">
                <a:solidFill>
                  <a:srgbClr val="00B050"/>
                </a:solidFill>
              </a:rPr>
              <a:t>(simultanéité)</a:t>
            </a:r>
            <a:r>
              <a:rPr lang="fr-FR" sz="2700" i="1" dirty="0"/>
              <a:t/>
            </a:r>
            <a:br>
              <a:rPr lang="fr-FR" sz="2700" i="1" dirty="0"/>
            </a:br>
            <a:r>
              <a:rPr lang="fr-FR" sz="2700" i="1" dirty="0"/>
              <a:t>Il faudra (futur) que tu le </a:t>
            </a:r>
            <a:r>
              <a:rPr lang="fr-FR" sz="2700" i="1" dirty="0" smtClean="0">
                <a:solidFill>
                  <a:srgbClr val="0070C0"/>
                </a:solidFill>
              </a:rPr>
              <a:t>fasses </a:t>
            </a:r>
            <a:r>
              <a:rPr lang="fr-FR" sz="2700" i="1" dirty="0">
                <a:solidFill>
                  <a:srgbClr val="0070C0"/>
                </a:solidFill>
              </a:rPr>
              <a:t>(</a:t>
            </a:r>
            <a:r>
              <a:rPr lang="fr-FR" sz="2700" i="1" dirty="0" smtClean="0">
                <a:solidFill>
                  <a:srgbClr val="0070C0"/>
                </a:solidFill>
              </a:rPr>
              <a:t>subj. </a:t>
            </a:r>
            <a:r>
              <a:rPr lang="fr-FR" sz="2700" i="1" dirty="0">
                <a:solidFill>
                  <a:srgbClr val="0070C0"/>
                </a:solidFill>
              </a:rPr>
              <a:t>présent)</a:t>
            </a:r>
            <a:r>
              <a:rPr lang="fr-FR" sz="2700" i="1" dirty="0"/>
              <a:t> demain. </a:t>
            </a:r>
            <a:r>
              <a:rPr lang="fr-FR" sz="2700" dirty="0">
                <a:solidFill>
                  <a:srgbClr val="0070C0"/>
                </a:solidFill>
              </a:rPr>
              <a:t>(postériorité</a:t>
            </a:r>
            <a:r>
              <a:rPr lang="fr-FR" sz="2700" dirty="0" smtClean="0">
                <a:solidFill>
                  <a:srgbClr val="0070C0"/>
                </a:solidFill>
              </a:rPr>
              <a:t>)</a:t>
            </a:r>
            <a:r>
              <a:rPr lang="fr-FR" sz="2700" dirty="0">
                <a:solidFill>
                  <a:srgbClr val="0070C0"/>
                </a:solidFill>
              </a:rPr>
              <a:t> </a:t>
            </a:r>
            <a:r>
              <a:rPr lang="fr-FR" sz="2400" b="1" dirty="0" smtClean="0"/>
              <a:t/>
            </a:r>
            <a:br>
              <a:rPr lang="fr-FR" sz="2400" b="1" dirty="0" smtClean="0"/>
            </a:br>
            <a:endParaRPr lang="fr-FR" sz="2400" b="1" i="1" dirty="0"/>
          </a:p>
        </p:txBody>
      </p:sp>
    </p:spTree>
    <p:extLst>
      <p:ext uri="{BB962C8B-B14F-4D97-AF65-F5344CB8AC3E}">
        <p14:creationId xmlns:p14="http://schemas.microsoft.com/office/powerpoint/2010/main" val="2644525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964488" cy="6322714"/>
          </a:xfrm>
        </p:spPr>
        <p:txBody>
          <a:bodyPr>
            <a:normAutofit/>
          </a:bodyPr>
          <a:lstStyle/>
          <a:p>
            <a:pPr algn="l">
              <a:lnSpc>
                <a:spcPct val="150000"/>
              </a:lnSpc>
            </a:pPr>
            <a:r>
              <a:rPr lang="fr-FR" sz="2400" b="1" dirty="0" smtClean="0"/>
              <a:t>Si </a:t>
            </a:r>
            <a:r>
              <a:rPr lang="fr-FR" sz="2400" b="1" dirty="0"/>
              <a:t>le verbe de la principale est au passé, celui de la subordonnée est:</a:t>
            </a:r>
            <a:br>
              <a:rPr lang="fr-FR" sz="2400" b="1" dirty="0"/>
            </a:br>
            <a:r>
              <a:rPr lang="fr-FR" sz="2400" b="1" dirty="0"/>
              <a:t>à l'imparfait du subjonctif pour indiquer la </a:t>
            </a:r>
            <a:r>
              <a:rPr lang="fr-FR" sz="2400" b="1" dirty="0">
                <a:solidFill>
                  <a:srgbClr val="00B050"/>
                </a:solidFill>
              </a:rPr>
              <a:t>simultanéité</a:t>
            </a:r>
            <a:r>
              <a:rPr lang="fr-FR" sz="2400" b="1" dirty="0"/>
              <a:t> ou la postériorité</a:t>
            </a:r>
            <a:r>
              <a:rPr lang="fr-FR" sz="2400" b="1" dirty="0" smtClean="0"/>
              <a:t>,</a:t>
            </a:r>
            <a:r>
              <a:rPr lang="fr-FR" sz="2400" b="1" dirty="0"/>
              <a:t> </a:t>
            </a:r>
            <a:r>
              <a:rPr lang="fr-FR" sz="2400" b="1" dirty="0" smtClean="0"/>
              <a:t/>
            </a:r>
            <a:br>
              <a:rPr lang="fr-FR" sz="2400" b="1" dirty="0" smtClean="0"/>
            </a:br>
            <a:r>
              <a:rPr lang="fr-FR" sz="2400" i="1" dirty="0" smtClean="0"/>
              <a:t>Je </a:t>
            </a:r>
            <a:r>
              <a:rPr lang="fr-FR" sz="2400" i="1" dirty="0"/>
              <a:t>ne voulais (imparfait de l'indicatif) pas qu'elle </a:t>
            </a:r>
            <a:r>
              <a:rPr lang="fr-FR" sz="2400" i="1" dirty="0">
                <a:solidFill>
                  <a:srgbClr val="00B050"/>
                </a:solidFill>
              </a:rPr>
              <a:t>revînt (imparfait du subjonctif)</a:t>
            </a:r>
            <a:r>
              <a:rPr lang="fr-FR" sz="2400" dirty="0"/>
              <a:t>.</a:t>
            </a:r>
            <a:r>
              <a:rPr lang="fr-FR" sz="2400" dirty="0">
                <a:solidFill>
                  <a:srgbClr val="00B050"/>
                </a:solidFill>
              </a:rPr>
              <a:t> </a:t>
            </a:r>
            <a:r>
              <a:rPr lang="fr-FR" sz="2400" b="1" dirty="0">
                <a:solidFill>
                  <a:srgbClr val="00B050"/>
                </a:solidFill>
              </a:rPr>
              <a:t>(simultanéité</a:t>
            </a:r>
            <a:r>
              <a:rPr lang="fr-FR" sz="2400" b="1" dirty="0" smtClean="0">
                <a:solidFill>
                  <a:srgbClr val="00B050"/>
                </a:solidFill>
              </a:rPr>
              <a:t>)</a:t>
            </a:r>
            <a:br>
              <a:rPr lang="fr-FR" sz="2400" b="1" dirty="0" smtClean="0">
                <a:solidFill>
                  <a:srgbClr val="00B050"/>
                </a:solidFill>
              </a:rPr>
            </a:br>
            <a:r>
              <a:rPr lang="fr-FR" sz="2400" b="1" dirty="0"/>
              <a:t/>
            </a:r>
            <a:br>
              <a:rPr lang="fr-FR" sz="2400" b="1" dirty="0"/>
            </a:br>
            <a:r>
              <a:rPr lang="fr-FR" sz="2400" b="1" dirty="0"/>
              <a:t>au plus-que-parfait du subjonctif pour marquer une </a:t>
            </a:r>
            <a:r>
              <a:rPr lang="fr-FR" sz="2400" b="1" dirty="0">
                <a:solidFill>
                  <a:schemeClr val="accent6"/>
                </a:solidFill>
              </a:rPr>
              <a:t>antériorité</a:t>
            </a:r>
            <a:r>
              <a:rPr lang="fr-FR" sz="2400" b="1" dirty="0" smtClean="0"/>
              <a:t>.</a:t>
            </a:r>
            <a:r>
              <a:rPr lang="fr-FR" sz="2400" b="1" dirty="0"/>
              <a:t/>
            </a:r>
            <a:br>
              <a:rPr lang="fr-FR" sz="2400" b="1" dirty="0"/>
            </a:br>
            <a:r>
              <a:rPr lang="fr-FR" sz="2400" i="1" dirty="0"/>
              <a:t>Je craignais (imparfait de l'indicatif) qu'il ne </a:t>
            </a:r>
            <a:r>
              <a:rPr lang="fr-FR" sz="2400" i="1" dirty="0">
                <a:solidFill>
                  <a:schemeClr val="accent6">
                    <a:lumMod val="75000"/>
                  </a:schemeClr>
                </a:solidFill>
              </a:rPr>
              <a:t>fût</a:t>
            </a:r>
            <a:r>
              <a:rPr lang="fr-FR" sz="2400" i="1" dirty="0"/>
              <a:t> pas </a:t>
            </a:r>
            <a:r>
              <a:rPr lang="fr-FR" sz="2400" i="1" dirty="0">
                <a:solidFill>
                  <a:schemeClr val="accent6">
                    <a:lumMod val="75000"/>
                  </a:schemeClr>
                </a:solidFill>
              </a:rPr>
              <a:t>prévenu</a:t>
            </a:r>
            <a:r>
              <a:rPr lang="fr-FR" sz="2400" i="1" dirty="0"/>
              <a:t> (plus-que-parfait du subjonctif) de </a:t>
            </a:r>
            <a:r>
              <a:rPr lang="fr-FR" sz="2400" i="1" dirty="0" smtClean="0"/>
              <a:t>mon </a:t>
            </a:r>
            <a:r>
              <a:rPr lang="fr-FR" sz="2400" i="1" dirty="0"/>
              <a:t>arrivée. </a:t>
            </a:r>
            <a:r>
              <a:rPr lang="fr-FR" sz="2400" b="1" dirty="0">
                <a:solidFill>
                  <a:schemeClr val="accent6">
                    <a:lumMod val="75000"/>
                  </a:schemeClr>
                </a:solidFill>
              </a:rPr>
              <a:t>(antériorité</a:t>
            </a:r>
            <a:r>
              <a:rPr lang="fr-FR" sz="2400" b="1" dirty="0" smtClean="0">
                <a:solidFill>
                  <a:schemeClr val="accent6">
                    <a:lumMod val="75000"/>
                  </a:schemeClr>
                </a:solidFill>
              </a:rPr>
              <a:t>)</a:t>
            </a:r>
            <a:endParaRPr lang="fr-FR" sz="2400" dirty="0">
              <a:solidFill>
                <a:srgbClr val="FF0000"/>
              </a:solidFill>
            </a:endParaRPr>
          </a:p>
        </p:txBody>
      </p:sp>
    </p:spTree>
    <p:extLst>
      <p:ext uri="{BB962C8B-B14F-4D97-AF65-F5344CB8AC3E}">
        <p14:creationId xmlns:p14="http://schemas.microsoft.com/office/powerpoint/2010/main" val="3277257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a:bodyPr>
          <a:lstStyle/>
          <a:p>
            <a:pPr algn="l">
              <a:lnSpc>
                <a:spcPct val="150000"/>
              </a:lnSpc>
            </a:pPr>
            <a:r>
              <a:rPr lang="fr-FR" sz="2400" dirty="0" smtClean="0"/>
              <a:t>En pratique, on peut utiliser les mêmes temps que si le verbe de la principale était au présent:</a:t>
            </a:r>
            <a:br>
              <a:rPr lang="fr-FR" sz="2400" dirty="0" smtClean="0"/>
            </a:br>
            <a:r>
              <a:rPr lang="fr-FR" sz="2400" dirty="0" smtClean="0"/>
              <a:t>- </a:t>
            </a:r>
            <a:r>
              <a:rPr lang="fr-FR" sz="2400" i="1" dirty="0" smtClean="0"/>
              <a:t>Je </a:t>
            </a:r>
            <a:r>
              <a:rPr lang="fr-FR" sz="2400" i="1" dirty="0"/>
              <a:t>ne voulais (imparfait de l'indicatif) pas qu'elle </a:t>
            </a:r>
            <a:r>
              <a:rPr lang="fr-FR" sz="2400" i="1" dirty="0" smtClean="0">
                <a:solidFill>
                  <a:srgbClr val="00B050"/>
                </a:solidFill>
              </a:rPr>
              <a:t>revienne (présent du subjonctif)</a:t>
            </a:r>
            <a:r>
              <a:rPr lang="fr-FR" sz="2400" dirty="0" smtClean="0"/>
              <a:t>.</a:t>
            </a:r>
            <a:r>
              <a:rPr lang="fr-FR" sz="2400" dirty="0" smtClean="0">
                <a:solidFill>
                  <a:srgbClr val="00B050"/>
                </a:solidFill>
              </a:rPr>
              <a:t> </a:t>
            </a:r>
            <a:r>
              <a:rPr lang="fr-FR" sz="2400" b="1" dirty="0">
                <a:solidFill>
                  <a:srgbClr val="00B050"/>
                </a:solidFill>
              </a:rPr>
              <a:t>(simultanéité</a:t>
            </a:r>
            <a:r>
              <a:rPr lang="fr-FR" sz="2400" b="1" dirty="0" smtClean="0">
                <a:solidFill>
                  <a:srgbClr val="00B050"/>
                </a:solidFill>
              </a:rPr>
              <a:t>)</a:t>
            </a:r>
            <a:br>
              <a:rPr lang="fr-FR" sz="2400" b="1" dirty="0" smtClean="0">
                <a:solidFill>
                  <a:srgbClr val="00B050"/>
                </a:solidFill>
              </a:rPr>
            </a:br>
            <a:r>
              <a:rPr lang="fr-FR" sz="2400" b="1" dirty="0" smtClean="0"/>
              <a:t>- </a:t>
            </a:r>
            <a:r>
              <a:rPr lang="fr-FR" sz="2400" i="1" dirty="0" smtClean="0"/>
              <a:t>Je </a:t>
            </a:r>
            <a:r>
              <a:rPr lang="fr-FR" sz="2400" i="1" dirty="0"/>
              <a:t>craignais (imparfait de l'indicatif) qu'il ne </a:t>
            </a:r>
            <a:r>
              <a:rPr lang="fr-FR" sz="2400" i="1" dirty="0" smtClean="0">
                <a:solidFill>
                  <a:schemeClr val="accent6">
                    <a:lumMod val="75000"/>
                  </a:schemeClr>
                </a:solidFill>
              </a:rPr>
              <a:t>soit</a:t>
            </a:r>
            <a:r>
              <a:rPr lang="fr-FR" sz="2400" i="1" dirty="0" smtClean="0"/>
              <a:t> </a:t>
            </a:r>
            <a:r>
              <a:rPr lang="fr-FR" sz="2400" i="1" dirty="0"/>
              <a:t>pas </a:t>
            </a:r>
            <a:r>
              <a:rPr lang="fr-FR" sz="2400" i="1" dirty="0">
                <a:solidFill>
                  <a:schemeClr val="accent6">
                    <a:lumMod val="75000"/>
                  </a:schemeClr>
                </a:solidFill>
              </a:rPr>
              <a:t>prévenu</a:t>
            </a:r>
            <a:r>
              <a:rPr lang="fr-FR" sz="2400" i="1" dirty="0"/>
              <a:t> (</a:t>
            </a:r>
            <a:r>
              <a:rPr lang="fr-FR" sz="2400" i="1" dirty="0" smtClean="0"/>
              <a:t>passé </a:t>
            </a:r>
            <a:r>
              <a:rPr lang="fr-FR" sz="2400" i="1" dirty="0"/>
              <a:t>du subjonctif) de mon arrivée. </a:t>
            </a:r>
            <a:r>
              <a:rPr lang="fr-FR" sz="2400" b="1" dirty="0">
                <a:solidFill>
                  <a:schemeClr val="accent6">
                    <a:lumMod val="75000"/>
                  </a:schemeClr>
                </a:solidFill>
              </a:rPr>
              <a:t>(antériorité</a:t>
            </a:r>
            <a:r>
              <a:rPr lang="fr-FR" sz="2400" b="1" dirty="0" smtClean="0">
                <a:solidFill>
                  <a:schemeClr val="accent6">
                    <a:lumMod val="75000"/>
                  </a:schemeClr>
                </a:solidFill>
              </a:rPr>
              <a:t>)</a:t>
            </a:r>
            <a:endParaRPr lang="fr-FR" dirty="0"/>
          </a:p>
        </p:txBody>
      </p:sp>
    </p:spTree>
    <p:extLst>
      <p:ext uri="{BB962C8B-B14F-4D97-AF65-F5344CB8AC3E}">
        <p14:creationId xmlns:p14="http://schemas.microsoft.com/office/powerpoint/2010/main" val="1268808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002804960"/>
              </p:ext>
            </p:extLst>
          </p:nvPr>
        </p:nvGraphicFramePr>
        <p:xfrm>
          <a:off x="-1" y="0"/>
          <a:ext cx="9144001" cy="6858002"/>
        </p:xfrm>
        <a:graphic>
          <a:graphicData uri="http://schemas.openxmlformats.org/drawingml/2006/table">
            <a:tbl>
              <a:tblPr firstRow="1" firstCol="1" bandRow="1">
                <a:tableStyleId>{5C22544A-7EE6-4342-B048-85BDC9FD1C3A}</a:tableStyleId>
              </a:tblPr>
              <a:tblGrid>
                <a:gridCol w="2934956"/>
                <a:gridCol w="3813316"/>
                <a:gridCol w="2395729"/>
              </a:tblGrid>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Verbe </a:t>
                      </a:r>
                      <a:r>
                        <a:rPr lang="fr-FR" sz="1400" dirty="0">
                          <a:effectLst/>
                        </a:rPr>
                        <a:t>de la principale</a:t>
                      </a:r>
                      <a:endParaRPr lang="fr-FR" sz="1400" dirty="0">
                        <a:effectLst/>
                        <a:latin typeface="Calibri"/>
                        <a:ea typeface="Calibri"/>
                        <a:cs typeface="Times New Roman"/>
                      </a:endParaRPr>
                    </a:p>
                  </a:txBody>
                  <a:tcPr marL="68580" marR="68580" marT="0" marB="0"/>
                </a:tc>
                <a:tc>
                  <a:txBody>
                    <a:bodyPr/>
                    <a:lstStyle/>
                    <a:p>
                      <a:pPr>
                        <a:lnSpc>
                          <a:spcPct val="115000"/>
                        </a:lnSpc>
                        <a:spcAft>
                          <a:spcPts val="0"/>
                        </a:spcAft>
                      </a:pPr>
                      <a:endParaRPr lang="fr-FR" sz="1200" dirty="0" smtClean="0">
                        <a:effectLst/>
                      </a:endParaRPr>
                    </a:p>
                    <a:p>
                      <a:pPr algn="ctr">
                        <a:lnSpc>
                          <a:spcPct val="115000"/>
                        </a:lnSpc>
                        <a:spcAft>
                          <a:spcPts val="0"/>
                        </a:spcAft>
                      </a:pPr>
                      <a:r>
                        <a:rPr lang="fr-FR" sz="1400" dirty="0" smtClean="0">
                          <a:effectLst/>
                        </a:rPr>
                        <a:t>Chronologie </a:t>
                      </a:r>
                      <a:r>
                        <a:rPr lang="fr-FR" sz="1400" dirty="0">
                          <a:effectLst/>
                        </a:rPr>
                        <a:t>exprimée par la subordonnée</a:t>
                      </a:r>
                      <a:endParaRPr lang="fr-FR" sz="1400" dirty="0">
                        <a:effectLst/>
                        <a:latin typeface="Calibri"/>
                        <a:ea typeface="Calibri"/>
                        <a:cs typeface="Times New Roman"/>
                      </a:endParaRPr>
                    </a:p>
                  </a:txBody>
                  <a:tcPr marL="68580" marR="68580" marT="0" marB="0"/>
                </a:tc>
                <a:tc>
                  <a:txBody>
                    <a:bodyPr/>
                    <a:lstStyle/>
                    <a:p>
                      <a:pPr>
                        <a:lnSpc>
                          <a:spcPct val="115000"/>
                        </a:lnSpc>
                        <a:spcAft>
                          <a:spcPts val="0"/>
                        </a:spcAft>
                      </a:pPr>
                      <a:endParaRPr lang="fr-FR" sz="1200" dirty="0" smtClean="0">
                        <a:effectLst/>
                      </a:endParaRPr>
                    </a:p>
                    <a:p>
                      <a:pPr algn="ctr">
                        <a:lnSpc>
                          <a:spcPct val="115000"/>
                        </a:lnSpc>
                        <a:spcAft>
                          <a:spcPts val="0"/>
                        </a:spcAft>
                      </a:pPr>
                      <a:r>
                        <a:rPr lang="fr-FR" sz="1400" dirty="0" smtClean="0">
                          <a:effectLst/>
                        </a:rPr>
                        <a:t>Verbe </a:t>
                      </a:r>
                      <a:r>
                        <a:rPr lang="fr-FR" sz="1400" dirty="0">
                          <a:effectLst/>
                        </a:rPr>
                        <a:t>de la subordonnée</a:t>
                      </a:r>
                      <a:endParaRPr lang="fr-FR" sz="1400" dirty="0">
                        <a:effectLst/>
                        <a:latin typeface="Calibri"/>
                        <a:ea typeface="Calibri"/>
                        <a:cs typeface="Times New Roman"/>
                      </a:endParaRPr>
                    </a:p>
                  </a:txBody>
                  <a:tcPr marL="68580" marR="68580" marT="0" marB="0"/>
                </a:tc>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Présent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Simultanéité </a:t>
                      </a:r>
                      <a:r>
                        <a:rPr lang="fr-FR" sz="1400" dirty="0">
                          <a:effectLst/>
                        </a:rPr>
                        <a:t>ou postériorité</a:t>
                      </a:r>
                      <a:endParaRPr lang="fr-FR" sz="1400" dirty="0">
                        <a:effectLst/>
                        <a:latin typeface="Calibri"/>
                        <a:ea typeface="Calibri"/>
                        <a:cs typeface="Times New Roman"/>
                      </a:endParaRPr>
                    </a:p>
                  </a:txBody>
                  <a:tcPr marL="68580" marR="68580" marT="0" marB="0">
                    <a:solidFill>
                      <a:schemeClr val="accent3">
                        <a:lumMod val="20000"/>
                        <a:lumOff val="80000"/>
                      </a:schemeClr>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Présent </a:t>
                      </a:r>
                      <a:r>
                        <a:rPr lang="fr-FR" sz="1400" dirty="0">
                          <a:effectLst/>
                        </a:rPr>
                        <a:t>du subjonctif</a:t>
                      </a:r>
                      <a:endParaRPr lang="fr-FR" sz="1400" dirty="0">
                        <a:effectLst/>
                        <a:latin typeface="Calibri"/>
                        <a:ea typeface="Calibri"/>
                        <a:cs typeface="Times New Roman"/>
                      </a:endParaRPr>
                    </a:p>
                  </a:txBody>
                  <a:tcPr marL="68580" marR="68580" marT="0" marB="0">
                    <a:solidFill>
                      <a:schemeClr val="accent3">
                        <a:lumMod val="20000"/>
                        <a:lumOff val="80000"/>
                      </a:schemeClr>
                    </a:solidFill>
                  </a:tcPr>
                </a:tc>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Futur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vMerge="1">
                  <a:txBody>
                    <a:bodyPr/>
                    <a:lstStyle/>
                    <a:p>
                      <a:endParaRPr lang="fr-FR"/>
                    </a:p>
                  </a:txBody>
                  <a:tcPr/>
                </a:tc>
                <a:tc vMerge="1">
                  <a:txBody>
                    <a:bodyPr/>
                    <a:lstStyle/>
                    <a:p>
                      <a:endParaRPr lang="fr-FR"/>
                    </a:p>
                  </a:txBody>
                  <a:tcPr/>
                </a:tc>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Présent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Antériorité</a:t>
                      </a:r>
                      <a:endParaRPr lang="fr-FR" sz="1400" dirty="0">
                        <a:effectLst/>
                        <a:latin typeface="Calibri"/>
                        <a:ea typeface="Calibri"/>
                        <a:cs typeface="Times New Roman"/>
                      </a:endParaRPr>
                    </a:p>
                  </a:txBody>
                  <a:tcPr marL="68580" marR="68580" marT="0" marB="0">
                    <a:solidFill>
                      <a:schemeClr val="accent3">
                        <a:lumMod val="40000"/>
                        <a:lumOff val="60000"/>
                      </a:schemeClr>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Passé </a:t>
                      </a:r>
                      <a:r>
                        <a:rPr lang="fr-FR" sz="1400" dirty="0">
                          <a:effectLst/>
                        </a:rPr>
                        <a:t>du subjonctif</a:t>
                      </a:r>
                      <a:endParaRPr lang="fr-FR" sz="1400" dirty="0">
                        <a:effectLst/>
                        <a:latin typeface="Calibri"/>
                        <a:ea typeface="Calibri"/>
                        <a:cs typeface="Times New Roman"/>
                      </a:endParaRPr>
                    </a:p>
                  </a:txBody>
                  <a:tcPr marL="68580" marR="68580" marT="0" marB="0">
                    <a:solidFill>
                      <a:schemeClr val="accent3">
                        <a:lumMod val="40000"/>
                        <a:lumOff val="60000"/>
                      </a:schemeClr>
                    </a:solidFill>
                  </a:tcPr>
                </a:tc>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Futur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vMerge="1">
                  <a:txBody>
                    <a:bodyPr/>
                    <a:lstStyle/>
                    <a:p>
                      <a:endParaRPr lang="fr-FR"/>
                    </a:p>
                  </a:txBody>
                  <a:tcPr/>
                </a:tc>
                <a:tc vMerge="1">
                  <a:txBody>
                    <a:bodyPr/>
                    <a:lstStyle/>
                    <a:p>
                      <a:endParaRPr lang="fr-FR"/>
                    </a:p>
                  </a:txBody>
                  <a:tcPr/>
                </a:tc>
              </a:tr>
              <a:tr h="1550006">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Passé </a:t>
                      </a:r>
                      <a:r>
                        <a:rPr lang="fr-FR" sz="1400" dirty="0">
                          <a:effectLst/>
                        </a:rPr>
                        <a:t>(passé simple, imparfait</a:t>
                      </a:r>
                      <a:r>
                        <a:rPr lang="fr-FR" sz="1400" dirty="0" smtClean="0">
                          <a:effectLst/>
                        </a:rPr>
                        <a:t>, passé composé </a:t>
                      </a:r>
                      <a:r>
                        <a:rPr lang="fr-FR" sz="1400" dirty="0">
                          <a:effectLst/>
                        </a:rPr>
                        <a:t>...)</a:t>
                      </a:r>
                      <a:endParaRPr lang="fr-FR" sz="1400" dirty="0">
                        <a:effectLst/>
                        <a:latin typeface="Calibri"/>
                        <a:ea typeface="Calibri"/>
                        <a:cs typeface="Times New Roman"/>
                      </a:endParaRPr>
                    </a:p>
                  </a:txBody>
                  <a:tcPr marL="68580" marR="68580" marT="0" marB="0">
                    <a:solidFill>
                      <a:schemeClr val="accent2">
                        <a:lumMod val="75000"/>
                      </a:schemeClr>
                    </a:solidFill>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Simultanéité </a:t>
                      </a:r>
                      <a:r>
                        <a:rPr lang="fr-FR" sz="1400" dirty="0">
                          <a:effectLst/>
                        </a:rPr>
                        <a:t>ou postériorité</a:t>
                      </a:r>
                      <a:endParaRPr lang="fr-FR" sz="1400" dirty="0">
                        <a:effectLst/>
                        <a:latin typeface="Calibri"/>
                        <a:ea typeface="Calibri"/>
                        <a:cs typeface="Times New Roman"/>
                      </a:endParaRPr>
                    </a:p>
                  </a:txBody>
                  <a:tcPr marL="68580" marR="68580" marT="0" marB="0">
                    <a:solidFill>
                      <a:schemeClr val="accent2">
                        <a:lumMod val="20000"/>
                        <a:lumOff val="80000"/>
                      </a:schemeClr>
                    </a:solidFill>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solidFill>
                            <a:srgbClr val="C00000"/>
                          </a:solidFill>
                          <a:effectLst/>
                        </a:rPr>
                        <a:t>Imparfait </a:t>
                      </a:r>
                      <a:r>
                        <a:rPr lang="fr-FR" sz="1400" dirty="0">
                          <a:solidFill>
                            <a:srgbClr val="C00000"/>
                          </a:solidFill>
                          <a:effectLst/>
                        </a:rPr>
                        <a:t>du subjonctif</a:t>
                      </a:r>
                    </a:p>
                    <a:p>
                      <a:pPr algn="ctr">
                        <a:lnSpc>
                          <a:spcPct val="115000"/>
                        </a:lnSpc>
                        <a:spcAft>
                          <a:spcPts val="0"/>
                        </a:spcAft>
                      </a:pPr>
                      <a:r>
                        <a:rPr lang="fr-FR" sz="1400" dirty="0">
                          <a:effectLst/>
                        </a:rPr>
                        <a:t>(Présent du subjonctif)</a:t>
                      </a:r>
                      <a:endParaRPr lang="fr-FR" sz="1400" dirty="0">
                        <a:effectLst/>
                        <a:latin typeface="Calibri"/>
                        <a:ea typeface="Calibri"/>
                        <a:cs typeface="Times New Roman"/>
                      </a:endParaRPr>
                    </a:p>
                  </a:txBody>
                  <a:tcPr marL="68580" marR="68580" marT="0" marB="0">
                    <a:solidFill>
                      <a:schemeClr val="accent2">
                        <a:lumMod val="20000"/>
                        <a:lumOff val="80000"/>
                      </a:schemeClr>
                    </a:solidFill>
                  </a:tcPr>
                </a:tc>
              </a:tr>
              <a:tr h="1550006">
                <a:tc vMerge="1">
                  <a:txBody>
                    <a:bodyPr/>
                    <a:lstStyle/>
                    <a:p>
                      <a:endParaRPr lang="fr-FR"/>
                    </a:p>
                  </a:txBody>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Antériorité</a:t>
                      </a:r>
                      <a:endParaRPr lang="fr-FR" sz="14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solidFill>
                            <a:srgbClr val="C00000"/>
                          </a:solidFill>
                          <a:effectLst/>
                        </a:rPr>
                        <a:t>PQP </a:t>
                      </a:r>
                      <a:r>
                        <a:rPr lang="fr-FR" sz="1400" dirty="0">
                          <a:solidFill>
                            <a:srgbClr val="C00000"/>
                          </a:solidFill>
                          <a:effectLst/>
                        </a:rPr>
                        <a:t>du subjonctif</a:t>
                      </a:r>
                    </a:p>
                    <a:p>
                      <a:pPr algn="ctr">
                        <a:lnSpc>
                          <a:spcPct val="115000"/>
                        </a:lnSpc>
                        <a:spcAft>
                          <a:spcPts val="0"/>
                        </a:spcAft>
                      </a:pPr>
                      <a:r>
                        <a:rPr lang="fr-FR" sz="1400" dirty="0">
                          <a:effectLst/>
                        </a:rPr>
                        <a:t>(passé du subjonctif)</a:t>
                      </a:r>
                      <a:endParaRPr lang="fr-FR" sz="1400" dirty="0">
                        <a:effectLst/>
                        <a:latin typeface="Calibri"/>
                        <a:ea typeface="Calibri"/>
                        <a:cs typeface="Times New Roman"/>
                      </a:endParaRPr>
                    </a:p>
                  </a:txBody>
                  <a:tcPr marL="68580" marR="68580" marT="0" marB="0">
                    <a:solidFill>
                      <a:schemeClr val="accent2">
                        <a:lumMod val="40000"/>
                        <a:lumOff val="60000"/>
                      </a:schemeClr>
                    </a:solidFill>
                  </a:tcPr>
                </a:tc>
              </a:tr>
            </a:tbl>
          </a:graphicData>
        </a:graphic>
      </p:graphicFrame>
    </p:spTree>
    <p:extLst>
      <p:ext uri="{BB962C8B-B14F-4D97-AF65-F5344CB8AC3E}">
        <p14:creationId xmlns:p14="http://schemas.microsoft.com/office/powerpoint/2010/main" val="3592533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9036496" cy="6250706"/>
          </a:xfrm>
        </p:spPr>
        <p:txBody>
          <a:bodyPr>
            <a:normAutofit fontScale="90000"/>
          </a:bodyPr>
          <a:lstStyle/>
          <a:p>
            <a:pPr algn="l">
              <a:lnSpc>
                <a:spcPct val="150000"/>
              </a:lnSpc>
            </a:pPr>
            <a:r>
              <a:rPr lang="fr-FR" sz="3100" dirty="0" smtClean="0">
                <a:latin typeface="Arial Black" pitchFamily="34" charset="0"/>
                <a:cs typeface="Aharoni" pitchFamily="2" charset="-79"/>
              </a:rPr>
              <a:t>Les temps simples et les temps composés</a:t>
            </a:r>
            <a:r>
              <a:rPr lang="fr-FR" sz="2400" dirty="0" smtClean="0"/>
              <a:t/>
            </a:r>
            <a:br>
              <a:rPr lang="fr-FR" sz="2400" dirty="0" smtClean="0"/>
            </a:br>
            <a:r>
              <a:rPr lang="fr-FR" sz="2400" b="1" dirty="0" smtClean="0"/>
              <a:t>La concordance des temps dépend de la nature des actions qui sont soit simultanées soit non simultanées.</a:t>
            </a:r>
            <a:br>
              <a:rPr lang="fr-FR" sz="2400" b="1" dirty="0" smtClean="0"/>
            </a:br>
            <a:r>
              <a:rPr lang="fr-FR" sz="2400" dirty="0" smtClean="0"/>
              <a:t/>
            </a:r>
            <a:br>
              <a:rPr lang="fr-FR" sz="2400" dirty="0" smtClean="0"/>
            </a:br>
            <a:r>
              <a:rPr lang="fr-FR" sz="2400" b="1" dirty="0" smtClean="0"/>
              <a:t>Pour la simultanéité, on utilise le présent, :</a:t>
            </a:r>
            <a:r>
              <a:rPr lang="fr-FR" sz="2400" dirty="0" smtClean="0"/>
              <a:t/>
            </a:r>
            <a:br>
              <a:rPr lang="fr-FR" sz="2400" dirty="0" smtClean="0"/>
            </a:br>
            <a:r>
              <a:rPr lang="fr-FR" sz="2400" dirty="0" smtClean="0"/>
              <a:t>Je </a:t>
            </a:r>
            <a:r>
              <a:rPr lang="fr-FR" sz="2400" i="1" dirty="0" smtClean="0"/>
              <a:t>cuisine</a:t>
            </a:r>
            <a:r>
              <a:rPr lang="fr-FR" sz="2400" dirty="0" smtClean="0"/>
              <a:t> pendant qu’elle </a:t>
            </a:r>
            <a:r>
              <a:rPr lang="fr-FR" sz="2400" i="1" dirty="0" smtClean="0"/>
              <a:t>fait</a:t>
            </a:r>
            <a:r>
              <a:rPr lang="fr-FR" sz="2400" dirty="0" smtClean="0"/>
              <a:t> du yoga.</a:t>
            </a:r>
            <a:r>
              <a:rPr lang="fr-FR" sz="2400" dirty="0"/>
              <a:t/>
            </a:r>
            <a:br>
              <a:rPr lang="fr-FR" sz="2400" dirty="0"/>
            </a:br>
            <a:r>
              <a:rPr lang="fr-FR" sz="2400" b="1" dirty="0" smtClean="0"/>
              <a:t>le passé :</a:t>
            </a:r>
            <a:r>
              <a:rPr lang="fr-FR" sz="2400" dirty="0" smtClean="0"/>
              <a:t/>
            </a:r>
            <a:br>
              <a:rPr lang="fr-FR" sz="2400" dirty="0" smtClean="0"/>
            </a:br>
            <a:r>
              <a:rPr lang="fr-FR" sz="2400" dirty="0" smtClean="0"/>
              <a:t>Je </a:t>
            </a:r>
            <a:r>
              <a:rPr lang="fr-FR" sz="2400" i="1" dirty="0" smtClean="0"/>
              <a:t>cuisinais</a:t>
            </a:r>
            <a:r>
              <a:rPr lang="fr-FR" sz="2400" dirty="0" smtClean="0"/>
              <a:t> alors qu’elle </a:t>
            </a:r>
            <a:r>
              <a:rPr lang="fr-FR" sz="2400" i="1" dirty="0" smtClean="0"/>
              <a:t>faisait</a:t>
            </a:r>
            <a:r>
              <a:rPr lang="fr-FR" sz="2400" dirty="0" smtClean="0"/>
              <a:t> </a:t>
            </a:r>
            <a:r>
              <a:rPr lang="fr-FR" sz="2400" dirty="0"/>
              <a:t>du yoga.</a:t>
            </a:r>
            <a:br>
              <a:rPr lang="fr-FR" sz="2400" dirty="0"/>
            </a:br>
            <a:r>
              <a:rPr lang="fr-FR" sz="2400" b="1" dirty="0" smtClean="0"/>
              <a:t>ou le futur:</a:t>
            </a:r>
            <a:r>
              <a:rPr lang="fr-FR" sz="2400" dirty="0" smtClean="0"/>
              <a:t/>
            </a:r>
            <a:br>
              <a:rPr lang="fr-FR" sz="2400" dirty="0" smtClean="0"/>
            </a:br>
            <a:r>
              <a:rPr lang="fr-FR" sz="2400" dirty="0" smtClean="0"/>
              <a:t>Je </a:t>
            </a:r>
            <a:r>
              <a:rPr lang="fr-FR" sz="2400" i="1" dirty="0" smtClean="0"/>
              <a:t>cuisinerai</a:t>
            </a:r>
            <a:r>
              <a:rPr lang="fr-FR" sz="2400" dirty="0" smtClean="0"/>
              <a:t> quand elle </a:t>
            </a:r>
            <a:r>
              <a:rPr lang="fr-FR" sz="2400" i="1" dirty="0" smtClean="0"/>
              <a:t>fera</a:t>
            </a:r>
            <a:r>
              <a:rPr lang="fr-FR" sz="2400" dirty="0" smtClean="0"/>
              <a:t> du yoga.</a:t>
            </a:r>
            <a:br>
              <a:rPr lang="fr-FR" sz="2400" dirty="0" smtClean="0"/>
            </a:br>
            <a:endParaRPr lang="fr-FR" sz="2400" dirty="0"/>
          </a:p>
        </p:txBody>
      </p:sp>
    </p:spTree>
    <p:extLst>
      <p:ext uri="{BB962C8B-B14F-4D97-AF65-F5344CB8AC3E}">
        <p14:creationId xmlns:p14="http://schemas.microsoft.com/office/powerpoint/2010/main" val="3287450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466730"/>
          </a:xfrm>
        </p:spPr>
        <p:txBody>
          <a:bodyPr>
            <a:normAutofit fontScale="90000"/>
          </a:bodyPr>
          <a:lstStyle/>
          <a:p>
            <a:pPr algn="l"/>
            <a:r>
              <a:rPr lang="fr-FR" sz="2700" b="1" dirty="0"/>
              <a:t>Lorsque les actions ne sont pas </a:t>
            </a:r>
            <a:r>
              <a:rPr lang="fr-FR" sz="2700" b="1" dirty="0" smtClean="0"/>
              <a:t>simultanées, il </a:t>
            </a:r>
            <a:r>
              <a:rPr lang="fr-FR" sz="2700" b="1" dirty="0" smtClean="0"/>
              <a:t>y a deux cas :</a:t>
            </a:r>
            <a:br>
              <a:rPr lang="fr-FR" sz="2700" b="1" dirty="0" smtClean="0"/>
            </a:br>
            <a:r>
              <a:rPr lang="fr-FR" sz="2700" b="1" dirty="0" smtClean="0"/>
              <a:t/>
            </a:r>
            <a:br>
              <a:rPr lang="fr-FR" sz="2700" b="1" dirty="0" smtClean="0"/>
            </a:br>
            <a:r>
              <a:rPr lang="fr-FR" sz="2700" b="1" dirty="0" smtClean="0"/>
              <a:t>Premier </a:t>
            </a:r>
            <a:r>
              <a:rPr lang="fr-FR" sz="2700" b="1" dirty="0"/>
              <a:t>cas (on utilise les temps </a:t>
            </a:r>
            <a:r>
              <a:rPr lang="fr-FR" sz="2700" b="1" dirty="0" smtClean="0"/>
              <a:t>composés) </a:t>
            </a:r>
            <a:r>
              <a:rPr lang="fr-FR" sz="2700" b="1" dirty="0" smtClean="0"/>
              <a:t>:</a:t>
            </a:r>
            <a:r>
              <a:rPr lang="fr-FR" sz="2700" dirty="0" smtClean="0"/>
              <a:t/>
            </a:r>
            <a:br>
              <a:rPr lang="fr-FR" sz="2700" dirty="0" smtClean="0"/>
            </a:br>
            <a:r>
              <a:rPr lang="fr-FR" sz="2700" b="1" dirty="0" smtClean="0"/>
              <a:t>L’action de la subordonnée est antérieure à celle de la principale.</a:t>
            </a:r>
            <a:br>
              <a:rPr lang="fr-FR" sz="2700" b="1" dirty="0" smtClean="0"/>
            </a:br>
            <a:r>
              <a:rPr lang="fr-FR" sz="2700" b="1" dirty="0" smtClean="0"/>
              <a:t>- Si le verbe de la proposition principale est au présent, celui de la subordonnée est au passé composé</a:t>
            </a:r>
            <a:r>
              <a:rPr lang="fr-FR" sz="2700" dirty="0" smtClean="0"/>
              <a:t/>
            </a:r>
            <a:br>
              <a:rPr lang="fr-FR" sz="2700" dirty="0" smtClean="0"/>
            </a:br>
            <a:r>
              <a:rPr lang="fr-FR" sz="2700" dirty="0" smtClean="0"/>
              <a:t>Je </a:t>
            </a:r>
            <a:r>
              <a:rPr lang="fr-FR" sz="2700" i="1" dirty="0" smtClean="0"/>
              <a:t>pars</a:t>
            </a:r>
            <a:r>
              <a:rPr lang="fr-FR" sz="1300" i="1" dirty="0" smtClean="0"/>
              <a:t> (2)</a:t>
            </a:r>
            <a:r>
              <a:rPr lang="fr-FR" sz="2700" dirty="0" smtClean="0"/>
              <a:t> dès que j’</a:t>
            </a:r>
            <a:r>
              <a:rPr lang="fr-FR" sz="2700" i="1" dirty="0" smtClean="0"/>
              <a:t>ai</a:t>
            </a:r>
            <a:r>
              <a:rPr lang="fr-FR" sz="2700" dirty="0" smtClean="0"/>
              <a:t> </a:t>
            </a:r>
            <a:r>
              <a:rPr lang="fr-FR" sz="2700" i="1" dirty="0" smtClean="0"/>
              <a:t>terminé</a:t>
            </a:r>
            <a:r>
              <a:rPr lang="fr-FR" sz="1300" i="1" dirty="0" smtClean="0"/>
              <a:t> (1)</a:t>
            </a:r>
            <a:r>
              <a:rPr lang="fr-FR" sz="2700" i="1" dirty="0" smtClean="0"/>
              <a:t/>
            </a:r>
            <a:br>
              <a:rPr lang="fr-FR" sz="2700" i="1" dirty="0" smtClean="0"/>
            </a:br>
            <a:r>
              <a:rPr lang="fr-FR" sz="2700" i="1" dirty="0" smtClean="0"/>
              <a:t>- </a:t>
            </a:r>
            <a:r>
              <a:rPr lang="fr-FR" sz="2700" b="1" dirty="0" smtClean="0"/>
              <a:t>Si </a:t>
            </a:r>
            <a:r>
              <a:rPr lang="fr-FR" sz="2700" b="1" dirty="0"/>
              <a:t>le verbe de la proposition principale est </a:t>
            </a:r>
            <a:r>
              <a:rPr lang="fr-FR" sz="2700" b="1" dirty="0" smtClean="0"/>
              <a:t>à l’imparfait, </a:t>
            </a:r>
            <a:r>
              <a:rPr lang="fr-FR" sz="2700" b="1" dirty="0"/>
              <a:t>celui de la subordonnée est au </a:t>
            </a:r>
            <a:r>
              <a:rPr lang="fr-FR" sz="2700" b="1" dirty="0" smtClean="0"/>
              <a:t>plus-que-parfait</a:t>
            </a:r>
            <a:r>
              <a:rPr lang="fr-FR" sz="2700" dirty="0" smtClean="0"/>
              <a:t/>
            </a:r>
            <a:br>
              <a:rPr lang="fr-FR" sz="2700" dirty="0" smtClean="0"/>
            </a:br>
            <a:r>
              <a:rPr lang="fr-FR" sz="2700" dirty="0"/>
              <a:t>Je </a:t>
            </a:r>
            <a:r>
              <a:rPr lang="fr-FR" sz="2700" i="1" dirty="0" smtClean="0"/>
              <a:t>partais</a:t>
            </a:r>
            <a:r>
              <a:rPr lang="fr-FR" sz="1300" i="1" dirty="0" smtClean="0"/>
              <a:t> </a:t>
            </a:r>
            <a:r>
              <a:rPr lang="fr-FR" sz="1300" i="1" dirty="0"/>
              <a:t>(2)</a:t>
            </a:r>
            <a:r>
              <a:rPr lang="fr-FR" sz="2700" dirty="0"/>
              <a:t> dès que </a:t>
            </a:r>
            <a:r>
              <a:rPr lang="fr-FR" sz="2700" dirty="0" smtClean="0"/>
              <a:t>j’</a:t>
            </a:r>
            <a:r>
              <a:rPr lang="fr-FR" sz="2700" i="1" dirty="0" smtClean="0"/>
              <a:t>avais terminé</a:t>
            </a:r>
            <a:r>
              <a:rPr lang="fr-FR" sz="1300" i="1" dirty="0"/>
              <a:t> (1)</a:t>
            </a:r>
            <a:r>
              <a:rPr lang="fr-FR" sz="2700" i="1" dirty="0" smtClean="0"/>
              <a:t/>
            </a:r>
            <a:br>
              <a:rPr lang="fr-FR" sz="2700" i="1" dirty="0" smtClean="0"/>
            </a:br>
            <a:r>
              <a:rPr lang="fr-FR" sz="2700" i="1" dirty="0" smtClean="0"/>
              <a:t>- </a:t>
            </a:r>
            <a:r>
              <a:rPr lang="fr-FR" sz="2700" b="1" dirty="0" smtClean="0"/>
              <a:t>Si </a:t>
            </a:r>
            <a:r>
              <a:rPr lang="fr-FR" sz="2700" b="1" dirty="0"/>
              <a:t>le verbe de la proposition principale est </a:t>
            </a:r>
            <a:r>
              <a:rPr lang="fr-FR" sz="2700" b="1" dirty="0" smtClean="0"/>
              <a:t>au futur, </a:t>
            </a:r>
            <a:r>
              <a:rPr lang="fr-FR" sz="2700" b="1" dirty="0"/>
              <a:t>celui de la subordonnée est au </a:t>
            </a:r>
            <a:r>
              <a:rPr lang="fr-FR" sz="2700" b="1" dirty="0" smtClean="0"/>
              <a:t>futur antérieur</a:t>
            </a:r>
            <a:r>
              <a:rPr lang="fr-FR" sz="2700" dirty="0" smtClean="0"/>
              <a:t/>
            </a:r>
            <a:br>
              <a:rPr lang="fr-FR" sz="2700" dirty="0" smtClean="0"/>
            </a:br>
            <a:r>
              <a:rPr lang="fr-FR" sz="2700" dirty="0"/>
              <a:t>Je </a:t>
            </a:r>
            <a:r>
              <a:rPr lang="fr-FR" sz="2700" i="1" dirty="0" smtClean="0"/>
              <a:t>partirais</a:t>
            </a:r>
            <a:r>
              <a:rPr lang="fr-FR" sz="1300" i="1" dirty="0" smtClean="0"/>
              <a:t> </a:t>
            </a:r>
            <a:r>
              <a:rPr lang="fr-FR" sz="1300" i="1" dirty="0"/>
              <a:t>(2)</a:t>
            </a:r>
            <a:r>
              <a:rPr lang="fr-FR" sz="2700" dirty="0"/>
              <a:t> dès que </a:t>
            </a:r>
            <a:r>
              <a:rPr lang="fr-FR" sz="2700" dirty="0" smtClean="0"/>
              <a:t>j’</a:t>
            </a:r>
            <a:r>
              <a:rPr lang="fr-FR" sz="2700" i="1" dirty="0" smtClean="0"/>
              <a:t>aurai </a:t>
            </a:r>
            <a:r>
              <a:rPr lang="fr-FR" sz="2700" i="1" dirty="0"/>
              <a:t>terminé</a:t>
            </a:r>
            <a:r>
              <a:rPr lang="fr-FR" sz="1300" i="1" dirty="0"/>
              <a:t> (1)</a:t>
            </a:r>
            <a:r>
              <a:rPr lang="fr-FR" sz="2700" i="1" dirty="0"/>
              <a:t/>
            </a:r>
            <a:br>
              <a:rPr lang="fr-FR" sz="2700" i="1" dirty="0"/>
            </a:br>
            <a:r>
              <a:rPr lang="fr-FR" sz="2700" i="1" dirty="0" smtClean="0"/>
              <a:t>- </a:t>
            </a:r>
            <a:r>
              <a:rPr lang="fr-FR" sz="2700" b="1" dirty="0" smtClean="0"/>
              <a:t>Si </a:t>
            </a:r>
            <a:r>
              <a:rPr lang="fr-FR" sz="2700" b="1" dirty="0"/>
              <a:t>le verbe de la proposition principale est au </a:t>
            </a:r>
            <a:r>
              <a:rPr lang="fr-FR" sz="2700" b="1" dirty="0" smtClean="0"/>
              <a:t>passé simple, </a:t>
            </a:r>
            <a:r>
              <a:rPr lang="fr-FR" sz="2700" b="1" dirty="0"/>
              <a:t>celui de la subordonnée est au </a:t>
            </a:r>
            <a:r>
              <a:rPr lang="fr-FR" sz="2700" b="1" dirty="0" smtClean="0"/>
              <a:t>passé antérieur</a:t>
            </a:r>
            <a:r>
              <a:rPr lang="fr-FR" sz="2700" dirty="0" smtClean="0"/>
              <a:t/>
            </a:r>
            <a:br>
              <a:rPr lang="fr-FR" sz="2700" dirty="0" smtClean="0"/>
            </a:br>
            <a:r>
              <a:rPr lang="fr-FR" sz="2700" dirty="0"/>
              <a:t>Je </a:t>
            </a:r>
            <a:r>
              <a:rPr lang="fr-FR" sz="2700" i="1" dirty="0" smtClean="0"/>
              <a:t>partis</a:t>
            </a:r>
            <a:r>
              <a:rPr lang="fr-FR" sz="1300" i="1" dirty="0" smtClean="0"/>
              <a:t> </a:t>
            </a:r>
            <a:r>
              <a:rPr lang="fr-FR" sz="1300" i="1" dirty="0"/>
              <a:t>(2)</a:t>
            </a:r>
            <a:r>
              <a:rPr lang="fr-FR" sz="2700" dirty="0"/>
              <a:t> dès que </a:t>
            </a:r>
            <a:r>
              <a:rPr lang="fr-FR" sz="2700" dirty="0" smtClean="0"/>
              <a:t>j’</a:t>
            </a:r>
            <a:r>
              <a:rPr lang="fr-FR" sz="2700" i="1" dirty="0" smtClean="0"/>
              <a:t>eus </a:t>
            </a:r>
            <a:r>
              <a:rPr lang="fr-FR" sz="2700" i="1" dirty="0"/>
              <a:t>terminé</a:t>
            </a:r>
            <a:r>
              <a:rPr lang="fr-FR" sz="1300" i="1" dirty="0"/>
              <a:t> (1</a:t>
            </a:r>
            <a:r>
              <a:rPr lang="fr-FR" sz="1300" i="1" dirty="0" smtClean="0"/>
              <a:t>)</a:t>
            </a:r>
            <a:r>
              <a:rPr lang="fr-FR" sz="2400" dirty="0" smtClean="0"/>
              <a:t/>
            </a:r>
            <a:br>
              <a:rPr lang="fr-FR" sz="2400" dirty="0" smtClean="0"/>
            </a:br>
            <a:endParaRPr lang="fr-FR" sz="2400" dirty="0"/>
          </a:p>
        </p:txBody>
      </p:sp>
    </p:spTree>
    <p:extLst>
      <p:ext uri="{BB962C8B-B14F-4D97-AF65-F5344CB8AC3E}">
        <p14:creationId xmlns:p14="http://schemas.microsoft.com/office/powerpoint/2010/main" val="4695627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normAutofit/>
          </a:bodyPr>
          <a:lstStyle/>
          <a:p>
            <a:pPr algn="l"/>
            <a:r>
              <a:rPr lang="fr-FR" sz="2400" b="1" dirty="0" smtClean="0"/>
              <a:t>Second cas :</a:t>
            </a:r>
            <a:br>
              <a:rPr lang="fr-FR" sz="2400" b="1" dirty="0" smtClean="0"/>
            </a:br>
            <a:r>
              <a:rPr lang="fr-FR" sz="2400" b="1" dirty="0" smtClean="0"/>
              <a:t>L’action </a:t>
            </a:r>
            <a:r>
              <a:rPr lang="fr-FR" sz="2400" b="1" dirty="0"/>
              <a:t>de la subordonnée est postérieure à celle de la principale</a:t>
            </a:r>
            <a:r>
              <a:rPr lang="fr-FR" sz="2400" b="1" dirty="0" smtClean="0"/>
              <a:t>.</a:t>
            </a:r>
            <a:r>
              <a:rPr lang="fr-FR" sz="2400" dirty="0" smtClean="0"/>
              <a:t/>
            </a:r>
            <a:br>
              <a:rPr lang="fr-FR" sz="2400" dirty="0" smtClean="0"/>
            </a:br>
            <a:r>
              <a:rPr lang="fr-FR" sz="2400" b="1" dirty="0" smtClean="0"/>
              <a:t>- Si </a:t>
            </a:r>
            <a:r>
              <a:rPr lang="fr-FR" sz="2400" b="1" dirty="0"/>
              <a:t>le verbe de la proposition principale est au présent, celui de la subordonnée est au </a:t>
            </a:r>
            <a:r>
              <a:rPr lang="fr-FR" sz="2400" b="1" dirty="0" smtClean="0"/>
              <a:t>futur</a:t>
            </a:r>
            <a:br>
              <a:rPr lang="fr-FR" sz="2400" b="1" dirty="0" smtClean="0"/>
            </a:br>
            <a:r>
              <a:rPr lang="fr-FR" sz="2400" dirty="0" smtClean="0"/>
              <a:t>Je </a:t>
            </a:r>
            <a:r>
              <a:rPr lang="fr-FR" sz="2400" i="1" dirty="0" smtClean="0"/>
              <a:t>pense</a:t>
            </a:r>
            <a:r>
              <a:rPr lang="fr-FR" sz="1200" i="1" dirty="0" smtClean="0"/>
              <a:t> (1)</a:t>
            </a:r>
            <a:r>
              <a:rPr lang="fr-FR" sz="2400" dirty="0" smtClean="0"/>
              <a:t> qu’elle </a:t>
            </a:r>
            <a:r>
              <a:rPr lang="fr-FR" sz="2400" i="1" dirty="0" smtClean="0"/>
              <a:t>réussira</a:t>
            </a:r>
            <a:r>
              <a:rPr lang="fr-FR" sz="1200" i="1" dirty="0" smtClean="0"/>
              <a:t> </a:t>
            </a:r>
            <a:r>
              <a:rPr lang="fr-FR" sz="1200" i="1" dirty="0"/>
              <a:t>(</a:t>
            </a:r>
            <a:r>
              <a:rPr lang="fr-FR" sz="1200" i="1" dirty="0" smtClean="0"/>
              <a:t>2)</a:t>
            </a:r>
            <a:r>
              <a:rPr lang="fr-FR" sz="2400" dirty="0" smtClean="0"/>
              <a:t> ses examens</a:t>
            </a:r>
            <a:br>
              <a:rPr lang="fr-FR" sz="2400" dirty="0" smtClean="0"/>
            </a:br>
            <a:r>
              <a:rPr lang="fr-FR" sz="2400" b="1" dirty="0" smtClean="0"/>
              <a:t>- Si </a:t>
            </a:r>
            <a:r>
              <a:rPr lang="fr-FR" sz="2400" b="1" dirty="0"/>
              <a:t>le verbe de la proposition principale est </a:t>
            </a:r>
            <a:r>
              <a:rPr lang="fr-FR" sz="2400" b="1" dirty="0" smtClean="0"/>
              <a:t>à l’imparfait, </a:t>
            </a:r>
            <a:r>
              <a:rPr lang="fr-FR" sz="2400" b="1" dirty="0"/>
              <a:t>celui de la subordonnée est au </a:t>
            </a:r>
            <a:r>
              <a:rPr lang="fr-FR" sz="2400" b="1" dirty="0" smtClean="0"/>
              <a:t>conditionnel présent (futur du passé)</a:t>
            </a:r>
            <a:br>
              <a:rPr lang="fr-FR" sz="2400" b="1" dirty="0" smtClean="0"/>
            </a:br>
            <a:r>
              <a:rPr lang="fr-FR" sz="2400" dirty="0" smtClean="0"/>
              <a:t>Je </a:t>
            </a:r>
            <a:r>
              <a:rPr lang="fr-FR" sz="2400" i="1" dirty="0" smtClean="0"/>
              <a:t>pensais</a:t>
            </a:r>
            <a:r>
              <a:rPr lang="fr-FR" sz="1200" i="1" dirty="0" smtClean="0"/>
              <a:t> </a:t>
            </a:r>
            <a:r>
              <a:rPr lang="fr-FR" sz="1200" i="1" dirty="0" smtClean="0"/>
              <a:t>(1)</a:t>
            </a:r>
            <a:r>
              <a:rPr lang="fr-FR" sz="2400" dirty="0" smtClean="0"/>
              <a:t> </a:t>
            </a:r>
            <a:r>
              <a:rPr lang="fr-FR" sz="2400" dirty="0"/>
              <a:t>qu’elle </a:t>
            </a:r>
            <a:r>
              <a:rPr lang="fr-FR" sz="2400" i="1" dirty="0" smtClean="0"/>
              <a:t>réussirait</a:t>
            </a:r>
            <a:r>
              <a:rPr lang="fr-FR" sz="1200" i="1" dirty="0" smtClean="0"/>
              <a:t> (2)</a:t>
            </a:r>
            <a:r>
              <a:rPr lang="fr-FR" sz="2400" i="1" dirty="0" smtClean="0"/>
              <a:t> </a:t>
            </a:r>
            <a:r>
              <a:rPr lang="fr-FR" sz="2400" dirty="0" smtClean="0"/>
              <a:t>ses examens</a:t>
            </a:r>
            <a:br>
              <a:rPr lang="fr-FR" sz="2400" dirty="0" smtClean="0"/>
            </a:br>
            <a:r>
              <a:rPr lang="fr-FR" sz="2400" dirty="0" smtClean="0"/>
              <a:t/>
            </a:r>
            <a:br>
              <a:rPr lang="fr-FR" sz="2400" dirty="0" smtClean="0"/>
            </a:br>
            <a:r>
              <a:rPr lang="fr-FR" sz="2400" dirty="0" smtClean="0"/>
              <a:t>Simultanéité = temps simples</a:t>
            </a:r>
            <a:br>
              <a:rPr lang="fr-FR" sz="2400" dirty="0" smtClean="0"/>
            </a:br>
            <a:r>
              <a:rPr lang="fr-FR" sz="2400" dirty="0" smtClean="0"/>
              <a:t>antériorité = temps composés</a:t>
            </a:r>
            <a:endParaRPr lang="fr-FR" sz="2400" dirty="0"/>
          </a:p>
        </p:txBody>
      </p:sp>
    </p:spTree>
    <p:extLst>
      <p:ext uri="{BB962C8B-B14F-4D97-AF65-F5344CB8AC3E}">
        <p14:creationId xmlns:p14="http://schemas.microsoft.com/office/powerpoint/2010/main" val="705245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250706"/>
          </a:xfrm>
        </p:spPr>
        <p:txBody>
          <a:bodyPr>
            <a:normAutofit fontScale="90000"/>
          </a:bodyPr>
          <a:lstStyle/>
          <a:p>
            <a:pPr algn="l"/>
            <a:r>
              <a:rPr lang="fr-FR" sz="2400" b="1" dirty="0" smtClean="0">
                <a:latin typeface="Arial Black" pitchFamily="34" charset="0"/>
              </a:rPr>
              <a:t>La concordance des temps dans la subordonnée hypothétique</a:t>
            </a:r>
            <a:r>
              <a:rPr lang="fr-FR" sz="2400" b="1" dirty="0" smtClean="0"/>
              <a:t/>
            </a:r>
            <a:br>
              <a:rPr lang="fr-FR" sz="2400" b="1" dirty="0" smtClean="0"/>
            </a:br>
            <a:r>
              <a:rPr lang="fr-FR" sz="2400" b="1" dirty="0" smtClean="0"/>
              <a:t>(Quel temps employer avec « si »)</a:t>
            </a:r>
            <a:br>
              <a:rPr lang="fr-FR" sz="2400" b="1" dirty="0" smtClean="0"/>
            </a:br>
            <a:r>
              <a:rPr lang="fr-FR" sz="2400" b="1" dirty="0" smtClean="0"/>
              <a:t/>
            </a:r>
            <a:br>
              <a:rPr lang="fr-FR" sz="2400" b="1" dirty="0" smtClean="0"/>
            </a:br>
            <a:r>
              <a:rPr lang="fr-FR" sz="2400" b="1" u="sng" dirty="0">
                <a:solidFill>
                  <a:srgbClr val="FF0000"/>
                </a:solidFill>
              </a:rPr>
              <a:t>« si » n’est pas suivi d’un conditionnel</a:t>
            </a:r>
            <a:r>
              <a:rPr lang="fr-FR" sz="2400" b="1" dirty="0" smtClean="0">
                <a:solidFill>
                  <a:srgbClr val="FF0000"/>
                </a:solidFill>
              </a:rPr>
              <a:t/>
            </a:r>
            <a:br>
              <a:rPr lang="fr-FR" sz="2400" b="1" dirty="0" smtClean="0">
                <a:solidFill>
                  <a:srgbClr val="FF0000"/>
                </a:solidFill>
              </a:rPr>
            </a:br>
            <a:r>
              <a:rPr lang="fr-FR" sz="2400" dirty="0" smtClean="0"/>
              <a:t/>
            </a:r>
            <a:br>
              <a:rPr lang="fr-FR" sz="2400" dirty="0" smtClean="0"/>
            </a:br>
            <a:r>
              <a:rPr lang="fr-FR" sz="2400" b="1" dirty="0" smtClean="0"/>
              <a:t>L</a:t>
            </a:r>
            <a:r>
              <a:rPr lang="fr-FR" sz="2400" b="1" dirty="0"/>
              <a:t>a subordonnée </a:t>
            </a:r>
            <a:r>
              <a:rPr lang="fr-FR" sz="2400" b="1" dirty="0" smtClean="0"/>
              <a:t>hypothétique </a:t>
            </a:r>
            <a:r>
              <a:rPr lang="fr-FR" sz="2400" dirty="0" smtClean="0"/>
              <a:t>(subordonnée de condition)</a:t>
            </a:r>
            <a:r>
              <a:rPr lang="fr-FR" sz="2400" b="1" dirty="0" smtClean="0"/>
              <a:t> permet d’exprimer l’hypothèse, que la condition soit réalisable ou non. De cette condition dépend la réalisation du fait exprimé dans la proposition principale.</a:t>
            </a:r>
            <a:r>
              <a:rPr lang="fr-FR" sz="2400" dirty="0"/>
              <a:t/>
            </a:r>
            <a:br>
              <a:rPr lang="fr-FR" sz="2400" dirty="0"/>
            </a:br>
            <a:r>
              <a:rPr lang="fr-FR" sz="2400" u="sng" dirty="0" smtClean="0"/>
              <a:t>Si je prends le train</a:t>
            </a:r>
            <a:r>
              <a:rPr lang="fr-FR" sz="2400" dirty="0" smtClean="0"/>
              <a:t> (proposition subordonnée </a:t>
            </a:r>
            <a:r>
              <a:rPr lang="fr-FR" sz="2400" dirty="0"/>
              <a:t>de condition) </a:t>
            </a:r>
            <a:r>
              <a:rPr lang="fr-FR" sz="2400" dirty="0" smtClean="0"/>
              <a:t>, je passerai dans ta ville.</a:t>
            </a:r>
            <a:br>
              <a:rPr lang="fr-FR" sz="2400" dirty="0" smtClean="0"/>
            </a:br>
            <a:r>
              <a:rPr lang="fr-FR" sz="2400" b="1" dirty="0" smtClean="0"/>
              <a:t>Le premier temps dépend du second.</a:t>
            </a:r>
            <a:br>
              <a:rPr lang="fr-FR" sz="2400" b="1" dirty="0" smtClean="0"/>
            </a:br>
            <a:r>
              <a:rPr lang="fr-FR" sz="2400" b="1" dirty="0" smtClean="0"/>
              <a:t/>
            </a:r>
            <a:br>
              <a:rPr lang="fr-FR" sz="2400" b="1" dirty="0" smtClean="0"/>
            </a:br>
            <a:r>
              <a:rPr lang="fr-FR" sz="2400" b="1" u="sng" dirty="0">
                <a:solidFill>
                  <a:srgbClr val="FF0000"/>
                </a:solidFill>
              </a:rPr>
              <a:t>La subordonnée </a:t>
            </a:r>
            <a:r>
              <a:rPr lang="fr-FR" sz="2400" b="1" u="sng" dirty="0" smtClean="0">
                <a:solidFill>
                  <a:srgbClr val="FF0000"/>
                </a:solidFill>
              </a:rPr>
              <a:t>hypothétique introduite par « si » est toujours (ou presque) au mode indicatif</a:t>
            </a:r>
            <a:r>
              <a:rPr lang="fr-FR" sz="2400" dirty="0" smtClean="0"/>
              <a:t/>
            </a:r>
            <a:br>
              <a:rPr lang="fr-FR" sz="2400" dirty="0" smtClean="0"/>
            </a:br>
            <a:r>
              <a:rPr lang="fr-FR" sz="2400" dirty="0" smtClean="0"/>
              <a:t/>
            </a:r>
            <a:br>
              <a:rPr lang="fr-FR" sz="2400" dirty="0" smtClean="0"/>
            </a:br>
            <a:endParaRPr lang="fr-FR" sz="2400" dirty="0"/>
          </a:p>
        </p:txBody>
      </p:sp>
    </p:spTree>
    <p:extLst>
      <p:ext uri="{BB962C8B-B14F-4D97-AF65-F5344CB8AC3E}">
        <p14:creationId xmlns:p14="http://schemas.microsoft.com/office/powerpoint/2010/main" val="3140784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9036496" cy="5818658"/>
          </a:xfrm>
        </p:spPr>
        <p:txBody>
          <a:bodyPr>
            <a:normAutofit/>
          </a:bodyPr>
          <a:lstStyle/>
          <a:p>
            <a:pPr algn="l"/>
            <a:r>
              <a:rPr lang="fr-FR" sz="2800" b="1" dirty="0"/>
              <a:t>La concordance de temps varie selon le mode </a:t>
            </a:r>
            <a:r>
              <a:rPr lang="fr-FR" sz="2800" b="1" dirty="0" smtClean="0"/>
              <a:t>utilisé </a:t>
            </a:r>
            <a:r>
              <a:rPr lang="fr-FR" sz="2800" b="1" dirty="0"/>
              <a:t>dans la proposition </a:t>
            </a:r>
            <a:r>
              <a:rPr lang="fr-FR" sz="2800" b="1" dirty="0" smtClean="0"/>
              <a:t>principale</a:t>
            </a:r>
            <a:br>
              <a:rPr lang="fr-FR" sz="2800" b="1" dirty="0" smtClean="0"/>
            </a:br>
            <a:r>
              <a:rPr lang="fr-FR" sz="2800" b="1" dirty="0"/>
              <a:t/>
            </a:r>
            <a:br>
              <a:rPr lang="fr-FR" sz="2800" b="1" dirty="0"/>
            </a:br>
            <a:r>
              <a:rPr lang="fr-FR" sz="2800" b="1" dirty="0"/>
              <a:t>Quand le verbe de la principale est à l’indicatif ou à l’impératif</a:t>
            </a:r>
            <a:br>
              <a:rPr lang="fr-FR" sz="2800" b="1" dirty="0"/>
            </a:br>
            <a:r>
              <a:rPr lang="fr-FR" sz="2800" b="1" dirty="0" smtClean="0"/>
              <a:t/>
            </a:r>
            <a:br>
              <a:rPr lang="fr-FR" sz="2800" b="1" dirty="0" smtClean="0"/>
            </a:br>
            <a:r>
              <a:rPr lang="fr-FR" sz="2800" b="1" dirty="0"/>
              <a:t/>
            </a:r>
            <a:br>
              <a:rPr lang="fr-FR" sz="2800" b="1" dirty="0"/>
            </a:br>
            <a:r>
              <a:rPr lang="fr-FR" sz="2800" b="1" dirty="0"/>
              <a:t>Quand le verbe de la principale est au conditionnel</a:t>
            </a:r>
          </a:p>
        </p:txBody>
      </p:sp>
      <p:sp>
        <p:nvSpPr>
          <p:cNvPr id="3" name="Différent de 2"/>
          <p:cNvSpPr/>
          <p:nvPr/>
        </p:nvSpPr>
        <p:spPr>
          <a:xfrm>
            <a:off x="3923928" y="3717032"/>
            <a:ext cx="529208" cy="457200"/>
          </a:xfrm>
          <a:prstGeom prst="mathNotEqual">
            <a:avLst>
              <a:gd name="adj1" fmla="val 9884"/>
              <a:gd name="adj2" fmla="val 6503973"/>
              <a:gd name="adj3" fmla="val 212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108241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88640"/>
            <a:ext cx="9144000" cy="6669360"/>
          </a:xfrm>
        </p:spPr>
        <p:txBody>
          <a:bodyPr>
            <a:normAutofit/>
          </a:bodyPr>
          <a:lstStyle/>
          <a:p>
            <a:r>
              <a:rPr lang="fr-FR" sz="1700" b="1" dirty="0" smtClean="0">
                <a:solidFill>
                  <a:schemeClr val="tx1"/>
                </a:solidFill>
              </a:rPr>
              <a:t>Passé       </a:t>
            </a:r>
            <a:r>
              <a:rPr lang="fr-FR" sz="1700" dirty="0" smtClean="0">
                <a:solidFill>
                  <a:srgbClr val="00B050"/>
                </a:solidFill>
              </a:rPr>
              <a:t>_____</a:t>
            </a:r>
            <a:r>
              <a:rPr lang="fr-FR" sz="1700" b="1" dirty="0" smtClean="0">
                <a:solidFill>
                  <a:schemeClr val="tx1"/>
                </a:solidFill>
              </a:rPr>
              <a:t>             </a:t>
            </a:r>
            <a:r>
              <a:rPr lang="fr-FR" sz="1700" b="1" dirty="0" smtClean="0">
                <a:solidFill>
                  <a:srgbClr val="00B050"/>
                </a:solidFill>
              </a:rPr>
              <a:t>_____</a:t>
            </a:r>
            <a:r>
              <a:rPr lang="fr-FR" sz="1700" b="1" dirty="0" smtClean="0">
                <a:solidFill>
                  <a:schemeClr val="tx1"/>
                </a:solidFill>
              </a:rPr>
              <a:t>                                                  Présent                                                        Futur                                                                                                         </a:t>
            </a:r>
          </a:p>
          <a:p>
            <a:pPr algn="l"/>
            <a:r>
              <a:rPr lang="fr-FR" sz="1700" b="1" dirty="0" smtClean="0">
                <a:solidFill>
                  <a:schemeClr val="tx1"/>
                </a:solidFill>
              </a:rPr>
              <a:t>                                                                                                </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accent2">
                    <a:lumMod val="75000"/>
                  </a:schemeClr>
                </a:solidFill>
              </a:rPr>
              <a:t>conditionnel présent</a:t>
            </a:r>
            <a:r>
              <a:rPr lang="fr-FR" sz="1700" b="1" dirty="0" smtClean="0">
                <a:solidFill>
                  <a:schemeClr val="tx1"/>
                </a:solidFill>
              </a:rPr>
              <a:t>             </a:t>
            </a:r>
            <a:r>
              <a:rPr lang="fr-FR" sz="1700" b="1" dirty="0" smtClean="0">
                <a:solidFill>
                  <a:srgbClr val="0070C0"/>
                </a:solidFill>
              </a:rPr>
              <a:t>futur antérieur</a:t>
            </a:r>
          </a:p>
          <a:p>
            <a:pPr algn="l"/>
            <a:r>
              <a:rPr lang="fr-FR" sz="1700" b="1" dirty="0">
                <a:solidFill>
                  <a:schemeClr val="tx1"/>
                </a:solidFill>
              </a:rPr>
              <a:t> </a:t>
            </a:r>
            <a:r>
              <a:rPr lang="fr-FR" sz="1700" b="1" dirty="0" smtClean="0">
                <a:solidFill>
                  <a:schemeClr val="tx1"/>
                </a:solidFill>
              </a:rPr>
              <a:t>                                                                        </a:t>
            </a:r>
            <a:r>
              <a:rPr lang="fr-FR" sz="1700" b="1" dirty="0" smtClean="0">
                <a:solidFill>
                  <a:schemeClr val="accent2">
                    <a:lumMod val="75000"/>
                  </a:schemeClr>
                </a:solidFill>
              </a:rPr>
              <a:t>(</a:t>
            </a:r>
            <a:r>
              <a:rPr lang="fr-FR" sz="1700" b="1" dirty="0" smtClean="0">
                <a:solidFill>
                  <a:srgbClr val="0070C0"/>
                </a:solidFill>
              </a:rPr>
              <a:t>futur du passé</a:t>
            </a:r>
            <a:r>
              <a:rPr lang="fr-FR" sz="1700" b="1" dirty="0" smtClean="0">
                <a:solidFill>
                  <a:schemeClr val="accent2">
                    <a:lumMod val="75000"/>
                  </a:schemeClr>
                </a:solidFill>
              </a:rPr>
              <a:t>)</a:t>
            </a:r>
          </a:p>
          <a:p>
            <a:pPr algn="l"/>
            <a:r>
              <a:rPr lang="fr-FR" sz="1700" b="1" dirty="0">
                <a:solidFill>
                  <a:schemeClr val="tx1"/>
                </a:solidFill>
              </a:rPr>
              <a:t> </a:t>
            </a:r>
            <a:r>
              <a:rPr lang="fr-FR" sz="1700" b="1" dirty="0" smtClean="0">
                <a:solidFill>
                  <a:schemeClr val="tx1"/>
                </a:solidFill>
              </a:rPr>
              <a:t>                                                                                                                                        </a:t>
            </a:r>
            <a:r>
              <a:rPr lang="fr-FR" sz="1700" b="1" dirty="0" smtClean="0">
                <a:solidFill>
                  <a:srgbClr val="00B0F0"/>
                </a:solidFill>
              </a:rPr>
              <a:t>futur </a:t>
            </a:r>
            <a:r>
              <a:rPr lang="fr-FR" sz="1700" b="1" dirty="0">
                <a:solidFill>
                  <a:srgbClr val="00B0F0"/>
                </a:solidFill>
              </a:rPr>
              <a:t>simple</a:t>
            </a:r>
            <a:endParaRPr lang="fr-FR" sz="1700" b="1" dirty="0" smtClean="0">
              <a:solidFill>
                <a:schemeClr val="tx1"/>
              </a:solidFill>
            </a:endParaRPr>
          </a:p>
          <a:p>
            <a:pPr algn="l"/>
            <a:r>
              <a:rPr lang="fr-FR" sz="1700" b="1" dirty="0" smtClean="0">
                <a:solidFill>
                  <a:schemeClr val="tx1"/>
                </a:solidFill>
              </a:rPr>
              <a:t>                                                                     passé composé</a:t>
            </a:r>
            <a:endParaRPr lang="fr-FR" sz="1700" b="1" dirty="0" smtClean="0">
              <a:solidFill>
                <a:srgbClr val="00B0F0"/>
              </a:solidFill>
            </a:endParaRPr>
          </a:p>
          <a:p>
            <a:pPr algn="l"/>
            <a:endParaRPr lang="fr-FR" sz="1700" b="1" dirty="0">
              <a:solidFill>
                <a:srgbClr val="00B0F0"/>
              </a:solidFill>
            </a:endParaRPr>
          </a:p>
          <a:p>
            <a:pPr algn="l"/>
            <a:r>
              <a:rPr lang="fr-FR" sz="1700" b="1" dirty="0" smtClean="0">
                <a:solidFill>
                  <a:schemeClr val="tx1"/>
                </a:solidFill>
              </a:rPr>
              <a:t>                                                   </a:t>
            </a:r>
            <a:r>
              <a:rPr lang="fr-FR" sz="1700" b="1" dirty="0" smtClean="0">
                <a:solidFill>
                  <a:schemeClr val="accent2">
                    <a:lumMod val="75000"/>
                  </a:schemeClr>
                </a:solidFill>
              </a:rPr>
              <a:t>conditionnel passé</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imparfait</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bg1">
                    <a:lumMod val="65000"/>
                  </a:schemeClr>
                </a:solidFill>
              </a:rPr>
              <a:t>passé simple</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plus-que-parfait</a:t>
            </a:r>
          </a:p>
          <a:p>
            <a:pPr algn="l"/>
            <a:endParaRPr lang="fr-FR" sz="1700" b="1" dirty="0">
              <a:solidFill>
                <a:schemeClr val="tx1"/>
              </a:solidFill>
            </a:endParaRPr>
          </a:p>
          <a:p>
            <a:pPr algn="l"/>
            <a:r>
              <a:rPr lang="fr-FR" sz="1700" b="1" dirty="0" smtClean="0">
                <a:solidFill>
                  <a:schemeClr val="bg1">
                    <a:lumMod val="65000"/>
                  </a:schemeClr>
                </a:solidFill>
              </a:rPr>
              <a:t>     passé antérieur</a:t>
            </a:r>
          </a:p>
        </p:txBody>
      </p:sp>
      <p:cxnSp>
        <p:nvCxnSpPr>
          <p:cNvPr id="16" name="Connecteur droit avec flèche 15"/>
          <p:cNvCxnSpPr/>
          <p:nvPr/>
        </p:nvCxnSpPr>
        <p:spPr>
          <a:xfrm>
            <a:off x="899592" y="188640"/>
            <a:ext cx="0" cy="504056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Connecteur droit avec flèche 17"/>
          <p:cNvCxnSpPr/>
          <p:nvPr/>
        </p:nvCxnSpPr>
        <p:spPr>
          <a:xfrm>
            <a:off x="1187624" y="476672"/>
            <a:ext cx="0" cy="4104456"/>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9" name="Connecteur droit avec flèche 18"/>
          <p:cNvCxnSpPr/>
          <p:nvPr/>
        </p:nvCxnSpPr>
        <p:spPr>
          <a:xfrm>
            <a:off x="2324231" y="476672"/>
            <a:ext cx="0" cy="288032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cteur droit avec flèche 19"/>
          <p:cNvCxnSpPr/>
          <p:nvPr/>
        </p:nvCxnSpPr>
        <p:spPr>
          <a:xfrm>
            <a:off x="1979712" y="188640"/>
            <a:ext cx="0" cy="37444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Connecteur droit avec flèche 20"/>
          <p:cNvCxnSpPr/>
          <p:nvPr/>
        </p:nvCxnSpPr>
        <p:spPr>
          <a:xfrm>
            <a:off x="3275856" y="188640"/>
            <a:ext cx="0" cy="252028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2" name="Connecteur droit avec flèche 21"/>
          <p:cNvCxnSpPr/>
          <p:nvPr/>
        </p:nvCxnSpPr>
        <p:spPr>
          <a:xfrm>
            <a:off x="4067944" y="188640"/>
            <a:ext cx="0" cy="1944216"/>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24" name="Connecteur droit avec flèche 23"/>
          <p:cNvCxnSpPr/>
          <p:nvPr/>
        </p:nvCxnSpPr>
        <p:spPr>
          <a:xfrm>
            <a:off x="4427984" y="188640"/>
            <a:ext cx="0" cy="100811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6" name="Connecteur droit avec flèche 25"/>
          <p:cNvCxnSpPr/>
          <p:nvPr/>
        </p:nvCxnSpPr>
        <p:spPr>
          <a:xfrm>
            <a:off x="6372200" y="188640"/>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7308304" y="188640"/>
            <a:ext cx="0"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Connecteur droit 29"/>
          <p:cNvCxnSpPr/>
          <p:nvPr/>
        </p:nvCxnSpPr>
        <p:spPr>
          <a:xfrm>
            <a:off x="6372202" y="476672"/>
            <a:ext cx="0" cy="216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Connecteur droit avec flèche 3"/>
          <p:cNvCxnSpPr/>
          <p:nvPr/>
        </p:nvCxnSpPr>
        <p:spPr>
          <a:xfrm>
            <a:off x="395536" y="476672"/>
            <a:ext cx="79928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555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892480" cy="6250706"/>
          </a:xfrm>
        </p:spPr>
        <p:txBody>
          <a:bodyPr>
            <a:normAutofit/>
          </a:bodyPr>
          <a:lstStyle/>
          <a:p>
            <a:pPr algn="l"/>
            <a:r>
              <a:rPr lang="fr-FR" sz="2200" b="1" dirty="0" smtClean="0"/>
              <a:t>La </a:t>
            </a:r>
            <a:r>
              <a:rPr lang="fr-FR" sz="2200" b="1" dirty="0"/>
              <a:t>subordonnée hypothétique introduite par « si » est au </a:t>
            </a:r>
            <a:r>
              <a:rPr lang="fr-FR" sz="2200" b="1" dirty="0" smtClean="0"/>
              <a:t>présent, quand </a:t>
            </a:r>
            <a:r>
              <a:rPr lang="fr-FR" sz="2200" b="1" dirty="0"/>
              <a:t>le verbe de la principale est </a:t>
            </a:r>
            <a:r>
              <a:rPr lang="fr-FR" sz="2200" b="1" dirty="0" smtClean="0"/>
              <a:t>au présent </a:t>
            </a:r>
            <a:r>
              <a:rPr lang="fr-FR" sz="2200" b="1" dirty="0"/>
              <a:t>ou à </a:t>
            </a:r>
            <a:r>
              <a:rPr lang="fr-FR" sz="2200" b="1" dirty="0" smtClean="0"/>
              <a:t>l’impératif. </a:t>
            </a:r>
            <a:r>
              <a:rPr lang="fr-FR" sz="2200" dirty="0" smtClean="0"/>
              <a:t/>
            </a:r>
            <a:br>
              <a:rPr lang="fr-FR" sz="2200" dirty="0" smtClean="0"/>
            </a:br>
            <a:r>
              <a:rPr lang="fr-FR" sz="2200" b="1" dirty="0" smtClean="0"/>
              <a:t>Elle indique une action réalisable (</a:t>
            </a:r>
            <a:r>
              <a:rPr lang="fr-FR" sz="2200" b="1" dirty="0"/>
              <a:t>possibilité</a:t>
            </a:r>
            <a:r>
              <a:rPr lang="fr-FR" sz="2200" b="1" dirty="0" smtClean="0"/>
              <a:t>).</a:t>
            </a:r>
            <a:br>
              <a:rPr lang="fr-FR" sz="2200" b="1" dirty="0" smtClean="0"/>
            </a:br>
            <a:r>
              <a:rPr lang="fr-FR" sz="2200" b="1" dirty="0" smtClean="0"/>
              <a:t/>
            </a:r>
            <a:br>
              <a:rPr lang="fr-FR" sz="2200" b="1" dirty="0" smtClean="0"/>
            </a:br>
            <a:r>
              <a:rPr lang="fr-FR" sz="2200" b="1" dirty="0" smtClean="0"/>
              <a:t/>
            </a:r>
            <a:br>
              <a:rPr lang="fr-FR" sz="2200" b="1" dirty="0" smtClean="0"/>
            </a:br>
            <a:r>
              <a:rPr lang="fr-FR" sz="2200" dirty="0" smtClean="0">
                <a:solidFill>
                  <a:schemeClr val="accent2">
                    <a:lumMod val="75000"/>
                  </a:schemeClr>
                </a:solidFill>
              </a:rPr>
              <a:t>« si » + présent (subordonnée) → indicatif présent ou impératif (principale)</a:t>
            </a:r>
            <a:r>
              <a:rPr lang="fr-FR" sz="2200" dirty="0" smtClean="0"/>
              <a:t/>
            </a:r>
            <a:br>
              <a:rPr lang="fr-FR" sz="2200" dirty="0" smtClean="0"/>
            </a:br>
            <a:r>
              <a:rPr lang="fr-FR" sz="2200" dirty="0" smtClean="0"/>
              <a:t/>
            </a:r>
            <a:br>
              <a:rPr lang="fr-FR" sz="2200" dirty="0" smtClean="0"/>
            </a:br>
            <a:r>
              <a:rPr lang="fr-FR" sz="2200" dirty="0" smtClean="0"/>
              <a:t/>
            </a:r>
            <a:br>
              <a:rPr lang="fr-FR" sz="2200" dirty="0" smtClean="0"/>
            </a:br>
            <a:r>
              <a:rPr lang="fr-FR" sz="2200" dirty="0" smtClean="0"/>
              <a:t>Si vous le </a:t>
            </a:r>
            <a:r>
              <a:rPr lang="fr-FR" sz="2200" i="1" dirty="0" smtClean="0"/>
              <a:t>voulez </a:t>
            </a:r>
            <a:r>
              <a:rPr lang="fr-FR" sz="2200" dirty="0" smtClean="0"/>
              <a:t>(présent), </a:t>
            </a:r>
            <a:r>
              <a:rPr lang="fr-FR" sz="2200" i="1" dirty="0" smtClean="0"/>
              <a:t>prenez</a:t>
            </a:r>
            <a:r>
              <a:rPr lang="fr-FR" sz="2200" dirty="0" smtClean="0"/>
              <a:t>-le (impératif). </a:t>
            </a:r>
            <a:r>
              <a:rPr lang="fr-FR" sz="1300" dirty="0"/>
              <a:t/>
            </a:r>
            <a:br>
              <a:rPr lang="fr-FR" sz="1300" dirty="0"/>
            </a:br>
            <a:endParaRPr lang="fr-FR" sz="1300" dirty="0"/>
          </a:p>
        </p:txBody>
      </p:sp>
    </p:spTree>
    <p:extLst>
      <p:ext uri="{BB962C8B-B14F-4D97-AF65-F5344CB8AC3E}">
        <p14:creationId xmlns:p14="http://schemas.microsoft.com/office/powerpoint/2010/main" val="301207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Autofit/>
          </a:bodyPr>
          <a:lstStyle/>
          <a:p>
            <a:pPr algn="l"/>
            <a:r>
              <a:rPr lang="fr-FR" sz="2200" b="1" dirty="0"/>
              <a:t>La subordonnée hypothétique introduite par « si » est au présent, quand le verbe de la principale est au futur simple. </a:t>
            </a:r>
            <a:br>
              <a:rPr lang="fr-FR" sz="2200" b="1" dirty="0"/>
            </a:br>
            <a:r>
              <a:rPr lang="fr-FR" sz="2200" b="1" dirty="0"/>
              <a:t>Elle indique une action réalisable dans le futur (éventualité</a:t>
            </a:r>
            <a:r>
              <a:rPr lang="fr-FR" sz="2200" b="1" dirty="0" smtClean="0"/>
              <a:t>).</a:t>
            </a:r>
            <a:br>
              <a:rPr lang="fr-FR" sz="2200" b="1" dirty="0" smtClean="0"/>
            </a:br>
            <a:r>
              <a:rPr lang="fr-FR" sz="2200" b="1" dirty="0" smtClean="0"/>
              <a:t/>
            </a:r>
            <a:br>
              <a:rPr lang="fr-FR" sz="2200" b="1" dirty="0" smtClean="0"/>
            </a:br>
            <a:r>
              <a:rPr lang="fr-FR" sz="2200" dirty="0"/>
              <a:t/>
            </a:r>
            <a:br>
              <a:rPr lang="fr-FR" sz="2200" dirty="0"/>
            </a:br>
            <a:r>
              <a:rPr lang="fr-FR" sz="2200" dirty="0">
                <a:solidFill>
                  <a:schemeClr val="accent2">
                    <a:lumMod val="75000"/>
                  </a:schemeClr>
                </a:solidFill>
              </a:rPr>
              <a:t>« si » </a:t>
            </a:r>
            <a:r>
              <a:rPr lang="fr-FR" sz="2200" dirty="0" smtClean="0">
                <a:solidFill>
                  <a:schemeClr val="accent2">
                    <a:lumMod val="75000"/>
                  </a:schemeClr>
                </a:solidFill>
              </a:rPr>
              <a:t>+ </a:t>
            </a:r>
            <a:r>
              <a:rPr lang="fr-FR" sz="2200" dirty="0">
                <a:solidFill>
                  <a:schemeClr val="accent2">
                    <a:lumMod val="75000"/>
                  </a:schemeClr>
                </a:solidFill>
              </a:rPr>
              <a:t>présent (subordonnée) → indicatif futur (principale</a:t>
            </a:r>
            <a:r>
              <a:rPr lang="fr-FR" sz="2200" dirty="0" smtClean="0">
                <a:solidFill>
                  <a:schemeClr val="accent2">
                    <a:lumMod val="75000"/>
                  </a:schemeClr>
                </a:solidFill>
              </a:rPr>
              <a:t>)</a:t>
            </a:r>
            <a:r>
              <a:rPr lang="fr-FR" sz="2200" dirty="0" smtClean="0"/>
              <a:t/>
            </a:r>
            <a:br>
              <a:rPr lang="fr-FR" sz="2200" dirty="0" smtClean="0"/>
            </a:br>
            <a:r>
              <a:rPr lang="fr-FR" sz="2200" dirty="0" smtClean="0"/>
              <a:t/>
            </a:r>
            <a:br>
              <a:rPr lang="fr-FR" sz="2200" dirty="0" smtClean="0"/>
            </a:br>
            <a:r>
              <a:rPr lang="fr-FR" sz="2200" dirty="0"/>
              <a:t/>
            </a:r>
            <a:br>
              <a:rPr lang="fr-FR" sz="2200" dirty="0"/>
            </a:br>
            <a:r>
              <a:rPr lang="fr-FR" sz="2200" dirty="0"/>
              <a:t>Si vous le </a:t>
            </a:r>
            <a:r>
              <a:rPr lang="fr-FR" sz="2200" i="1" dirty="0"/>
              <a:t>voulez </a:t>
            </a:r>
            <a:r>
              <a:rPr lang="fr-FR" sz="2200" dirty="0"/>
              <a:t>(présent), vous y </a:t>
            </a:r>
            <a:r>
              <a:rPr lang="fr-FR" sz="2200" i="1" dirty="0"/>
              <a:t>arriverez</a:t>
            </a:r>
            <a:r>
              <a:rPr lang="fr-FR" sz="2200" dirty="0"/>
              <a:t> (futur simple)</a:t>
            </a:r>
          </a:p>
        </p:txBody>
      </p:sp>
    </p:spTree>
    <p:extLst>
      <p:ext uri="{BB962C8B-B14F-4D97-AF65-F5344CB8AC3E}">
        <p14:creationId xmlns:p14="http://schemas.microsoft.com/office/powerpoint/2010/main" val="3295628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algn="l"/>
            <a:r>
              <a:rPr lang="fr-FR" sz="2200" b="1" dirty="0"/>
              <a:t>La subordonnée hypothétique introduite par « si » est au passé composé, quand le verbe de la principale est au présent. </a:t>
            </a:r>
            <a:br>
              <a:rPr lang="fr-FR" sz="2200" b="1" dirty="0"/>
            </a:br>
            <a:r>
              <a:rPr lang="fr-FR" sz="2200" b="1" dirty="0"/>
              <a:t>Elle indique une action réalisée ou non dans le </a:t>
            </a:r>
            <a:r>
              <a:rPr lang="fr-FR" sz="2200" b="1" dirty="0" smtClean="0"/>
              <a:t>passé.</a:t>
            </a:r>
            <a:br>
              <a:rPr lang="fr-FR" sz="2200" b="1" dirty="0" smtClean="0"/>
            </a:br>
            <a:r>
              <a:rPr lang="fr-FR" sz="2200" b="1" dirty="0" smtClean="0"/>
              <a:t/>
            </a:r>
            <a:br>
              <a:rPr lang="fr-FR" sz="2200" b="1" dirty="0" smtClean="0"/>
            </a:br>
            <a:r>
              <a:rPr lang="fr-FR" sz="2200" dirty="0"/>
              <a:t/>
            </a:r>
            <a:br>
              <a:rPr lang="fr-FR" sz="2200" dirty="0"/>
            </a:br>
            <a:r>
              <a:rPr lang="fr-FR" sz="2200" dirty="0">
                <a:solidFill>
                  <a:schemeClr val="accent2">
                    <a:lumMod val="75000"/>
                  </a:schemeClr>
                </a:solidFill>
              </a:rPr>
              <a:t>« si »</a:t>
            </a:r>
            <a:r>
              <a:rPr lang="fr-FR" sz="2200" dirty="0" smtClean="0">
                <a:solidFill>
                  <a:schemeClr val="accent2">
                    <a:lumMod val="75000"/>
                  </a:schemeClr>
                </a:solidFill>
              </a:rPr>
              <a:t> </a:t>
            </a:r>
            <a:r>
              <a:rPr lang="fr-FR" sz="2200" dirty="0">
                <a:solidFill>
                  <a:schemeClr val="accent2">
                    <a:lumMod val="75000"/>
                  </a:schemeClr>
                </a:solidFill>
              </a:rPr>
              <a:t>+ passé composé (subordonnée) → indicatif présent (principale</a:t>
            </a:r>
            <a:r>
              <a:rPr lang="fr-FR" sz="2200" dirty="0" smtClean="0">
                <a:solidFill>
                  <a:schemeClr val="accent2">
                    <a:lumMod val="75000"/>
                  </a:schemeClr>
                </a:solidFill>
              </a:rPr>
              <a:t>)</a:t>
            </a:r>
            <a:r>
              <a:rPr lang="fr-FR" sz="2200" dirty="0" smtClean="0"/>
              <a:t/>
            </a:r>
            <a:br>
              <a:rPr lang="fr-FR" sz="2200" dirty="0" smtClean="0"/>
            </a:br>
            <a:r>
              <a:rPr lang="fr-FR" sz="2200" dirty="0"/>
              <a:t/>
            </a:r>
            <a:br>
              <a:rPr lang="fr-FR" sz="2200" dirty="0"/>
            </a:br>
            <a:r>
              <a:rPr lang="fr-FR" sz="2200" dirty="0"/>
              <a:t/>
            </a:r>
            <a:br>
              <a:rPr lang="fr-FR" sz="2200" dirty="0"/>
            </a:br>
            <a:r>
              <a:rPr lang="fr-FR" sz="2200" dirty="0"/>
              <a:t>S’il t’</a:t>
            </a:r>
            <a:r>
              <a:rPr lang="fr-FR" sz="2200" i="1" dirty="0"/>
              <a:t>a aidé </a:t>
            </a:r>
            <a:r>
              <a:rPr lang="fr-FR" sz="2200" dirty="0"/>
              <a:t>(passé composé), tu </a:t>
            </a:r>
            <a:r>
              <a:rPr lang="fr-FR" sz="2200" i="1" dirty="0"/>
              <a:t>peux </a:t>
            </a:r>
            <a:r>
              <a:rPr lang="fr-FR" sz="2200" dirty="0"/>
              <a:t>(présent) l’aider en retour.</a:t>
            </a:r>
            <a:r>
              <a:rPr lang="fr-FR" sz="1200" dirty="0"/>
              <a:t/>
            </a:r>
            <a:br>
              <a:rPr lang="fr-FR" sz="1200" dirty="0"/>
            </a:br>
            <a:endParaRPr lang="fr-FR" sz="1200" dirty="0"/>
          </a:p>
        </p:txBody>
      </p:sp>
    </p:spTree>
    <p:extLst>
      <p:ext uri="{BB962C8B-B14F-4D97-AF65-F5344CB8AC3E}">
        <p14:creationId xmlns:p14="http://schemas.microsoft.com/office/powerpoint/2010/main" val="32526267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9491" y="274638"/>
            <a:ext cx="8229600" cy="6322714"/>
          </a:xfrm>
        </p:spPr>
        <p:txBody>
          <a:bodyPr>
            <a:normAutofit/>
          </a:bodyPr>
          <a:lstStyle/>
          <a:p>
            <a:pPr algn="l"/>
            <a:r>
              <a:rPr lang="fr-FR" sz="2200" b="1" dirty="0"/>
              <a:t>La subordonnée hypothétique introduite par « si » est à l’imparfait, quand le verbe de la principale est au </a:t>
            </a:r>
            <a:r>
              <a:rPr lang="fr-FR" sz="2200" b="1" dirty="0" smtClean="0"/>
              <a:t>conditionnel présent</a:t>
            </a:r>
            <a:r>
              <a:rPr lang="fr-FR" sz="2200" b="1" dirty="0"/>
              <a:t>.</a:t>
            </a:r>
            <a:br>
              <a:rPr lang="fr-FR" sz="2200" b="1" dirty="0"/>
            </a:br>
            <a:r>
              <a:rPr lang="fr-FR" sz="2200" b="1" dirty="0"/>
              <a:t>Elle exprime un irréel présent (impossibilité). </a:t>
            </a:r>
            <a:r>
              <a:rPr lang="fr-FR" sz="2200" b="1" dirty="0" smtClean="0"/>
              <a:t/>
            </a:r>
            <a:br>
              <a:rPr lang="fr-FR" sz="2200" b="1" dirty="0" smtClean="0"/>
            </a:br>
            <a:r>
              <a:rPr lang="fr-FR" sz="2200" dirty="0" smtClean="0"/>
              <a:t>(</a:t>
            </a:r>
            <a:r>
              <a:rPr lang="fr-FR" sz="2200" dirty="0"/>
              <a:t>Si j’</a:t>
            </a:r>
            <a:r>
              <a:rPr lang="fr-FR" sz="2200" i="1" dirty="0"/>
              <a:t>étais</a:t>
            </a:r>
            <a:r>
              <a:rPr lang="fr-FR" sz="2200" dirty="0"/>
              <a:t> riche, j’</a:t>
            </a:r>
            <a:r>
              <a:rPr lang="fr-FR" sz="2200" i="1" dirty="0"/>
              <a:t>achèterai</a:t>
            </a:r>
            <a:r>
              <a:rPr lang="fr-FR" sz="2200" dirty="0"/>
              <a:t> une belle maison</a:t>
            </a:r>
            <a:r>
              <a:rPr lang="fr-FR" sz="2200" dirty="0" smtClean="0"/>
              <a:t>.)</a:t>
            </a:r>
            <a:br>
              <a:rPr lang="fr-FR" sz="2200" dirty="0" smtClean="0"/>
            </a:br>
            <a:r>
              <a:rPr lang="fr-FR" sz="2200" dirty="0"/>
              <a:t/>
            </a:r>
            <a:br>
              <a:rPr lang="fr-FR" sz="2200" dirty="0"/>
            </a:br>
            <a:r>
              <a:rPr lang="fr-FR" sz="2200" dirty="0"/>
              <a:t/>
            </a:r>
            <a:br>
              <a:rPr lang="fr-FR" sz="2200" dirty="0"/>
            </a:br>
            <a:r>
              <a:rPr lang="fr-FR" sz="2200" dirty="0">
                <a:solidFill>
                  <a:schemeClr val="accent2">
                    <a:lumMod val="75000"/>
                  </a:schemeClr>
                </a:solidFill>
              </a:rPr>
              <a:t>« si » </a:t>
            </a:r>
            <a:r>
              <a:rPr lang="fr-FR" sz="2200" dirty="0" smtClean="0">
                <a:solidFill>
                  <a:schemeClr val="accent2">
                    <a:lumMod val="75000"/>
                  </a:schemeClr>
                </a:solidFill>
              </a:rPr>
              <a:t>+ </a:t>
            </a:r>
            <a:r>
              <a:rPr lang="fr-FR" sz="2200" dirty="0">
                <a:solidFill>
                  <a:schemeClr val="accent2">
                    <a:lumMod val="75000"/>
                  </a:schemeClr>
                </a:solidFill>
              </a:rPr>
              <a:t>imparfait (subordonnée) → conditionnel (principale</a:t>
            </a:r>
            <a:r>
              <a:rPr lang="fr-FR" sz="2200" dirty="0" smtClean="0">
                <a:solidFill>
                  <a:schemeClr val="accent2">
                    <a:lumMod val="75000"/>
                  </a:schemeClr>
                </a:solidFill>
              </a:rPr>
              <a:t>)</a:t>
            </a:r>
            <a:br>
              <a:rPr lang="fr-FR" sz="2200" dirty="0" smtClean="0">
                <a:solidFill>
                  <a:schemeClr val="accent2">
                    <a:lumMod val="75000"/>
                  </a:schemeClr>
                </a:solidFill>
              </a:rPr>
            </a:br>
            <a:r>
              <a:rPr lang="fr-FR" sz="2200" dirty="0">
                <a:solidFill>
                  <a:schemeClr val="accent2">
                    <a:lumMod val="75000"/>
                  </a:schemeClr>
                </a:solidFill>
              </a:rPr>
              <a:t/>
            </a:r>
            <a:br>
              <a:rPr lang="fr-FR" sz="2200" dirty="0">
                <a:solidFill>
                  <a:schemeClr val="accent2">
                    <a:lumMod val="75000"/>
                  </a:schemeClr>
                </a:solidFill>
              </a:rPr>
            </a:br>
            <a:r>
              <a:rPr lang="fr-FR" sz="2200" dirty="0">
                <a:solidFill>
                  <a:schemeClr val="accent2">
                    <a:lumMod val="75000"/>
                  </a:schemeClr>
                </a:solidFill>
              </a:rPr>
              <a:t/>
            </a:r>
            <a:br>
              <a:rPr lang="fr-FR" sz="2200" dirty="0">
                <a:solidFill>
                  <a:schemeClr val="accent2">
                    <a:lumMod val="75000"/>
                  </a:schemeClr>
                </a:solidFill>
              </a:rPr>
            </a:br>
            <a:r>
              <a:rPr lang="fr-FR" sz="2200" dirty="0"/>
              <a:t>Si j’</a:t>
            </a:r>
            <a:r>
              <a:rPr lang="fr-FR" sz="2200" i="1" dirty="0"/>
              <a:t>avais</a:t>
            </a:r>
            <a:r>
              <a:rPr lang="fr-FR" sz="2200" dirty="0"/>
              <a:t> (imparfait) du temps, je </a:t>
            </a:r>
            <a:r>
              <a:rPr lang="fr-FR" sz="2200" i="1" dirty="0"/>
              <a:t>poursuivrais</a:t>
            </a:r>
            <a:r>
              <a:rPr lang="fr-FR" sz="2200" dirty="0"/>
              <a:t> </a:t>
            </a:r>
            <a:r>
              <a:rPr lang="fr-FR" sz="2200" dirty="0" smtClean="0"/>
              <a:t>(conditionnel présent) </a:t>
            </a:r>
            <a:r>
              <a:rPr lang="fr-FR" sz="2200" dirty="0"/>
              <a:t>mes études.</a:t>
            </a:r>
            <a:r>
              <a:rPr lang="fr-FR" sz="1200" dirty="0"/>
              <a:t/>
            </a:r>
            <a:br>
              <a:rPr lang="fr-FR" sz="1200" dirty="0"/>
            </a:br>
            <a:endParaRPr lang="fr-FR" sz="1200" dirty="0"/>
          </a:p>
        </p:txBody>
      </p:sp>
    </p:spTree>
    <p:extLst>
      <p:ext uri="{BB962C8B-B14F-4D97-AF65-F5344CB8AC3E}">
        <p14:creationId xmlns:p14="http://schemas.microsoft.com/office/powerpoint/2010/main" val="33719377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178698"/>
          </a:xfrm>
        </p:spPr>
        <p:txBody>
          <a:bodyPr>
            <a:normAutofit/>
          </a:bodyPr>
          <a:lstStyle/>
          <a:p>
            <a:pPr algn="l"/>
            <a:r>
              <a:rPr lang="fr-FR" sz="2200" b="1" dirty="0"/>
              <a:t>La subordonnée hypothétique introduite par « si » est à l’imparfait, quand le verbe de la principale est au conditionnel présent.</a:t>
            </a:r>
            <a:br>
              <a:rPr lang="fr-FR" sz="2200" b="1" dirty="0"/>
            </a:br>
            <a:r>
              <a:rPr lang="fr-FR" sz="2200" b="1" dirty="0"/>
              <a:t>Elle exprime un irréel du passé (non produit</a:t>
            </a:r>
            <a:r>
              <a:rPr lang="fr-FR" sz="2200" b="1" dirty="0" smtClean="0"/>
              <a:t>).</a:t>
            </a:r>
            <a:br>
              <a:rPr lang="fr-FR" sz="2200" b="1" dirty="0" smtClean="0"/>
            </a:br>
            <a:r>
              <a:rPr lang="fr-FR" sz="2200" b="1" dirty="0"/>
              <a:t/>
            </a:r>
            <a:br>
              <a:rPr lang="fr-FR" sz="2200" b="1" dirty="0"/>
            </a:br>
            <a:r>
              <a:rPr lang="fr-FR" sz="2200" dirty="0"/>
              <a:t/>
            </a:r>
            <a:br>
              <a:rPr lang="fr-FR" sz="2200" dirty="0"/>
            </a:br>
            <a:r>
              <a:rPr lang="fr-FR" sz="2200" dirty="0">
                <a:solidFill>
                  <a:schemeClr val="accent2">
                    <a:lumMod val="75000"/>
                  </a:schemeClr>
                </a:solidFill>
              </a:rPr>
              <a:t>« si » + plus-que-parfait (subordonnée) = conditionnel  passé (principale)</a:t>
            </a:r>
            <a:br>
              <a:rPr lang="fr-FR" sz="2200" dirty="0">
                <a:solidFill>
                  <a:schemeClr val="accent2">
                    <a:lumMod val="75000"/>
                  </a:schemeClr>
                </a:solidFill>
              </a:rPr>
            </a:br>
            <a:r>
              <a:rPr lang="fr-FR" sz="2200" dirty="0"/>
              <a:t/>
            </a:r>
            <a:br>
              <a:rPr lang="fr-FR" sz="2200" dirty="0"/>
            </a:br>
            <a:r>
              <a:rPr lang="fr-FR" sz="2200" dirty="0"/>
              <a:t/>
            </a:r>
            <a:br>
              <a:rPr lang="fr-FR" sz="2200" dirty="0"/>
            </a:br>
            <a:r>
              <a:rPr lang="fr-FR" sz="2200" dirty="0"/>
              <a:t>Si j’</a:t>
            </a:r>
            <a:r>
              <a:rPr lang="fr-FR" sz="2200" i="1" dirty="0"/>
              <a:t>avais eu</a:t>
            </a:r>
            <a:r>
              <a:rPr lang="fr-FR" sz="2200" dirty="0"/>
              <a:t> (plus-que-parfait) du temps, j’</a:t>
            </a:r>
            <a:r>
              <a:rPr lang="fr-FR" sz="2200" i="1" dirty="0"/>
              <a:t>aurais poursuivi</a:t>
            </a:r>
            <a:r>
              <a:rPr lang="fr-FR" sz="2200" dirty="0"/>
              <a:t> (conditionnel passé) mes études.</a:t>
            </a:r>
            <a:br>
              <a:rPr lang="fr-FR" sz="2200" dirty="0"/>
            </a:br>
            <a:endParaRPr lang="fr-FR" sz="2200" dirty="0">
              <a:solidFill>
                <a:schemeClr val="accent2">
                  <a:lumMod val="75000"/>
                </a:schemeClr>
              </a:solidFill>
            </a:endParaRPr>
          </a:p>
        </p:txBody>
      </p:sp>
    </p:spTree>
    <p:extLst>
      <p:ext uri="{BB962C8B-B14F-4D97-AF65-F5344CB8AC3E}">
        <p14:creationId xmlns:p14="http://schemas.microsoft.com/office/powerpoint/2010/main" val="35767970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1354261448"/>
              </p:ext>
            </p:extLst>
          </p:nvPr>
        </p:nvGraphicFramePr>
        <p:xfrm>
          <a:off x="0" y="0"/>
          <a:ext cx="9144000" cy="6857999"/>
        </p:xfrm>
        <a:graphic>
          <a:graphicData uri="http://schemas.openxmlformats.org/drawingml/2006/table">
            <a:tbl>
              <a:tblPr firstRow="1" firstCol="1" bandRow="1">
                <a:tableStyleId>{5C22544A-7EE6-4342-B048-85BDC9FD1C3A}</a:tableStyleId>
              </a:tblPr>
              <a:tblGrid>
                <a:gridCol w="411701"/>
                <a:gridCol w="399882"/>
                <a:gridCol w="1920214"/>
                <a:gridCol w="400045"/>
                <a:gridCol w="1760195"/>
                <a:gridCol w="1253930"/>
                <a:gridCol w="2998033"/>
              </a:tblGrid>
              <a:tr h="979714">
                <a:tc rowSpan="6">
                  <a:txBody>
                    <a:bodyPr/>
                    <a:lstStyle/>
                    <a:p>
                      <a:pPr>
                        <a:lnSpc>
                          <a:spcPct val="115000"/>
                        </a:lnSpc>
                        <a:spcAft>
                          <a:spcPts val="0"/>
                        </a:spcAft>
                      </a:pPr>
                      <a:r>
                        <a:rPr lang="fr-FR" sz="2800" dirty="0">
                          <a:effectLst/>
                        </a:rPr>
                        <a:t> </a:t>
                      </a:r>
                      <a:endParaRPr lang="fr-FR" sz="1100" dirty="0">
                        <a:effectLst/>
                      </a:endParaRPr>
                    </a:p>
                    <a:p>
                      <a:pPr>
                        <a:lnSpc>
                          <a:spcPct val="115000"/>
                        </a:lnSpc>
                        <a:spcAft>
                          <a:spcPts val="0"/>
                        </a:spcAft>
                      </a:pPr>
                      <a:endParaRPr lang="fr-FR" sz="2800" dirty="0" smtClean="0">
                        <a:effectLst/>
                      </a:endParaRPr>
                    </a:p>
                    <a:p>
                      <a:pPr>
                        <a:lnSpc>
                          <a:spcPct val="115000"/>
                        </a:lnSpc>
                        <a:spcAft>
                          <a:spcPts val="0"/>
                        </a:spcAft>
                      </a:pPr>
                      <a:endParaRPr lang="fr-FR" sz="2800" dirty="0" smtClean="0">
                        <a:effectLst/>
                      </a:endParaRPr>
                    </a:p>
                    <a:p>
                      <a:pPr>
                        <a:lnSpc>
                          <a:spcPct val="115000"/>
                        </a:lnSpc>
                        <a:spcAft>
                          <a:spcPts val="0"/>
                        </a:spcAft>
                      </a:pPr>
                      <a:endParaRPr lang="fr-FR" sz="2800" dirty="0" smtClean="0">
                        <a:effectLst/>
                      </a:endParaRPr>
                    </a:p>
                    <a:p>
                      <a:pPr>
                        <a:lnSpc>
                          <a:spcPct val="115000"/>
                        </a:lnSpc>
                        <a:spcAft>
                          <a:spcPts val="0"/>
                        </a:spcAft>
                      </a:pPr>
                      <a:endParaRPr lang="fr-FR" sz="2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2800" dirty="0" smtClean="0">
                        <a:effectLst/>
                      </a:endParaRPr>
                    </a:p>
                    <a:p>
                      <a:pPr>
                        <a:lnSpc>
                          <a:spcPct val="115000"/>
                        </a:lnSpc>
                        <a:spcAft>
                          <a:spcPts val="0"/>
                        </a:spcAft>
                      </a:pPr>
                      <a:r>
                        <a:rPr lang="fr-FR" sz="2800" dirty="0" smtClean="0">
                          <a:effectLst/>
                        </a:rPr>
                        <a:t>Si</a:t>
                      </a:r>
                      <a:endParaRPr lang="fr-FR" sz="1100" dirty="0">
                        <a:effectLst/>
                        <a:latin typeface="Calibri"/>
                        <a:ea typeface="Calibri"/>
                        <a:cs typeface="Times New Roman"/>
                      </a:endParaRPr>
                    </a:p>
                  </a:txBody>
                  <a:tcPr marL="68580" marR="68580" marT="0" marB="0"/>
                </a:tc>
                <a:tc rowSpan="6">
                  <a:txBody>
                    <a:bodyPr/>
                    <a:lstStyle/>
                    <a:p>
                      <a:pPr>
                        <a:lnSpc>
                          <a:spcPct val="115000"/>
                        </a:lnSpc>
                        <a:spcAft>
                          <a:spcPts val="0"/>
                        </a:spcAft>
                      </a:pPr>
                      <a:r>
                        <a:rPr lang="fr-FR" sz="3600" dirty="0">
                          <a:effectLst/>
                        </a:rPr>
                        <a:t> </a:t>
                      </a:r>
                      <a:endParaRPr lang="fr-FR" sz="1100" dirty="0">
                        <a:effectLst/>
                      </a:endParaRPr>
                    </a:p>
                    <a:p>
                      <a:pPr>
                        <a:lnSpc>
                          <a:spcPct val="115000"/>
                        </a:lnSpc>
                        <a:spcAft>
                          <a:spcPts val="0"/>
                        </a:spcAft>
                      </a:pPr>
                      <a:endParaRPr lang="fr-FR" sz="1800" dirty="0" smtClean="0">
                        <a:effectLst/>
                      </a:endParaRPr>
                    </a:p>
                    <a:p>
                      <a:pPr>
                        <a:lnSpc>
                          <a:spcPct val="115000"/>
                        </a:lnSpc>
                        <a:spcAft>
                          <a:spcPts val="0"/>
                        </a:spcAft>
                      </a:pPr>
                      <a:endParaRPr lang="fr-FR" sz="1400" dirty="0" smtClean="0">
                        <a:effectLst/>
                      </a:endParaRPr>
                    </a:p>
                    <a:p>
                      <a:pPr>
                        <a:lnSpc>
                          <a:spcPct val="115000"/>
                        </a:lnSpc>
                        <a:spcAft>
                          <a:spcPts val="0"/>
                        </a:spcAft>
                      </a:pPr>
                      <a:endParaRPr lang="fr-FR" sz="1800" dirty="0" smtClean="0">
                        <a:effectLst/>
                      </a:endParaRPr>
                    </a:p>
                    <a:p>
                      <a:pPr>
                        <a:lnSpc>
                          <a:spcPct val="115000"/>
                        </a:lnSpc>
                        <a:spcAft>
                          <a:spcPts val="0"/>
                        </a:spcAft>
                      </a:pPr>
                      <a:endParaRPr lang="fr-FR" sz="1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1800" dirty="0" smtClean="0">
                        <a:effectLst/>
                      </a:endParaRPr>
                    </a:p>
                    <a:p>
                      <a:pPr>
                        <a:lnSpc>
                          <a:spcPct val="115000"/>
                        </a:lnSpc>
                        <a:spcAft>
                          <a:spcPts val="0"/>
                        </a:spcAft>
                      </a:pPr>
                      <a:endParaRPr lang="fr-FR" sz="1800" dirty="0" smtClean="0">
                        <a:effectLst/>
                      </a:endParaRPr>
                    </a:p>
                    <a:p>
                      <a:pPr>
                        <a:lnSpc>
                          <a:spcPct val="115000"/>
                        </a:lnSpc>
                        <a:spcAft>
                          <a:spcPts val="0"/>
                        </a:spcAft>
                      </a:pPr>
                      <a:r>
                        <a:rPr lang="fr-FR" sz="3600" dirty="0" smtClean="0">
                          <a:effectLst/>
                        </a:rPr>
                        <a:t>+</a:t>
                      </a:r>
                      <a:endParaRPr lang="fr-FR" sz="3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SUBORDONNEE</a:t>
                      </a:r>
                      <a:endParaRPr lang="fr-FR" sz="1600" dirty="0">
                        <a:effectLst/>
                        <a:latin typeface="Calibri"/>
                        <a:ea typeface="Calibri"/>
                        <a:cs typeface="Times New Roman"/>
                      </a:endParaRPr>
                    </a:p>
                  </a:txBody>
                  <a:tcPr marL="68580" marR="68580" marT="0" marB="0"/>
                </a:tc>
                <a:tc rowSpan="6">
                  <a:txBody>
                    <a:bodyPr/>
                    <a:lstStyle/>
                    <a:p>
                      <a:pPr algn="ctr">
                        <a:lnSpc>
                          <a:spcPct val="115000"/>
                        </a:lnSpc>
                        <a:spcAft>
                          <a:spcPts val="0"/>
                        </a:spcAft>
                      </a:pPr>
                      <a:endParaRPr lang="fr-FR" sz="24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endParaRPr lang="fr-FR" sz="1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r>
                        <a:rPr lang="fr-FR" sz="2400" dirty="0" smtClean="0">
                          <a:effectLst/>
                        </a:rPr>
                        <a:t>→</a:t>
                      </a:r>
                      <a:endParaRPr lang="fr-FR" sz="2400" dirty="0" smtClean="0">
                        <a:effectLst/>
                        <a:latin typeface="+mn-lt"/>
                        <a:ea typeface="Calibri"/>
                        <a:cs typeface="Times New Roman"/>
                      </a:endParaRPr>
                    </a:p>
                  </a:txBody>
                  <a:tcPr marL="68580" marR="68580" marT="0" marB="0"/>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PRINCIPALE</a:t>
                      </a:r>
                      <a:endParaRPr lang="fr-FR" sz="1600" dirty="0">
                        <a:effectLst/>
                        <a:latin typeface="Calibri"/>
                        <a:ea typeface="Calibri"/>
                        <a:cs typeface="Times New Roman"/>
                      </a:endParaRPr>
                    </a:p>
                  </a:txBody>
                  <a:tcPr marL="68580" marR="68580" marT="0" marB="0"/>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EXPRIME </a:t>
                      </a:r>
                      <a:r>
                        <a:rPr lang="fr-FR" sz="1600" dirty="0">
                          <a:effectLst/>
                        </a:rPr>
                        <a:t>UNE </a:t>
                      </a:r>
                      <a:r>
                        <a:rPr lang="fr-FR" sz="1600" dirty="0" smtClean="0">
                          <a:effectLst/>
                        </a:rPr>
                        <a:t>ACTION </a:t>
                      </a:r>
                    </a:p>
                    <a:p>
                      <a:pPr algn="ctr">
                        <a:lnSpc>
                          <a:spcPct val="115000"/>
                        </a:lnSpc>
                        <a:spcAft>
                          <a:spcPts val="0"/>
                        </a:spcAft>
                      </a:pPr>
                      <a:r>
                        <a:rPr lang="fr-FR" sz="1600" dirty="0" smtClean="0">
                          <a:solidFill>
                            <a:schemeClr val="bg1"/>
                          </a:solidFill>
                          <a:effectLst/>
                        </a:rPr>
                        <a:t>OU UN IRREEL</a:t>
                      </a:r>
                      <a:endParaRPr lang="fr-FR" sz="1600" dirty="0">
                        <a:solidFill>
                          <a:schemeClr val="bg1"/>
                        </a:solidFill>
                        <a:effectLst/>
                        <a:latin typeface="Calibri"/>
                        <a:ea typeface="Calibri"/>
                        <a:cs typeface="Times New Roman"/>
                      </a:endParaRPr>
                    </a:p>
                  </a:txBody>
                  <a:tcPr marL="68580" marR="68580" marT="0" marB="0"/>
                </a:tc>
              </a:tr>
              <a:tr h="979714">
                <a:tc vMerge="1">
                  <a:txBody>
                    <a:bodyPr/>
                    <a:lstStyle/>
                    <a:p>
                      <a:endParaRPr lang="fr-FR"/>
                    </a:p>
                  </a:txBody>
                  <a:tcPr/>
                </a:tc>
                <a:tc vMerge="1">
                  <a:txBody>
                    <a:bodyPr/>
                    <a:lstStyle/>
                    <a:p>
                      <a:endParaRPr lang="fr-FR"/>
                    </a:p>
                  </a:txBody>
                  <a:tcPr/>
                </a:tc>
                <a:tc rowSpan="2">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Présent</a:t>
                      </a:r>
                      <a:endParaRPr lang="fr-FR" sz="1600" dirty="0">
                        <a:effectLst/>
                        <a:latin typeface="Calibri"/>
                        <a:ea typeface="Calibri"/>
                        <a:cs typeface="Times New Roman"/>
                      </a:endParaRPr>
                    </a:p>
                  </a:txBody>
                  <a:tcPr marL="68580" marR="68580" marT="0" marB="0">
                    <a:solidFill>
                      <a:schemeClr val="accent1">
                        <a:tint val="40000"/>
                      </a:schemeClr>
                    </a:solidFill>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Indicatif </a:t>
                      </a:r>
                      <a:r>
                        <a:rPr lang="fr-FR" sz="1600" dirty="0">
                          <a:effectLst/>
                        </a:rPr>
                        <a:t>présent</a:t>
                      </a:r>
                      <a:endParaRPr lang="fr-FR"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Impératif</a:t>
                      </a:r>
                      <a:endParaRPr lang="fr-FR"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réalisable </a:t>
                      </a:r>
                      <a:r>
                        <a:rPr lang="fr-FR" sz="1600" dirty="0">
                          <a:effectLst/>
                        </a:rPr>
                        <a:t>(possibilité</a:t>
                      </a:r>
                      <a:r>
                        <a:rPr lang="fr-FR" sz="1600" dirty="0" smtClean="0">
                          <a:effectLst/>
                        </a:rPr>
                        <a:t>)</a:t>
                      </a:r>
                      <a:endParaRPr lang="fr-FR" sz="1600" dirty="0">
                        <a:effectLst/>
                        <a:latin typeface="Calibri"/>
                        <a:ea typeface="Calibri"/>
                        <a:cs typeface="Times New Roman"/>
                      </a:endParaRPr>
                    </a:p>
                  </a:txBody>
                  <a:tcPr marL="68580" marR="68580" marT="0" marB="0"/>
                </a:tc>
              </a:tr>
              <a:tr h="979714">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Indicatif </a:t>
                      </a:r>
                      <a:r>
                        <a:rPr lang="fr-FR" sz="1600" dirty="0">
                          <a:effectLst/>
                        </a:rPr>
                        <a:t>futur</a:t>
                      </a:r>
                      <a:endParaRPr lang="fr-FR" sz="1600" dirty="0">
                        <a:effectLst/>
                        <a:latin typeface="Calibri"/>
                        <a:ea typeface="Calibri"/>
                        <a:cs typeface="Times New Roman"/>
                      </a:endParaRPr>
                    </a:p>
                  </a:txBody>
                  <a:tcPr marL="68580" marR="68580" marT="0" marB="0"/>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réalisable </a:t>
                      </a:r>
                      <a:r>
                        <a:rPr lang="fr-FR" sz="1600" dirty="0">
                          <a:effectLst/>
                        </a:rPr>
                        <a:t>dans le futur (éventualité</a:t>
                      </a:r>
                      <a:r>
                        <a:rPr lang="fr-FR" sz="1600" dirty="0" smtClean="0">
                          <a:effectLst/>
                        </a:rPr>
                        <a:t>)</a:t>
                      </a:r>
                      <a:endParaRPr lang="fr-FR" sz="1600" dirty="0">
                        <a:effectLst/>
                        <a:latin typeface="Calibri"/>
                        <a:ea typeface="Calibri"/>
                        <a:cs typeface="Times New Roman"/>
                      </a:endParaRPr>
                    </a:p>
                  </a:txBody>
                  <a:tcPr marL="68580" marR="68580" marT="0" marB="0"/>
                </a:tc>
              </a:tr>
              <a:tr h="870856">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Passé </a:t>
                      </a:r>
                      <a:r>
                        <a:rPr lang="fr-FR" sz="1600" dirty="0">
                          <a:effectLst/>
                        </a:rPr>
                        <a:t>composé</a:t>
                      </a:r>
                      <a:endParaRPr lang="fr-FR" sz="1600" dirty="0">
                        <a:effectLst/>
                        <a:latin typeface="Calibri"/>
                        <a:ea typeface="Calibri"/>
                        <a:cs typeface="Times New Roman"/>
                      </a:endParaRPr>
                    </a:p>
                  </a:txBody>
                  <a:tcPr marL="68580" marR="68580" marT="0" marB="0">
                    <a:solidFill>
                      <a:schemeClr val="accent6">
                        <a:lumMod val="40000"/>
                        <a:lumOff val="60000"/>
                      </a:schemeClr>
                    </a:solidFill>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Indicatif présent</a:t>
                      </a:r>
                      <a:endParaRPr lang="fr-FR" sz="1600" dirty="0">
                        <a:effectLst/>
                        <a:latin typeface="Calibri"/>
                        <a:ea typeface="Calibri"/>
                        <a:cs typeface="Times New Roman"/>
                      </a:endParaRPr>
                    </a:p>
                  </a:txBody>
                  <a:tcPr marL="68580" marR="68580" marT="0" marB="0">
                    <a:solidFill>
                      <a:schemeClr val="accent6">
                        <a:lumMod val="40000"/>
                        <a:lumOff val="60000"/>
                      </a:schemeClr>
                    </a:solidFill>
                  </a:tcPr>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réalisée </a:t>
                      </a:r>
                      <a:r>
                        <a:rPr lang="fr-FR" sz="1600" dirty="0">
                          <a:effectLst/>
                        </a:rPr>
                        <a:t>ou non</a:t>
                      </a:r>
                      <a:r>
                        <a:rPr lang="fr-FR" sz="1600" kern="1200" dirty="0">
                          <a:effectLst/>
                        </a:rPr>
                        <a:t> </a:t>
                      </a:r>
                      <a:r>
                        <a:rPr lang="fr-FR" sz="1600" dirty="0">
                          <a:effectLst/>
                        </a:rPr>
                        <a:t>dans le passé</a:t>
                      </a:r>
                      <a:endParaRPr lang="fr-FR" sz="1600" dirty="0">
                        <a:effectLst/>
                        <a:latin typeface="Calibri"/>
                        <a:ea typeface="Calibri"/>
                        <a:cs typeface="Times New Roman"/>
                      </a:endParaRPr>
                    </a:p>
                  </a:txBody>
                  <a:tcPr marL="68580" marR="68580" marT="0" marB="0">
                    <a:solidFill>
                      <a:schemeClr val="accent6">
                        <a:lumMod val="40000"/>
                        <a:lumOff val="60000"/>
                      </a:schemeClr>
                    </a:solidFill>
                  </a:tcPr>
                </a:tc>
              </a:tr>
              <a:tr h="1676400">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Imparfait</a:t>
                      </a:r>
                      <a:endParaRPr lang="fr-FR" sz="1600" dirty="0">
                        <a:effectLst/>
                        <a:latin typeface="Calibri"/>
                        <a:ea typeface="Calibri"/>
                        <a:cs typeface="Times New Roman"/>
                      </a:endParaRPr>
                    </a:p>
                  </a:txBody>
                  <a:tcPr marL="68580" marR="68580" marT="0" marB="0">
                    <a:solidFill>
                      <a:schemeClr val="accent3">
                        <a:lumMod val="40000"/>
                        <a:lumOff val="60000"/>
                      </a:schemeClr>
                    </a:solidFill>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Conditionnel </a:t>
                      </a:r>
                      <a:r>
                        <a:rPr lang="fr-FR" sz="1600" dirty="0">
                          <a:effectLst/>
                        </a:rPr>
                        <a:t>présent</a:t>
                      </a:r>
                      <a:endParaRPr lang="fr-FR" sz="1600" dirty="0">
                        <a:effectLst/>
                        <a:latin typeface="Calibri"/>
                        <a:ea typeface="Calibri"/>
                        <a:cs typeface="Times New Roman"/>
                      </a:endParaRPr>
                    </a:p>
                  </a:txBody>
                  <a:tcPr marL="68580" marR="68580" marT="0" marB="0">
                    <a:solidFill>
                      <a:schemeClr val="accent3">
                        <a:lumMod val="40000"/>
                        <a:lumOff val="60000"/>
                      </a:schemeClr>
                    </a:solidFill>
                  </a:tcPr>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irréel </a:t>
                      </a:r>
                      <a:r>
                        <a:rPr lang="fr-FR" sz="1600" dirty="0">
                          <a:effectLst/>
                        </a:rPr>
                        <a:t>présent (impossibilité)</a:t>
                      </a:r>
                      <a:endParaRPr lang="fr-FR" sz="1600" dirty="0">
                        <a:effectLst/>
                        <a:latin typeface="Calibri"/>
                        <a:ea typeface="Calibri"/>
                        <a:cs typeface="Times New Roman"/>
                      </a:endParaRPr>
                    </a:p>
                  </a:txBody>
                  <a:tcPr marL="68580" marR="68580" marT="0" marB="0">
                    <a:solidFill>
                      <a:schemeClr val="accent3">
                        <a:lumMod val="40000"/>
                        <a:lumOff val="60000"/>
                      </a:schemeClr>
                    </a:solidFill>
                  </a:tcPr>
                </a:tc>
              </a:tr>
              <a:tr h="1371601">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Plus-que </a:t>
                      </a:r>
                      <a:r>
                        <a:rPr lang="fr-FR" sz="1600" dirty="0">
                          <a:effectLst/>
                        </a:rPr>
                        <a:t>parfait</a:t>
                      </a:r>
                      <a:endParaRPr lang="fr-FR" sz="1600" dirty="0">
                        <a:effectLst/>
                        <a:latin typeface="Calibri"/>
                        <a:ea typeface="Calibri"/>
                        <a:cs typeface="Times New Roman"/>
                      </a:endParaRPr>
                    </a:p>
                  </a:txBody>
                  <a:tcPr marL="68580" marR="68580" marT="0" marB="0">
                    <a:solidFill>
                      <a:schemeClr val="accent3">
                        <a:lumMod val="60000"/>
                        <a:lumOff val="40000"/>
                      </a:schemeClr>
                    </a:solidFill>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Conditionnel </a:t>
                      </a:r>
                      <a:r>
                        <a:rPr lang="fr-FR" sz="1600" dirty="0">
                          <a:effectLst/>
                        </a:rPr>
                        <a:t>passé</a:t>
                      </a:r>
                      <a:endParaRPr lang="fr-FR" sz="1600" dirty="0">
                        <a:effectLst/>
                        <a:latin typeface="Calibri"/>
                        <a:ea typeface="Calibri"/>
                        <a:cs typeface="Times New Roman"/>
                      </a:endParaRPr>
                    </a:p>
                  </a:txBody>
                  <a:tcPr marL="68580" marR="68580" marT="0" marB="0">
                    <a:solidFill>
                      <a:schemeClr val="accent3">
                        <a:lumMod val="60000"/>
                        <a:lumOff val="40000"/>
                      </a:schemeClr>
                    </a:solidFill>
                  </a:tcPr>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irréel </a:t>
                      </a:r>
                      <a:r>
                        <a:rPr lang="fr-FR" sz="1600" dirty="0">
                          <a:effectLst/>
                        </a:rPr>
                        <a:t>du passé (non produit</a:t>
                      </a:r>
                      <a:r>
                        <a:rPr lang="fr-FR" sz="1600" dirty="0" smtClean="0">
                          <a:effectLst/>
                        </a:rPr>
                        <a:t>)</a:t>
                      </a:r>
                      <a:endParaRPr lang="fr-FR" sz="1600" dirty="0">
                        <a:effectLst/>
                        <a:latin typeface="Calibri"/>
                        <a:ea typeface="Calibri"/>
                        <a:cs typeface="Times New Roman"/>
                      </a:endParaRPr>
                    </a:p>
                  </a:txBody>
                  <a:tcPr marL="68580" marR="68580" marT="0" marB="0">
                    <a:solidFill>
                      <a:schemeClr val="accent3">
                        <a:lumMod val="60000"/>
                        <a:lumOff val="40000"/>
                      </a:schemeClr>
                    </a:solidFill>
                  </a:tcPr>
                </a:tc>
              </a:tr>
            </a:tbl>
          </a:graphicData>
        </a:graphic>
      </p:graphicFrame>
    </p:spTree>
    <p:extLst>
      <p:ext uri="{BB962C8B-B14F-4D97-AF65-F5344CB8AC3E}">
        <p14:creationId xmlns:p14="http://schemas.microsoft.com/office/powerpoint/2010/main" val="1509001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36471" y="332656"/>
            <a:ext cx="8640960" cy="3528393"/>
          </a:xfrm>
        </p:spPr>
        <p:txBody>
          <a:bodyPr>
            <a:normAutofit/>
          </a:bodyPr>
          <a:lstStyle/>
          <a:p>
            <a:pPr algn="l"/>
            <a:r>
              <a:rPr lang="fr-FR" sz="3200" dirty="0" smtClean="0">
                <a:latin typeface="Aharoni" pitchFamily="2" charset="-79"/>
                <a:cs typeface="Aharoni" pitchFamily="2" charset="-79"/>
              </a:rPr>
              <a:t>Système </a:t>
            </a:r>
            <a:r>
              <a:rPr lang="fr-FR" sz="3200" dirty="0">
                <a:latin typeface="Aharoni" pitchFamily="2" charset="-79"/>
                <a:cs typeface="Aharoni" pitchFamily="2" charset="-79"/>
              </a:rPr>
              <a:t>du présent </a:t>
            </a:r>
            <a:r>
              <a:rPr lang="fr-FR" sz="3200" dirty="0" smtClean="0">
                <a:latin typeface="Aharoni" pitchFamily="2" charset="-79"/>
                <a:cs typeface="Aharoni" pitchFamily="2" charset="-79"/>
              </a:rPr>
              <a:t>:</a:t>
            </a:r>
            <a:br>
              <a:rPr lang="fr-FR" sz="3200" dirty="0" smtClean="0">
                <a:latin typeface="Aharoni" pitchFamily="2" charset="-79"/>
                <a:cs typeface="Aharoni" pitchFamily="2" charset="-79"/>
              </a:rPr>
            </a:br>
            <a:r>
              <a:rPr lang="fr-FR" sz="3200" dirty="0">
                <a:latin typeface="Aharoni" pitchFamily="2" charset="-79"/>
                <a:cs typeface="Aharoni" pitchFamily="2" charset="-79"/>
              </a:rPr>
              <a:t/>
            </a:r>
            <a:br>
              <a:rPr lang="fr-FR" sz="3200" dirty="0">
                <a:latin typeface="Aharoni" pitchFamily="2" charset="-79"/>
                <a:cs typeface="Aharoni" pitchFamily="2" charset="-79"/>
              </a:rPr>
            </a:br>
            <a:r>
              <a:rPr lang="fr-FR" sz="1800" dirty="0" smtClean="0"/>
              <a:t/>
            </a:r>
            <a:br>
              <a:rPr lang="fr-FR" sz="1800" dirty="0" smtClean="0"/>
            </a:br>
            <a:r>
              <a:rPr lang="fr-FR" sz="1800" dirty="0" smtClean="0"/>
              <a:t/>
            </a:r>
            <a:br>
              <a:rPr lang="fr-FR" sz="1800" dirty="0" smtClean="0"/>
            </a:br>
            <a:r>
              <a:rPr lang="fr-FR" sz="1800" dirty="0" smtClean="0"/>
              <a:t>   </a:t>
            </a:r>
            <a:r>
              <a:rPr lang="fr-FR" sz="1800" b="1" dirty="0" smtClean="0"/>
              <a:t>Passé </a:t>
            </a:r>
            <a:r>
              <a:rPr lang="fr-FR" sz="1800" b="1" dirty="0"/>
              <a:t>composé </a:t>
            </a:r>
            <a:r>
              <a:rPr lang="fr-FR" sz="1800" b="1" dirty="0" smtClean="0"/>
              <a:t>_____________</a:t>
            </a:r>
            <a:r>
              <a:rPr lang="fr-FR" sz="1800" b="1" dirty="0"/>
              <a:t>Présent </a:t>
            </a:r>
            <a:r>
              <a:rPr lang="fr-FR" sz="1800" b="1" dirty="0" smtClean="0"/>
              <a:t>____________</a:t>
            </a:r>
            <a:r>
              <a:rPr lang="fr-FR" sz="1800" b="1" dirty="0"/>
              <a:t>ǀ___________ </a:t>
            </a:r>
            <a:r>
              <a:rPr lang="fr-FR" sz="1800" b="1" dirty="0" smtClean="0"/>
              <a:t>Futur simple</a:t>
            </a:r>
            <a:br>
              <a:rPr lang="fr-FR" sz="1800" b="1" dirty="0" smtClean="0"/>
            </a:br>
            <a:r>
              <a:rPr lang="fr-FR" sz="1800" b="1" dirty="0" smtClean="0"/>
              <a:t>                                                                                                         </a:t>
            </a:r>
            <a:br>
              <a:rPr lang="fr-FR" sz="1800" b="1" dirty="0" smtClean="0"/>
            </a:br>
            <a:r>
              <a:rPr lang="fr-FR" sz="1800" b="1" dirty="0" smtClean="0"/>
              <a:t>                                                                                      Futur antérieur</a:t>
            </a:r>
            <a:endParaRPr lang="fr-FR" dirty="0"/>
          </a:p>
        </p:txBody>
      </p:sp>
      <p:sp>
        <p:nvSpPr>
          <p:cNvPr id="3" name="Sous-titre 2"/>
          <p:cNvSpPr>
            <a:spLocks noGrp="1"/>
          </p:cNvSpPr>
          <p:nvPr>
            <p:ph type="subTitle" idx="1"/>
          </p:nvPr>
        </p:nvSpPr>
        <p:spPr>
          <a:xfrm>
            <a:off x="755575" y="3933057"/>
            <a:ext cx="8079123" cy="2448271"/>
          </a:xfrm>
        </p:spPr>
        <p:txBody>
          <a:bodyPr>
            <a:normAutofit fontScale="92500" lnSpcReduction="10000"/>
          </a:bodyPr>
          <a:lstStyle/>
          <a:p>
            <a:pPr algn="l"/>
            <a:r>
              <a:rPr lang="fr-FR" sz="2200" dirty="0" smtClean="0">
                <a:solidFill>
                  <a:schemeClr val="tx1"/>
                </a:solidFill>
              </a:rPr>
              <a:t>                            Je </a:t>
            </a:r>
            <a:r>
              <a:rPr lang="fr-FR" sz="2200" dirty="0" smtClean="0">
                <a:solidFill>
                  <a:srgbClr val="00B050"/>
                </a:solidFill>
              </a:rPr>
              <a:t>pense</a:t>
            </a:r>
            <a:r>
              <a:rPr lang="fr-FR" sz="2200" dirty="0" smtClean="0">
                <a:solidFill>
                  <a:schemeClr val="tx1"/>
                </a:solidFill>
              </a:rPr>
              <a:t> que tu </a:t>
            </a:r>
            <a:r>
              <a:rPr lang="fr-FR" sz="2200" dirty="0" smtClean="0">
                <a:solidFill>
                  <a:srgbClr val="0070C0"/>
                </a:solidFill>
              </a:rPr>
              <a:t>réussiras</a:t>
            </a:r>
          </a:p>
          <a:p>
            <a:pPr algn="l"/>
            <a:r>
              <a:rPr lang="fr-FR" sz="2200" dirty="0" smtClean="0">
                <a:solidFill>
                  <a:schemeClr val="tx1"/>
                </a:solidFill>
              </a:rPr>
              <a:t>                                      ǀ                          ǀ</a:t>
            </a:r>
            <a:endParaRPr lang="fr-FR" sz="2200" dirty="0">
              <a:solidFill>
                <a:schemeClr val="tx1"/>
              </a:solidFill>
            </a:endParaRPr>
          </a:p>
          <a:p>
            <a:pPr algn="l"/>
            <a:r>
              <a:rPr lang="fr-FR" sz="2200" dirty="0">
                <a:solidFill>
                  <a:schemeClr val="tx1"/>
                </a:solidFill>
              </a:rPr>
              <a:t> </a:t>
            </a:r>
            <a:r>
              <a:rPr lang="fr-FR" sz="2200" dirty="0" smtClean="0">
                <a:solidFill>
                  <a:schemeClr val="tx1"/>
                </a:solidFill>
              </a:rPr>
              <a:t>                               </a:t>
            </a:r>
            <a:r>
              <a:rPr lang="fr-FR" sz="2200" dirty="0" smtClean="0">
                <a:solidFill>
                  <a:srgbClr val="00B050"/>
                </a:solidFill>
              </a:rPr>
              <a:t>présent</a:t>
            </a:r>
            <a:r>
              <a:rPr lang="fr-FR" sz="2200" dirty="0" smtClean="0">
                <a:solidFill>
                  <a:schemeClr val="tx1"/>
                </a:solidFill>
              </a:rPr>
              <a:t>                 </a:t>
            </a:r>
            <a:r>
              <a:rPr lang="fr-FR" sz="2200" dirty="0" smtClean="0">
                <a:solidFill>
                  <a:srgbClr val="0070C0"/>
                </a:solidFill>
              </a:rPr>
              <a:t>futur</a:t>
            </a:r>
          </a:p>
          <a:p>
            <a:pPr algn="l"/>
            <a:endParaRPr lang="fr-FR" sz="2200" dirty="0" smtClean="0">
              <a:solidFill>
                <a:srgbClr val="0070C0"/>
              </a:solidFill>
            </a:endParaRPr>
          </a:p>
          <a:p>
            <a:pPr algn="l"/>
            <a:r>
              <a:rPr lang="fr-FR" sz="2200" dirty="0" smtClean="0">
                <a:solidFill>
                  <a:schemeClr val="tx1"/>
                </a:solidFill>
              </a:rPr>
              <a:t>                       Je </a:t>
            </a:r>
            <a:r>
              <a:rPr lang="fr-FR" sz="2200" dirty="0" smtClean="0">
                <a:solidFill>
                  <a:srgbClr val="0070C0"/>
                </a:solidFill>
              </a:rPr>
              <a:t>partirai</a:t>
            </a:r>
            <a:r>
              <a:rPr lang="fr-FR" sz="2200" dirty="0" smtClean="0">
                <a:solidFill>
                  <a:schemeClr val="tx1"/>
                </a:solidFill>
              </a:rPr>
              <a:t> quand j’</a:t>
            </a:r>
            <a:r>
              <a:rPr lang="fr-FR" sz="2200" dirty="0" smtClean="0">
                <a:solidFill>
                  <a:schemeClr val="accent6">
                    <a:lumMod val="50000"/>
                  </a:schemeClr>
                </a:solidFill>
              </a:rPr>
              <a:t>aurai fini </a:t>
            </a:r>
            <a:r>
              <a:rPr lang="fr-FR" sz="2200" dirty="0" smtClean="0">
                <a:solidFill>
                  <a:schemeClr val="tx1"/>
                </a:solidFill>
              </a:rPr>
              <a:t>mon travail</a:t>
            </a:r>
          </a:p>
          <a:p>
            <a:pPr algn="l"/>
            <a:r>
              <a:rPr lang="fr-FR" sz="2200" dirty="0" smtClean="0">
                <a:solidFill>
                  <a:schemeClr val="tx1"/>
                </a:solidFill>
              </a:rPr>
              <a:t>                                  </a:t>
            </a:r>
            <a:r>
              <a:rPr lang="fr-FR" sz="2200" dirty="0">
                <a:solidFill>
                  <a:schemeClr val="tx1"/>
                </a:solidFill>
              </a:rPr>
              <a:t>ǀ</a:t>
            </a:r>
            <a:r>
              <a:rPr lang="fr-FR" sz="2200" dirty="0" smtClean="0">
                <a:solidFill>
                  <a:schemeClr val="tx1"/>
                </a:solidFill>
              </a:rPr>
              <a:t>                            </a:t>
            </a:r>
            <a:r>
              <a:rPr lang="fr-FR" sz="2200" dirty="0" err="1" smtClean="0">
                <a:solidFill>
                  <a:schemeClr val="tx1"/>
                </a:solidFill>
              </a:rPr>
              <a:t>ǀ</a:t>
            </a:r>
            <a:endParaRPr lang="fr-FR" sz="2200" dirty="0" smtClean="0">
              <a:solidFill>
                <a:schemeClr val="tx1"/>
              </a:solidFill>
            </a:endParaRPr>
          </a:p>
          <a:p>
            <a:pPr algn="l"/>
            <a:r>
              <a:rPr lang="fr-FR" sz="2200" dirty="0" smtClean="0">
                <a:solidFill>
                  <a:srgbClr val="0070C0"/>
                </a:solidFill>
              </a:rPr>
              <a:t>                              futur              </a:t>
            </a:r>
            <a:r>
              <a:rPr lang="fr-FR" sz="2200" dirty="0" smtClean="0">
                <a:solidFill>
                  <a:schemeClr val="accent6">
                    <a:lumMod val="50000"/>
                  </a:schemeClr>
                </a:solidFill>
              </a:rPr>
              <a:t>futur antérieur</a:t>
            </a:r>
            <a:endParaRPr lang="fr-FR" sz="2200" dirty="0">
              <a:solidFill>
                <a:schemeClr val="accent6">
                  <a:lumMod val="50000"/>
                </a:schemeClr>
              </a:solidFill>
            </a:endParaRPr>
          </a:p>
        </p:txBody>
      </p:sp>
      <p:sp>
        <p:nvSpPr>
          <p:cNvPr id="8" name="Flèche gauche 7"/>
          <p:cNvSpPr/>
          <p:nvPr/>
        </p:nvSpPr>
        <p:spPr>
          <a:xfrm>
            <a:off x="6481255" y="2895808"/>
            <a:ext cx="2353443" cy="54514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8592382" y="2587553"/>
            <a:ext cx="484632" cy="7303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a:off x="8359753" y="2345238"/>
            <a:ext cx="62540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sp>
        <p:nvSpPr>
          <p:cNvPr id="11" name="Flèche droite 10"/>
          <p:cNvSpPr/>
          <p:nvPr/>
        </p:nvSpPr>
        <p:spPr>
          <a:xfrm>
            <a:off x="153822" y="2391531"/>
            <a:ext cx="365453" cy="392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cxnSp>
        <p:nvCxnSpPr>
          <p:cNvPr id="5" name="Connecteur droit avec flèche 4"/>
          <p:cNvCxnSpPr/>
          <p:nvPr/>
        </p:nvCxnSpPr>
        <p:spPr>
          <a:xfrm>
            <a:off x="1979712" y="4365104"/>
            <a:ext cx="54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1979712" y="5733256"/>
            <a:ext cx="54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955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9036496" cy="6250706"/>
          </a:xfrm>
        </p:spPr>
        <p:txBody>
          <a:bodyPr>
            <a:normAutofit/>
          </a:bodyPr>
          <a:lstStyle/>
          <a:p>
            <a:pPr algn="l"/>
            <a:r>
              <a:rPr lang="fr-FR" sz="4000" dirty="0" smtClean="0">
                <a:solidFill>
                  <a:schemeClr val="tx1"/>
                </a:solidFill>
                <a:latin typeface="Aharoni" pitchFamily="2" charset="-79"/>
                <a:cs typeface="Aharoni" pitchFamily="2" charset="-79"/>
              </a:rPr>
              <a:t>Le conditionnel présent </a:t>
            </a:r>
            <a:br>
              <a:rPr lang="fr-FR" sz="4000" dirty="0" smtClean="0">
                <a:solidFill>
                  <a:schemeClr val="tx1"/>
                </a:solidFill>
                <a:latin typeface="Aharoni" pitchFamily="2" charset="-79"/>
                <a:cs typeface="Aharoni" pitchFamily="2" charset="-79"/>
              </a:rPr>
            </a:br>
            <a:r>
              <a:rPr lang="fr-FR" sz="2400" i="1" dirty="0" smtClean="0">
                <a:solidFill>
                  <a:schemeClr val="tx1"/>
                </a:solidFill>
                <a:latin typeface="Aharoni" pitchFamily="2" charset="-79"/>
                <a:cs typeface="Aharoni" pitchFamily="2" charset="-79"/>
              </a:rPr>
              <a:t>(temps de l’incertitude)</a:t>
            </a:r>
            <a:r>
              <a:rPr lang="fr-FR" sz="2400" i="1" dirty="0">
                <a:latin typeface="Aharoni" pitchFamily="2" charset="-79"/>
                <a:cs typeface="Aharoni" pitchFamily="2" charset="-79"/>
              </a:rPr>
              <a:t/>
            </a:r>
            <a:br>
              <a:rPr lang="fr-FR" sz="2400" i="1" dirty="0">
                <a:latin typeface="Aharoni" pitchFamily="2" charset="-79"/>
                <a:cs typeface="Aharoni" pitchFamily="2" charset="-79"/>
              </a:rPr>
            </a:br>
            <a:r>
              <a:rPr lang="fr-FR" i="1" dirty="0" smtClean="0">
                <a:solidFill>
                  <a:schemeClr val="tx1"/>
                </a:solidFill>
                <a:latin typeface="Aharoni" pitchFamily="2" charset="-79"/>
                <a:cs typeface="Aharoni" pitchFamily="2" charset="-79"/>
              </a:rPr>
              <a:t/>
            </a:r>
            <a:br>
              <a:rPr lang="fr-FR" i="1" dirty="0" smtClean="0">
                <a:solidFill>
                  <a:schemeClr val="tx1"/>
                </a:solidFill>
                <a:latin typeface="Aharoni" pitchFamily="2" charset="-79"/>
                <a:cs typeface="Aharoni" pitchFamily="2" charset="-79"/>
              </a:rPr>
            </a:br>
            <a:r>
              <a:rPr lang="fr-FR" sz="2400" b="1" u="sng" dirty="0" smtClean="0">
                <a:solidFill>
                  <a:srgbClr val="0070C0"/>
                </a:solidFill>
              </a:rPr>
              <a:t>Sert à exprimer des actions dont la réalisation est soumise à des conditions :</a:t>
            </a:r>
            <a:r>
              <a:rPr lang="fr-FR" sz="2400" b="1" dirty="0" smtClean="0">
                <a:solidFill>
                  <a:srgbClr val="0070C0"/>
                </a:solidFill>
              </a:rPr>
              <a:t> </a:t>
            </a:r>
            <a:r>
              <a:rPr lang="fr-FR" sz="2400" dirty="0" smtClean="0">
                <a:solidFill>
                  <a:schemeClr val="tx1"/>
                </a:solidFill>
              </a:rPr>
              <a:t>Si + (</a:t>
            </a:r>
            <a:r>
              <a:rPr lang="fr-FR" sz="2400" b="1" dirty="0" smtClean="0">
                <a:solidFill>
                  <a:schemeClr val="tx1"/>
                </a:solidFill>
              </a:rPr>
              <a:t>imparfait</a:t>
            </a:r>
            <a:r>
              <a:rPr lang="fr-FR" sz="2400" dirty="0" smtClean="0">
                <a:solidFill>
                  <a:schemeClr val="tx1"/>
                </a:solidFill>
              </a:rPr>
              <a:t>), (</a:t>
            </a:r>
            <a:r>
              <a:rPr lang="fr-FR" sz="2400" b="1" u="sng" dirty="0" smtClean="0">
                <a:solidFill>
                  <a:srgbClr val="0070C0"/>
                </a:solidFill>
              </a:rPr>
              <a:t>conditionnel présent</a:t>
            </a:r>
            <a:r>
              <a:rPr lang="fr-FR" sz="2400" dirty="0" smtClean="0">
                <a:solidFill>
                  <a:schemeClr val="tx1"/>
                </a:solidFill>
              </a:rPr>
              <a:t>)</a:t>
            </a:r>
            <a:br>
              <a:rPr lang="fr-FR" sz="2400" dirty="0" smtClean="0">
                <a:solidFill>
                  <a:schemeClr val="tx1"/>
                </a:solidFill>
              </a:rPr>
            </a:br>
            <a:r>
              <a:rPr lang="fr-FR" sz="2400" dirty="0" smtClean="0">
                <a:solidFill>
                  <a:schemeClr val="tx1"/>
                </a:solidFill>
              </a:rPr>
              <a:t>Si </a:t>
            </a:r>
            <a:r>
              <a:rPr lang="fr-FR" sz="2400" b="1" dirty="0" smtClean="0">
                <a:solidFill>
                  <a:schemeClr val="tx1"/>
                </a:solidFill>
              </a:rPr>
              <a:t>j’étais</a:t>
            </a:r>
            <a:r>
              <a:rPr lang="fr-FR" sz="2400" dirty="0" smtClean="0">
                <a:solidFill>
                  <a:schemeClr val="tx1"/>
                </a:solidFill>
              </a:rPr>
              <a:t> grande, je </a:t>
            </a:r>
            <a:r>
              <a:rPr lang="fr-FR" sz="2400" b="1" u="sng" dirty="0" smtClean="0">
                <a:solidFill>
                  <a:srgbClr val="0070C0"/>
                </a:solidFill>
              </a:rPr>
              <a:t>ferais</a:t>
            </a:r>
            <a:r>
              <a:rPr lang="fr-FR" sz="2400" b="1" dirty="0" smtClean="0">
                <a:solidFill>
                  <a:schemeClr val="tx1"/>
                </a:solidFill>
              </a:rPr>
              <a:t> </a:t>
            </a:r>
            <a:r>
              <a:rPr lang="fr-FR" sz="2400" dirty="0" smtClean="0">
                <a:solidFill>
                  <a:schemeClr val="tx1"/>
                </a:solidFill>
              </a:rPr>
              <a:t>du basket.</a:t>
            </a:r>
            <a:br>
              <a:rPr lang="fr-FR" sz="2400" dirty="0" smtClean="0">
                <a:solidFill>
                  <a:schemeClr val="tx1"/>
                </a:solidFill>
              </a:rPr>
            </a:br>
            <a:r>
              <a:rPr lang="fr-FR" sz="2400" dirty="0" smtClean="0">
                <a:solidFill>
                  <a:schemeClr val="tx1"/>
                </a:solidFill>
              </a:rPr>
              <a:t/>
            </a:r>
            <a:br>
              <a:rPr lang="fr-FR" sz="2400" dirty="0" smtClean="0">
                <a:solidFill>
                  <a:schemeClr val="tx1"/>
                </a:solidFill>
              </a:rPr>
            </a:br>
            <a:r>
              <a:rPr lang="fr-FR" sz="2400" b="1" u="sng" dirty="0" smtClean="0">
                <a:solidFill>
                  <a:schemeClr val="accent6">
                    <a:lumMod val="75000"/>
                  </a:schemeClr>
                </a:solidFill>
              </a:rPr>
              <a:t>Sert à émettre des suppositions/doutes :</a:t>
            </a:r>
            <a:r>
              <a:rPr lang="fr-FR" sz="2400" b="1" dirty="0" smtClean="0">
                <a:solidFill>
                  <a:schemeClr val="tx1"/>
                </a:solidFill>
              </a:rPr>
              <a:t> </a:t>
            </a:r>
            <a:br>
              <a:rPr lang="fr-FR" sz="2400" b="1" dirty="0" smtClean="0">
                <a:solidFill>
                  <a:schemeClr val="tx1"/>
                </a:solidFill>
              </a:rPr>
            </a:br>
            <a:r>
              <a:rPr lang="fr-FR" sz="2400" dirty="0" smtClean="0">
                <a:solidFill>
                  <a:schemeClr val="tx1"/>
                </a:solidFill>
              </a:rPr>
              <a:t>Il y </a:t>
            </a:r>
            <a:r>
              <a:rPr lang="fr-FR" sz="2400" b="1" dirty="0" smtClean="0">
                <a:solidFill>
                  <a:schemeClr val="accent6">
                    <a:lumMod val="75000"/>
                  </a:schemeClr>
                </a:solidFill>
              </a:rPr>
              <a:t>aurait </a:t>
            </a:r>
            <a:r>
              <a:rPr lang="fr-FR" sz="2400" dirty="0" smtClean="0">
                <a:solidFill>
                  <a:schemeClr val="tx1"/>
                </a:solidFill>
              </a:rPr>
              <a:t>des dommages collatéraux selon certaines sources.</a:t>
            </a:r>
            <a:br>
              <a:rPr lang="fr-FR" sz="2400" dirty="0" smtClean="0">
                <a:solidFill>
                  <a:schemeClr val="tx1"/>
                </a:solidFill>
              </a:rPr>
            </a:br>
            <a:r>
              <a:rPr lang="fr-FR" sz="2400" dirty="0" smtClean="0">
                <a:solidFill>
                  <a:schemeClr val="tx1"/>
                </a:solidFill>
              </a:rPr>
              <a:t/>
            </a:r>
            <a:br>
              <a:rPr lang="fr-FR" sz="2400" dirty="0" smtClean="0">
                <a:solidFill>
                  <a:schemeClr val="tx1"/>
                </a:solidFill>
              </a:rPr>
            </a:br>
            <a:r>
              <a:rPr lang="fr-FR" sz="2400" b="1" u="sng" dirty="0" smtClean="0">
                <a:solidFill>
                  <a:srgbClr val="00B050"/>
                </a:solidFill>
              </a:rPr>
              <a:t>Formule de politesse :</a:t>
            </a:r>
            <a:br>
              <a:rPr lang="fr-FR" sz="2400" b="1" u="sng" dirty="0" smtClean="0">
                <a:solidFill>
                  <a:srgbClr val="00B050"/>
                </a:solidFill>
              </a:rPr>
            </a:br>
            <a:r>
              <a:rPr lang="fr-FR" sz="2400" dirty="0" smtClean="0">
                <a:solidFill>
                  <a:schemeClr val="tx1"/>
                </a:solidFill>
              </a:rPr>
              <a:t>Je </a:t>
            </a:r>
            <a:r>
              <a:rPr lang="fr-FR" sz="2400" b="1" dirty="0" smtClean="0">
                <a:solidFill>
                  <a:srgbClr val="00B050"/>
                </a:solidFill>
              </a:rPr>
              <a:t>voudrais</a:t>
            </a:r>
            <a:r>
              <a:rPr lang="fr-FR" sz="2400" dirty="0" smtClean="0">
                <a:solidFill>
                  <a:schemeClr val="tx1"/>
                </a:solidFill>
              </a:rPr>
              <a:t> une baguette, s’il vous plait.</a:t>
            </a:r>
            <a:endParaRPr lang="fr-FR" sz="2400" dirty="0">
              <a:solidFill>
                <a:schemeClr val="tx1"/>
              </a:solidFill>
            </a:endParaRPr>
          </a:p>
        </p:txBody>
      </p:sp>
    </p:spTree>
    <p:extLst>
      <p:ext uri="{BB962C8B-B14F-4D97-AF65-F5344CB8AC3E}">
        <p14:creationId xmlns:p14="http://schemas.microsoft.com/office/powerpoint/2010/main" val="1900100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05821" y="908721"/>
            <a:ext cx="8738178" cy="2608014"/>
          </a:xfrm>
        </p:spPr>
        <p:txBody>
          <a:bodyPr>
            <a:normAutofit fontScale="90000"/>
          </a:bodyPr>
          <a:lstStyle/>
          <a:p>
            <a:pPr algn="l"/>
            <a:r>
              <a:rPr lang="fr-FR" sz="3200" dirty="0">
                <a:latin typeface="Aharoni" pitchFamily="2" charset="-79"/>
                <a:cs typeface="Aharoni" pitchFamily="2" charset="-79"/>
              </a:rPr>
              <a:t>Système du passé </a:t>
            </a:r>
            <a:r>
              <a:rPr lang="fr-FR" sz="3200" dirty="0" smtClean="0">
                <a:latin typeface="Aharoni" pitchFamily="2" charset="-79"/>
                <a:cs typeface="Aharoni" pitchFamily="2" charset="-79"/>
              </a:rPr>
              <a:t>:</a:t>
            </a:r>
            <a:br>
              <a:rPr lang="fr-FR" sz="3200" dirty="0" smtClean="0">
                <a:latin typeface="Aharoni" pitchFamily="2" charset="-79"/>
                <a:cs typeface="Aharoni" pitchFamily="2" charset="-79"/>
              </a:rPr>
            </a:br>
            <a:r>
              <a:rPr lang="fr-FR" sz="3200" dirty="0" smtClean="0">
                <a:latin typeface="Aharoni" pitchFamily="2" charset="-79"/>
                <a:cs typeface="Aharoni" pitchFamily="2" charset="-79"/>
              </a:rPr>
              <a:t/>
            </a:r>
            <a:br>
              <a:rPr lang="fr-FR" sz="3200" dirty="0" smtClean="0">
                <a:latin typeface="Aharoni" pitchFamily="2" charset="-79"/>
                <a:cs typeface="Aharoni" pitchFamily="2" charset="-79"/>
              </a:rPr>
            </a:br>
            <a:r>
              <a:rPr lang="fr-FR" sz="2000" dirty="0"/>
              <a:t/>
            </a:r>
            <a:br>
              <a:rPr lang="fr-FR" sz="2000" dirty="0"/>
            </a:br>
            <a:r>
              <a:rPr lang="fr-FR" sz="2000" dirty="0" smtClean="0"/>
              <a:t> </a:t>
            </a:r>
            <a:r>
              <a:rPr lang="fr-FR" sz="2000" b="1" dirty="0" smtClean="0">
                <a:solidFill>
                  <a:srgbClr val="00B050"/>
                </a:solidFill>
              </a:rPr>
              <a:t>Plus-que-parfait ________ </a:t>
            </a:r>
            <a:r>
              <a:rPr lang="fr-FR" sz="2000" b="1" dirty="0">
                <a:solidFill>
                  <a:srgbClr val="00B050"/>
                </a:solidFill>
              </a:rPr>
              <a:t>Imparfait</a:t>
            </a:r>
            <a:r>
              <a:rPr lang="fr-FR" sz="2000" b="1" dirty="0"/>
              <a:t>/ Passé composé </a:t>
            </a:r>
            <a:r>
              <a:rPr lang="fr-FR" sz="2000" b="1" dirty="0" smtClean="0"/>
              <a:t>_______ </a:t>
            </a:r>
            <a:r>
              <a:rPr lang="fr-FR" sz="2000" dirty="0"/>
              <a:t>Forme du conditionnel </a:t>
            </a:r>
            <a:br>
              <a:rPr lang="fr-FR" sz="2000" dirty="0"/>
            </a:br>
            <a:r>
              <a:rPr lang="fr-FR" sz="2000" dirty="0"/>
              <a:t>                                                                                                                      </a:t>
            </a:r>
            <a:r>
              <a:rPr lang="fr-FR" sz="2000" dirty="0">
                <a:solidFill>
                  <a:schemeClr val="tx2">
                    <a:lumMod val="60000"/>
                    <a:lumOff val="40000"/>
                  </a:schemeClr>
                </a:solidFill>
              </a:rPr>
              <a:t>↓</a:t>
            </a:r>
            <a:r>
              <a:rPr lang="fr-FR" sz="2000" dirty="0"/>
              <a:t/>
            </a:r>
            <a:br>
              <a:rPr lang="fr-FR" sz="2000" dirty="0"/>
            </a:br>
            <a:r>
              <a:rPr lang="fr-FR" sz="2000" dirty="0" smtClean="0"/>
              <a:t>                                                                                                                 (Pas </a:t>
            </a:r>
            <a:r>
              <a:rPr lang="fr-FR" sz="2000" dirty="0"/>
              <a:t>d’incertitude) </a:t>
            </a:r>
            <a:r>
              <a:rPr lang="fr-FR" sz="2000" dirty="0" smtClean="0"/>
              <a:t/>
            </a:r>
            <a:br>
              <a:rPr lang="fr-FR" sz="2000" dirty="0" smtClean="0"/>
            </a:br>
            <a:r>
              <a:rPr lang="fr-FR" sz="2000" dirty="0" smtClean="0"/>
              <a:t>                                                                                                                      </a:t>
            </a:r>
            <a:r>
              <a:rPr lang="fr-FR" sz="2000" dirty="0" smtClean="0">
                <a:solidFill>
                  <a:schemeClr val="tx2">
                    <a:lumMod val="60000"/>
                    <a:lumOff val="40000"/>
                  </a:schemeClr>
                </a:solidFill>
              </a:rPr>
              <a:t>↓</a:t>
            </a:r>
            <a:r>
              <a:rPr lang="fr-FR" sz="2000" dirty="0" smtClean="0"/>
              <a:t/>
            </a:r>
            <a:br>
              <a:rPr lang="fr-FR" sz="2000" dirty="0" smtClean="0"/>
            </a:br>
            <a:r>
              <a:rPr lang="fr-FR" sz="2000" dirty="0" smtClean="0"/>
              <a:t>                                      action qui dure            action terminée         </a:t>
            </a:r>
            <a:r>
              <a:rPr lang="fr-FR" sz="2000" b="1" dirty="0" smtClean="0">
                <a:solidFill>
                  <a:schemeClr val="tx2">
                    <a:lumMod val="60000"/>
                    <a:lumOff val="40000"/>
                  </a:schemeClr>
                </a:solidFill>
              </a:rPr>
              <a:t>Futur </a:t>
            </a:r>
            <a:r>
              <a:rPr lang="fr-FR" sz="2000" b="1" dirty="0">
                <a:solidFill>
                  <a:schemeClr val="tx2">
                    <a:lumMod val="60000"/>
                    <a:lumOff val="40000"/>
                  </a:schemeClr>
                </a:solidFill>
              </a:rPr>
              <a:t>du passé</a:t>
            </a:r>
            <a:r>
              <a:rPr lang="fr-FR" dirty="0"/>
              <a:t/>
            </a:r>
            <a:br>
              <a:rPr lang="fr-FR" dirty="0"/>
            </a:br>
            <a:endParaRPr lang="fr-FR" dirty="0"/>
          </a:p>
        </p:txBody>
      </p:sp>
      <p:sp>
        <p:nvSpPr>
          <p:cNvPr id="3" name="Sous-titre 2"/>
          <p:cNvSpPr>
            <a:spLocks noGrp="1"/>
          </p:cNvSpPr>
          <p:nvPr>
            <p:ph type="subTitle" idx="1"/>
          </p:nvPr>
        </p:nvSpPr>
        <p:spPr>
          <a:xfrm>
            <a:off x="500613" y="3429000"/>
            <a:ext cx="8165498" cy="2952328"/>
          </a:xfrm>
        </p:spPr>
        <p:txBody>
          <a:bodyPr>
            <a:normAutofit/>
          </a:bodyPr>
          <a:lstStyle/>
          <a:p>
            <a:pPr algn="l"/>
            <a:r>
              <a:rPr lang="fr-FR" sz="2100" dirty="0" smtClean="0">
                <a:solidFill>
                  <a:schemeClr val="tx1"/>
                </a:solidFill>
              </a:rPr>
              <a:t>                               Elle m’</a:t>
            </a:r>
            <a:r>
              <a:rPr lang="fr-FR" sz="2100" b="1" dirty="0" smtClean="0">
                <a:solidFill>
                  <a:schemeClr val="tx1"/>
                </a:solidFill>
              </a:rPr>
              <a:t>a dit </a:t>
            </a:r>
            <a:r>
              <a:rPr lang="fr-FR" sz="2100" dirty="0" smtClean="0">
                <a:solidFill>
                  <a:schemeClr val="tx1"/>
                </a:solidFill>
              </a:rPr>
              <a:t>qu’elle </a:t>
            </a:r>
            <a:r>
              <a:rPr lang="fr-FR" sz="2100" b="1" dirty="0" smtClean="0">
                <a:solidFill>
                  <a:schemeClr val="tx2">
                    <a:lumMod val="60000"/>
                    <a:lumOff val="40000"/>
                  </a:schemeClr>
                </a:solidFill>
              </a:rPr>
              <a:t>viendrait</a:t>
            </a:r>
            <a:r>
              <a:rPr lang="fr-FR" sz="2100" dirty="0" smtClean="0">
                <a:solidFill>
                  <a:schemeClr val="tx1"/>
                </a:solidFill>
              </a:rPr>
              <a:t> plus tard</a:t>
            </a:r>
            <a:endParaRPr lang="fr-FR" sz="2100" dirty="0">
              <a:solidFill>
                <a:schemeClr val="tx1"/>
              </a:solidFill>
            </a:endParaRPr>
          </a:p>
          <a:p>
            <a:pPr algn="l"/>
            <a:r>
              <a:rPr lang="fr-FR" sz="2000" dirty="0" smtClean="0">
                <a:solidFill>
                  <a:schemeClr val="tx1"/>
                </a:solidFill>
              </a:rPr>
              <a:t>                                               </a:t>
            </a:r>
            <a:r>
              <a:rPr lang="fr-FR" sz="2000" dirty="0">
                <a:solidFill>
                  <a:schemeClr val="tx1"/>
                </a:solidFill>
              </a:rPr>
              <a:t>ǀ                       </a:t>
            </a:r>
            <a:r>
              <a:rPr lang="fr-FR" sz="2000" dirty="0" smtClean="0">
                <a:solidFill>
                  <a:schemeClr val="tx1"/>
                </a:solidFill>
              </a:rPr>
              <a:t>      </a:t>
            </a:r>
            <a:r>
              <a:rPr lang="fr-FR" sz="2000" dirty="0" err="1" smtClean="0">
                <a:solidFill>
                  <a:schemeClr val="tx1"/>
                </a:solidFill>
              </a:rPr>
              <a:t>ǀ</a:t>
            </a:r>
            <a:endParaRPr lang="fr-FR" sz="2000" dirty="0" smtClean="0">
              <a:solidFill>
                <a:schemeClr val="tx1"/>
              </a:solidFill>
            </a:endParaRPr>
          </a:p>
          <a:p>
            <a:pPr algn="l"/>
            <a:r>
              <a:rPr lang="fr-FR" sz="2000" dirty="0" smtClean="0">
                <a:solidFill>
                  <a:schemeClr val="tx1"/>
                </a:solidFill>
              </a:rPr>
              <a:t>                            Passé composé               futur du passé</a:t>
            </a:r>
            <a:endParaRPr lang="fr-FR" sz="2000" dirty="0">
              <a:solidFill>
                <a:schemeClr val="tx1"/>
              </a:solidFill>
            </a:endParaRPr>
          </a:p>
          <a:p>
            <a:pPr algn="l"/>
            <a:r>
              <a:rPr lang="fr-FR" sz="2100" dirty="0" smtClean="0">
                <a:solidFill>
                  <a:schemeClr val="tx1"/>
                </a:solidFill>
              </a:rPr>
              <a:t>La forme est celle du conditionnel présent mais sans l’incertitude </a:t>
            </a:r>
          </a:p>
          <a:p>
            <a:endParaRPr lang="fr-FR" sz="2400" dirty="0" smtClean="0">
              <a:solidFill>
                <a:schemeClr val="tx1"/>
              </a:solidFill>
              <a:latin typeface="Aharoni" pitchFamily="2" charset="-79"/>
              <a:cs typeface="Aharoni" pitchFamily="2" charset="-79"/>
            </a:endParaRPr>
          </a:p>
          <a:p>
            <a:r>
              <a:rPr lang="fr-FR" sz="2400" dirty="0" smtClean="0">
                <a:solidFill>
                  <a:schemeClr val="tx1"/>
                </a:solidFill>
                <a:latin typeface="Aharoni" pitchFamily="2" charset="-79"/>
                <a:cs typeface="Aharoni" pitchFamily="2" charset="-79"/>
              </a:rPr>
              <a:t>Littérature :</a:t>
            </a:r>
            <a:r>
              <a:rPr lang="fr-FR" sz="4800" dirty="0" smtClean="0">
                <a:solidFill>
                  <a:schemeClr val="tx1"/>
                </a:solidFill>
                <a:latin typeface="Aharoni" pitchFamily="2" charset="-79"/>
                <a:cs typeface="Aharoni" pitchFamily="2" charset="-79"/>
              </a:rPr>
              <a:t/>
            </a:r>
            <a:br>
              <a:rPr lang="fr-FR" sz="4800" dirty="0" smtClean="0">
                <a:solidFill>
                  <a:schemeClr val="tx1"/>
                </a:solidFill>
                <a:latin typeface="Aharoni" pitchFamily="2" charset="-79"/>
                <a:cs typeface="Aharoni" pitchFamily="2" charset="-79"/>
              </a:rPr>
            </a:br>
            <a:r>
              <a:rPr lang="fr-FR" sz="2400" b="1" dirty="0" smtClean="0">
                <a:solidFill>
                  <a:schemeClr val="bg1">
                    <a:lumMod val="50000"/>
                  </a:schemeClr>
                </a:solidFill>
              </a:rPr>
              <a:t>Passé antérieur                                       Passé simple</a:t>
            </a:r>
            <a:endParaRPr lang="fr-FR" sz="2400" b="1" dirty="0">
              <a:solidFill>
                <a:schemeClr val="bg1">
                  <a:lumMod val="50000"/>
                </a:schemeClr>
              </a:solidFill>
            </a:endParaRPr>
          </a:p>
        </p:txBody>
      </p:sp>
      <p:sp>
        <p:nvSpPr>
          <p:cNvPr id="4" name="Flèche droite 3"/>
          <p:cNvSpPr/>
          <p:nvPr/>
        </p:nvSpPr>
        <p:spPr>
          <a:xfrm>
            <a:off x="135159" y="1781553"/>
            <a:ext cx="365453" cy="392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sp>
        <p:nvSpPr>
          <p:cNvPr id="5" name="Flèche droite 4"/>
          <p:cNvSpPr/>
          <p:nvPr/>
        </p:nvSpPr>
        <p:spPr>
          <a:xfrm>
            <a:off x="8666110" y="1776438"/>
            <a:ext cx="365453" cy="392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cxnSp>
        <p:nvCxnSpPr>
          <p:cNvPr id="8" name="Connecteur droit avec flèche 7"/>
          <p:cNvCxnSpPr/>
          <p:nvPr/>
        </p:nvCxnSpPr>
        <p:spPr>
          <a:xfrm>
            <a:off x="4860032" y="2168483"/>
            <a:ext cx="0" cy="540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3563888" y="2168482"/>
            <a:ext cx="0" cy="540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Flèche gauche 19"/>
          <p:cNvSpPr/>
          <p:nvPr/>
        </p:nvSpPr>
        <p:spPr>
          <a:xfrm flipH="1">
            <a:off x="3563888" y="5824728"/>
            <a:ext cx="2340260" cy="37950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p:nvPr/>
        </p:nvCxnSpPr>
        <p:spPr>
          <a:xfrm>
            <a:off x="1979712" y="4005064"/>
            <a:ext cx="54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en arc 10"/>
          <p:cNvCxnSpPr/>
          <p:nvPr/>
        </p:nvCxnSpPr>
        <p:spPr>
          <a:xfrm rot="10800000">
            <a:off x="6084168" y="4365104"/>
            <a:ext cx="1512168" cy="432048"/>
          </a:xfrm>
          <a:prstGeom prst="curvedConnector3">
            <a:avLst>
              <a:gd name="adj1" fmla="val -40704"/>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6456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Autofit/>
          </a:bodyPr>
          <a:lstStyle/>
          <a:p>
            <a:pPr algn="l"/>
            <a:r>
              <a:rPr lang="fr-FR" sz="3200" b="1" dirty="0" smtClean="0">
                <a:solidFill>
                  <a:schemeClr val="tx1"/>
                </a:solidFill>
                <a:latin typeface="Aharoni" pitchFamily="2" charset="-79"/>
                <a:cs typeface="Aharoni" pitchFamily="2" charset="-79"/>
              </a:rPr>
              <a:t>Le conditionnel passé </a:t>
            </a:r>
            <a:br>
              <a:rPr lang="fr-FR" sz="3200" b="1" dirty="0" smtClean="0">
                <a:solidFill>
                  <a:schemeClr val="tx1"/>
                </a:solidFill>
                <a:latin typeface="Aharoni" pitchFamily="2" charset="-79"/>
                <a:cs typeface="Aharoni" pitchFamily="2" charset="-79"/>
              </a:rPr>
            </a:br>
            <a:r>
              <a:rPr lang="fr-FR" sz="2200" b="1" dirty="0" smtClean="0">
                <a:solidFill>
                  <a:schemeClr val="tx1"/>
                </a:solidFill>
                <a:latin typeface="Aharoni" pitchFamily="2" charset="-79"/>
                <a:cs typeface="Aharoni" pitchFamily="2" charset="-79"/>
              </a:rPr>
              <a:t>(conditionnel seconde forme)</a:t>
            </a:r>
            <a:br>
              <a:rPr lang="fr-FR" sz="2200" b="1" dirty="0" smtClean="0">
                <a:solidFill>
                  <a:schemeClr val="tx1"/>
                </a:solidFill>
                <a:latin typeface="Aharoni" pitchFamily="2" charset="-79"/>
                <a:cs typeface="Aharoni" pitchFamily="2" charset="-79"/>
              </a:rPr>
            </a:br>
            <a:r>
              <a:rPr lang="fr-FR" sz="2200" b="1" dirty="0" smtClean="0">
                <a:solidFill>
                  <a:schemeClr val="tx1"/>
                </a:solidFill>
                <a:latin typeface="Aharoni" pitchFamily="2" charset="-79"/>
                <a:cs typeface="Aharoni" pitchFamily="2" charset="-79"/>
              </a:rPr>
              <a:t/>
            </a:r>
            <a:br>
              <a:rPr lang="fr-FR" sz="2200" b="1" dirty="0" smtClean="0">
                <a:solidFill>
                  <a:schemeClr val="tx1"/>
                </a:solidFill>
                <a:latin typeface="Aharoni" pitchFamily="2" charset="-79"/>
                <a:cs typeface="Aharoni" pitchFamily="2" charset="-79"/>
              </a:rPr>
            </a:br>
            <a:r>
              <a:rPr lang="fr-FR" sz="2200" b="1" dirty="0" smtClean="0">
                <a:solidFill>
                  <a:schemeClr val="tx1"/>
                </a:solidFill>
              </a:rPr>
              <a:t>Sert à exprimer </a:t>
            </a:r>
            <a:r>
              <a:rPr lang="fr-FR" sz="2200" b="1" u="sng" dirty="0" smtClean="0">
                <a:solidFill>
                  <a:srgbClr val="7030A0"/>
                </a:solidFill>
              </a:rPr>
              <a:t>le regret</a:t>
            </a:r>
            <a:r>
              <a:rPr lang="fr-FR" sz="2200" b="1" dirty="0" smtClean="0">
                <a:solidFill>
                  <a:srgbClr val="7030A0"/>
                </a:solidFill>
              </a:rPr>
              <a:t> </a:t>
            </a:r>
            <a:r>
              <a:rPr lang="fr-FR" sz="2200" b="1" dirty="0" smtClean="0"/>
              <a:t>(qui renvoie à une action que l’on a pas faite et qu’on aurait aimé faire) </a:t>
            </a:r>
            <a:r>
              <a:rPr lang="fr-FR" sz="2200" b="1" dirty="0"/>
              <a:t>ou </a:t>
            </a:r>
            <a:r>
              <a:rPr lang="fr-FR" sz="2200" b="1" u="sng" dirty="0">
                <a:solidFill>
                  <a:srgbClr val="C00000"/>
                </a:solidFill>
              </a:rPr>
              <a:t>le remord</a:t>
            </a:r>
            <a:r>
              <a:rPr lang="fr-FR" sz="2200" b="1" dirty="0">
                <a:solidFill>
                  <a:srgbClr val="C00000"/>
                </a:solidFill>
              </a:rPr>
              <a:t> </a:t>
            </a:r>
            <a:r>
              <a:rPr lang="fr-FR" sz="2200" b="1" dirty="0"/>
              <a:t>(qui renvoie à une action faite et que l’on aurait aimé ne pas faire) </a:t>
            </a:r>
            <a:r>
              <a:rPr lang="fr-FR" sz="2200" b="1" dirty="0" smtClean="0"/>
              <a:t>:</a:t>
            </a:r>
            <a:r>
              <a:rPr lang="fr-FR" sz="2200" b="1" dirty="0" smtClean="0">
                <a:solidFill>
                  <a:schemeClr val="tx1"/>
                </a:solidFill>
              </a:rPr>
              <a:t/>
            </a:r>
            <a:br>
              <a:rPr lang="fr-FR" sz="2200" b="1" dirty="0" smtClean="0">
                <a:solidFill>
                  <a:schemeClr val="tx1"/>
                </a:solidFill>
              </a:rPr>
            </a:br>
            <a:r>
              <a:rPr lang="fr-FR" sz="2200" dirty="0" smtClean="0">
                <a:solidFill>
                  <a:schemeClr val="tx1"/>
                </a:solidFill>
              </a:rPr>
              <a:t>« J’</a:t>
            </a:r>
            <a:r>
              <a:rPr lang="fr-FR" sz="2200" b="1" u="sng" dirty="0" smtClean="0">
                <a:solidFill>
                  <a:srgbClr val="7030A0"/>
                </a:solidFill>
              </a:rPr>
              <a:t>aurais dû</a:t>
            </a:r>
            <a:r>
              <a:rPr lang="fr-FR" sz="2200" b="1" dirty="0" smtClean="0">
                <a:solidFill>
                  <a:schemeClr val="tx1"/>
                </a:solidFill>
              </a:rPr>
              <a:t> </a:t>
            </a:r>
            <a:r>
              <a:rPr lang="fr-FR" sz="2200" dirty="0" smtClean="0">
                <a:solidFill>
                  <a:schemeClr val="tx1"/>
                </a:solidFill>
              </a:rPr>
              <a:t>l’embrasser avant qu’elle ne parte. » (regret) </a:t>
            </a:r>
            <a:r>
              <a:rPr lang="fr-FR" sz="2200" b="1" dirty="0" smtClean="0">
                <a:solidFill>
                  <a:schemeClr val="tx1"/>
                </a:solidFill>
              </a:rPr>
              <a:t/>
            </a:r>
            <a:br>
              <a:rPr lang="fr-FR" sz="2200" b="1" dirty="0" smtClean="0">
                <a:solidFill>
                  <a:schemeClr val="tx1"/>
                </a:solidFill>
              </a:rPr>
            </a:br>
            <a:r>
              <a:rPr lang="fr-FR" sz="2200" dirty="0" smtClean="0">
                <a:solidFill>
                  <a:schemeClr val="tx1"/>
                </a:solidFill>
              </a:rPr>
              <a:t>« Je n’</a:t>
            </a:r>
            <a:r>
              <a:rPr lang="fr-FR" sz="2200" b="1" u="sng" dirty="0" smtClean="0">
                <a:solidFill>
                  <a:srgbClr val="C00000"/>
                </a:solidFill>
              </a:rPr>
              <a:t>aurais</a:t>
            </a:r>
            <a:r>
              <a:rPr lang="fr-FR" sz="2200" dirty="0" smtClean="0">
                <a:solidFill>
                  <a:schemeClr val="tx1"/>
                </a:solidFill>
              </a:rPr>
              <a:t> jamais </a:t>
            </a:r>
            <a:r>
              <a:rPr lang="fr-FR" sz="2200" b="1" u="sng" dirty="0" smtClean="0">
                <a:solidFill>
                  <a:srgbClr val="C00000"/>
                </a:solidFill>
              </a:rPr>
              <a:t>dû</a:t>
            </a:r>
            <a:r>
              <a:rPr lang="fr-FR" sz="2200" dirty="0" smtClean="0">
                <a:solidFill>
                  <a:schemeClr val="tx1"/>
                </a:solidFill>
              </a:rPr>
              <a:t> abandonner mes études. » (remord)</a:t>
            </a:r>
            <a:br>
              <a:rPr lang="fr-FR" sz="2200" dirty="0" smtClean="0">
                <a:solidFill>
                  <a:schemeClr val="tx1"/>
                </a:solidFill>
              </a:rPr>
            </a:br>
            <a:r>
              <a:rPr lang="fr-FR" sz="2200" dirty="0" smtClean="0">
                <a:solidFill>
                  <a:schemeClr val="tx1"/>
                </a:solidFill>
              </a:rPr>
              <a:t/>
            </a:r>
            <a:br>
              <a:rPr lang="fr-FR" sz="2200" dirty="0" smtClean="0">
                <a:solidFill>
                  <a:schemeClr val="tx1"/>
                </a:solidFill>
              </a:rPr>
            </a:br>
            <a:r>
              <a:rPr lang="fr-FR" sz="2200" b="1" dirty="0" smtClean="0"/>
              <a:t>Sert à exprimer </a:t>
            </a:r>
            <a:r>
              <a:rPr lang="fr-FR" sz="2200" b="1" u="sng" dirty="0" smtClean="0">
                <a:solidFill>
                  <a:schemeClr val="accent6">
                    <a:lumMod val="75000"/>
                  </a:schemeClr>
                </a:solidFill>
              </a:rPr>
              <a:t>une supposition</a:t>
            </a:r>
            <a:r>
              <a:rPr lang="fr-FR" sz="2200" b="1" dirty="0" smtClean="0">
                <a:solidFill>
                  <a:schemeClr val="accent6">
                    <a:lumMod val="75000"/>
                  </a:schemeClr>
                </a:solidFill>
              </a:rPr>
              <a:t>: </a:t>
            </a:r>
            <a:br>
              <a:rPr lang="fr-FR" sz="2200" b="1" dirty="0" smtClean="0">
                <a:solidFill>
                  <a:schemeClr val="accent6">
                    <a:lumMod val="75000"/>
                  </a:schemeClr>
                </a:solidFill>
              </a:rPr>
            </a:br>
            <a:r>
              <a:rPr lang="fr-FR" sz="2200" dirty="0" smtClean="0">
                <a:solidFill>
                  <a:schemeClr val="tx1"/>
                </a:solidFill>
              </a:rPr>
              <a:t>« Selon lui, elle </a:t>
            </a:r>
            <a:r>
              <a:rPr lang="fr-FR" sz="2200" b="1" u="sng" dirty="0" smtClean="0">
                <a:solidFill>
                  <a:schemeClr val="accent6">
                    <a:lumMod val="75000"/>
                  </a:schemeClr>
                </a:solidFill>
              </a:rPr>
              <a:t>aurait fait</a:t>
            </a:r>
            <a:r>
              <a:rPr lang="fr-FR" sz="2200" b="1" dirty="0" smtClean="0">
                <a:solidFill>
                  <a:schemeClr val="accent6">
                    <a:lumMod val="75000"/>
                  </a:schemeClr>
                </a:solidFill>
              </a:rPr>
              <a:t> </a:t>
            </a:r>
            <a:r>
              <a:rPr lang="fr-FR" sz="2200" dirty="0" smtClean="0">
                <a:solidFill>
                  <a:schemeClr val="tx1"/>
                </a:solidFill>
              </a:rPr>
              <a:t>n’importe quoi. »</a:t>
            </a:r>
            <a:br>
              <a:rPr lang="fr-FR" sz="2200" dirty="0" smtClean="0">
                <a:solidFill>
                  <a:schemeClr val="tx1"/>
                </a:solidFill>
              </a:rPr>
            </a:br>
            <a:r>
              <a:rPr lang="fr-FR" sz="2200" dirty="0" smtClean="0">
                <a:solidFill>
                  <a:schemeClr val="tx1"/>
                </a:solidFill>
              </a:rPr>
              <a:t/>
            </a:r>
            <a:br>
              <a:rPr lang="fr-FR" sz="2200" dirty="0" smtClean="0">
                <a:solidFill>
                  <a:schemeClr val="tx1"/>
                </a:solidFill>
              </a:rPr>
            </a:br>
            <a:r>
              <a:rPr lang="fr-FR" sz="2200" b="1" dirty="0" smtClean="0">
                <a:solidFill>
                  <a:schemeClr val="tx1"/>
                </a:solidFill>
              </a:rPr>
              <a:t>Dans une subordonnée comprenant « si » + </a:t>
            </a:r>
            <a:r>
              <a:rPr lang="fr-FR" sz="2200" b="1" dirty="0" smtClean="0">
                <a:solidFill>
                  <a:srgbClr val="0070C0"/>
                </a:solidFill>
              </a:rPr>
              <a:t>présent </a:t>
            </a:r>
            <a:r>
              <a:rPr lang="fr-FR" sz="1400" b="1" dirty="0" smtClean="0">
                <a:solidFill>
                  <a:srgbClr val="0070C0"/>
                </a:solidFill>
              </a:rPr>
              <a:t>(1)</a:t>
            </a:r>
            <a:r>
              <a:rPr lang="fr-FR" sz="2200" b="1" dirty="0" smtClean="0"/>
              <a:t>,</a:t>
            </a:r>
            <a:r>
              <a:rPr lang="fr-FR" sz="2200" b="1" dirty="0" smtClean="0">
                <a:solidFill>
                  <a:schemeClr val="accent6">
                    <a:lumMod val="50000"/>
                  </a:schemeClr>
                </a:solidFill>
              </a:rPr>
              <a:t> </a:t>
            </a:r>
            <a:r>
              <a:rPr lang="fr-FR" sz="2200" b="1" dirty="0" smtClean="0">
                <a:solidFill>
                  <a:schemeClr val="accent6">
                    <a:lumMod val="75000"/>
                  </a:schemeClr>
                </a:solidFill>
              </a:rPr>
              <a:t>imparfait </a:t>
            </a:r>
            <a:r>
              <a:rPr lang="fr-FR" sz="1400" b="1" dirty="0" smtClean="0">
                <a:solidFill>
                  <a:schemeClr val="accent6">
                    <a:lumMod val="75000"/>
                  </a:schemeClr>
                </a:solidFill>
              </a:rPr>
              <a:t>(2)</a:t>
            </a:r>
            <a:r>
              <a:rPr lang="fr-FR" sz="2200" b="1" dirty="0" smtClean="0">
                <a:solidFill>
                  <a:schemeClr val="accent6">
                    <a:lumMod val="75000"/>
                  </a:schemeClr>
                </a:solidFill>
              </a:rPr>
              <a:t> </a:t>
            </a:r>
            <a:r>
              <a:rPr lang="fr-FR" sz="2200" b="1" dirty="0" smtClean="0"/>
              <a:t>ou</a:t>
            </a:r>
            <a:r>
              <a:rPr lang="fr-FR" sz="2200" b="1" dirty="0" smtClean="0">
                <a:solidFill>
                  <a:schemeClr val="accent6">
                    <a:lumMod val="50000"/>
                  </a:schemeClr>
                </a:solidFill>
              </a:rPr>
              <a:t> plus-que-parfait</a:t>
            </a:r>
            <a:r>
              <a:rPr lang="fr-FR" sz="1400" b="1" dirty="0" smtClean="0">
                <a:solidFill>
                  <a:schemeClr val="accent6">
                    <a:lumMod val="50000"/>
                  </a:schemeClr>
                </a:solidFill>
              </a:rPr>
              <a:t> (3)</a:t>
            </a:r>
            <a:r>
              <a:rPr lang="fr-FR" sz="1400" b="1" dirty="0" smtClean="0">
                <a:solidFill>
                  <a:schemeClr val="tx1"/>
                </a:solidFill>
              </a:rPr>
              <a:t>, </a:t>
            </a:r>
            <a:r>
              <a:rPr lang="fr-FR" sz="2200" b="1" dirty="0" smtClean="0">
                <a:solidFill>
                  <a:schemeClr val="tx1"/>
                </a:solidFill>
              </a:rPr>
              <a:t>la principale est au </a:t>
            </a:r>
            <a:r>
              <a:rPr lang="fr-FR" sz="2200" b="1" dirty="0" smtClean="0"/>
              <a:t>conditionnel</a:t>
            </a:r>
            <a:r>
              <a:rPr lang="fr-FR" sz="2200" b="1" dirty="0" smtClean="0">
                <a:solidFill>
                  <a:srgbClr val="0070C0"/>
                </a:solidFill>
              </a:rPr>
              <a:t> </a:t>
            </a:r>
            <a:r>
              <a:rPr lang="fr-FR" sz="2200" b="1" u="sng" dirty="0" smtClean="0">
                <a:solidFill>
                  <a:srgbClr val="00B050"/>
                </a:solidFill>
              </a:rPr>
              <a:t>passé</a:t>
            </a:r>
            <a:r>
              <a:rPr lang="fr-FR" sz="2200" b="1" dirty="0" smtClean="0"/>
              <a:t> </a:t>
            </a:r>
            <a:r>
              <a:rPr lang="fr-FR" sz="2200" b="1" dirty="0" smtClean="0">
                <a:solidFill>
                  <a:schemeClr val="tx1"/>
                </a:solidFill>
              </a:rPr>
              <a:t>ou </a:t>
            </a:r>
            <a:r>
              <a:rPr lang="fr-FR" sz="2200" b="1" dirty="0" smtClean="0"/>
              <a:t>présent :</a:t>
            </a:r>
            <a:r>
              <a:rPr lang="fr-FR" sz="2200" b="1" dirty="0" smtClean="0">
                <a:solidFill>
                  <a:srgbClr val="00B050"/>
                </a:solidFill>
              </a:rPr>
              <a:t/>
            </a:r>
            <a:br>
              <a:rPr lang="fr-FR" sz="2200" b="1" dirty="0" smtClean="0">
                <a:solidFill>
                  <a:srgbClr val="00B050"/>
                </a:solidFill>
              </a:rPr>
            </a:br>
            <a:r>
              <a:rPr lang="fr-FR" sz="2200" dirty="0" smtClean="0"/>
              <a:t>« Elle </a:t>
            </a:r>
            <a:r>
              <a:rPr lang="fr-FR" sz="2200" b="1" u="sng" dirty="0" smtClean="0">
                <a:solidFill>
                  <a:srgbClr val="00B050"/>
                </a:solidFill>
              </a:rPr>
              <a:t>aurait été</a:t>
            </a:r>
            <a:r>
              <a:rPr lang="fr-FR" sz="2200" dirty="0" smtClean="0"/>
              <a:t> moins efficace si je</a:t>
            </a:r>
            <a:r>
              <a:rPr lang="fr-FR" sz="2200" b="1" dirty="0" smtClean="0">
                <a:solidFill>
                  <a:schemeClr val="accent6">
                    <a:lumMod val="50000"/>
                  </a:schemeClr>
                </a:solidFill>
              </a:rPr>
              <a:t> </a:t>
            </a:r>
            <a:r>
              <a:rPr lang="fr-FR" sz="2200" b="1" dirty="0" smtClean="0">
                <a:solidFill>
                  <a:srgbClr val="0070C0"/>
                </a:solidFill>
              </a:rPr>
              <a:t>comprends</a:t>
            </a:r>
            <a:r>
              <a:rPr lang="fr-FR" sz="2200" b="1" dirty="0" smtClean="0"/>
              <a:t> </a:t>
            </a:r>
            <a:r>
              <a:rPr lang="fr-FR" sz="2200" dirty="0" smtClean="0"/>
              <a:t>bien » </a:t>
            </a:r>
            <a:r>
              <a:rPr lang="fr-FR" sz="1400" b="1" dirty="0" smtClean="0">
                <a:solidFill>
                  <a:srgbClr val="0070C0"/>
                </a:solidFill>
              </a:rPr>
              <a:t>(1)</a:t>
            </a:r>
            <a:r>
              <a:rPr lang="fr-FR" sz="2200" dirty="0"/>
              <a:t/>
            </a:r>
            <a:br>
              <a:rPr lang="fr-FR" sz="2200" dirty="0"/>
            </a:br>
            <a:r>
              <a:rPr lang="fr-FR" sz="2200" dirty="0" smtClean="0"/>
              <a:t>« Il </a:t>
            </a:r>
            <a:r>
              <a:rPr lang="fr-FR" sz="2200" b="1" u="sng" dirty="0" smtClean="0">
                <a:solidFill>
                  <a:srgbClr val="00B050"/>
                </a:solidFill>
              </a:rPr>
              <a:t>aurait eu</a:t>
            </a:r>
            <a:r>
              <a:rPr lang="fr-FR" sz="2200" dirty="0" smtClean="0"/>
              <a:t> plus d’énergie s’il </a:t>
            </a:r>
            <a:r>
              <a:rPr lang="fr-FR" sz="2200" b="1" dirty="0" smtClean="0">
                <a:solidFill>
                  <a:schemeClr val="accent6">
                    <a:lumMod val="75000"/>
                  </a:schemeClr>
                </a:solidFill>
              </a:rPr>
              <a:t>dormait</a:t>
            </a:r>
            <a:r>
              <a:rPr lang="fr-FR" sz="2200" dirty="0" smtClean="0"/>
              <a:t> de temps en temps »</a:t>
            </a:r>
            <a:r>
              <a:rPr lang="fr-FR" sz="2400" b="1" dirty="0" smtClean="0">
                <a:solidFill>
                  <a:schemeClr val="accent6">
                    <a:lumMod val="50000"/>
                  </a:schemeClr>
                </a:solidFill>
              </a:rPr>
              <a:t> </a:t>
            </a:r>
            <a:r>
              <a:rPr lang="fr-FR" sz="1400" b="1" dirty="0" smtClean="0">
                <a:solidFill>
                  <a:schemeClr val="accent6">
                    <a:lumMod val="75000"/>
                  </a:schemeClr>
                </a:solidFill>
              </a:rPr>
              <a:t>(2)</a:t>
            </a:r>
            <a:r>
              <a:rPr lang="fr-FR" sz="2200" dirty="0" smtClean="0"/>
              <a:t/>
            </a:r>
            <a:br>
              <a:rPr lang="fr-FR" sz="2200" dirty="0" smtClean="0"/>
            </a:br>
            <a:r>
              <a:rPr lang="fr-FR" sz="2200" dirty="0" smtClean="0"/>
              <a:t>« Il </a:t>
            </a:r>
            <a:r>
              <a:rPr lang="fr-FR" sz="2200" b="1" u="sng" dirty="0" smtClean="0">
                <a:solidFill>
                  <a:srgbClr val="00B050"/>
                </a:solidFill>
              </a:rPr>
              <a:t>aurait eu</a:t>
            </a:r>
            <a:r>
              <a:rPr lang="fr-FR" sz="2200" dirty="0" smtClean="0"/>
              <a:t> moins de problèmes s’il </a:t>
            </a:r>
            <a:r>
              <a:rPr lang="fr-FR" sz="2200" b="1" dirty="0" smtClean="0">
                <a:solidFill>
                  <a:schemeClr val="accent6">
                    <a:lumMod val="50000"/>
                  </a:schemeClr>
                </a:solidFill>
              </a:rPr>
              <a:t>avait écouté</a:t>
            </a:r>
            <a:r>
              <a:rPr lang="fr-FR" sz="2200" dirty="0" smtClean="0"/>
              <a:t> les recommandations »</a:t>
            </a:r>
            <a:r>
              <a:rPr lang="fr-FR" sz="2400" b="1" dirty="0" smtClean="0">
                <a:solidFill>
                  <a:schemeClr val="accent6">
                    <a:lumMod val="50000"/>
                  </a:schemeClr>
                </a:solidFill>
              </a:rPr>
              <a:t> </a:t>
            </a:r>
            <a:r>
              <a:rPr lang="fr-FR" sz="1400" b="1" dirty="0" smtClean="0">
                <a:solidFill>
                  <a:schemeClr val="accent6">
                    <a:lumMod val="50000"/>
                  </a:schemeClr>
                </a:solidFill>
              </a:rPr>
              <a:t>(3)</a:t>
            </a:r>
            <a:r>
              <a:rPr lang="fr-FR" sz="2200" b="1" dirty="0" smtClean="0">
                <a:solidFill>
                  <a:srgbClr val="00B050"/>
                </a:solidFill>
              </a:rPr>
              <a:t/>
            </a:r>
            <a:br>
              <a:rPr lang="fr-FR" sz="2200" b="1" dirty="0" smtClean="0">
                <a:solidFill>
                  <a:srgbClr val="00B050"/>
                </a:solidFill>
              </a:rPr>
            </a:br>
            <a:endParaRPr lang="fr-FR" sz="2200" b="1" dirty="0" smtClean="0">
              <a:solidFill>
                <a:srgbClr val="00B050"/>
              </a:solidFill>
            </a:endParaRPr>
          </a:p>
        </p:txBody>
      </p:sp>
    </p:spTree>
    <p:extLst>
      <p:ext uri="{BB962C8B-B14F-4D97-AF65-F5344CB8AC3E}">
        <p14:creationId xmlns:p14="http://schemas.microsoft.com/office/powerpoint/2010/main" val="774350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rmAutofit/>
          </a:bodyPr>
          <a:lstStyle/>
          <a:p>
            <a:pPr algn="l">
              <a:lnSpc>
                <a:spcPct val="150000"/>
              </a:lnSpc>
            </a:pPr>
            <a:r>
              <a:rPr lang="fr-FR" sz="2400" b="1" dirty="0" smtClean="0"/>
              <a:t>On doit toujours se demander quel est le déroulement et le temps demandé par le sens (</a:t>
            </a:r>
            <a:r>
              <a:rPr lang="fr-FR" sz="2400" b="1" dirty="0" smtClean="0">
                <a:solidFill>
                  <a:schemeClr val="accent6">
                    <a:lumMod val="75000"/>
                  </a:schemeClr>
                </a:solidFill>
              </a:rPr>
              <a:t>antériorité</a:t>
            </a:r>
            <a:r>
              <a:rPr lang="fr-FR" sz="2400" b="1" dirty="0" smtClean="0"/>
              <a:t>, </a:t>
            </a:r>
            <a:r>
              <a:rPr lang="fr-FR" sz="2400" b="1" dirty="0" smtClean="0">
                <a:solidFill>
                  <a:srgbClr val="00B050"/>
                </a:solidFill>
              </a:rPr>
              <a:t>simultanéité</a:t>
            </a:r>
            <a:r>
              <a:rPr lang="fr-FR" sz="2400" b="1" dirty="0" smtClean="0"/>
              <a:t>, </a:t>
            </a:r>
            <a:r>
              <a:rPr lang="fr-FR" sz="2400" b="1" dirty="0" smtClean="0">
                <a:solidFill>
                  <a:srgbClr val="0070C0"/>
                </a:solidFill>
              </a:rPr>
              <a:t>postériorité</a:t>
            </a:r>
            <a:r>
              <a:rPr lang="fr-FR" sz="2400" b="1" dirty="0" smtClean="0"/>
              <a:t>).</a:t>
            </a:r>
            <a:br>
              <a:rPr lang="fr-FR" sz="2400" b="1" dirty="0" smtClean="0"/>
            </a:br>
            <a:r>
              <a:rPr lang="fr-FR" sz="2400" b="1" dirty="0"/>
              <a:t>Quand le verbe de la principale est au </a:t>
            </a:r>
            <a:r>
              <a:rPr lang="fr-FR" sz="2400" b="1" dirty="0" smtClean="0"/>
              <a:t>présent :</a:t>
            </a:r>
            <a:br>
              <a:rPr lang="fr-FR" sz="2400" b="1" dirty="0" smtClean="0"/>
            </a:br>
            <a:r>
              <a:rPr lang="fr-FR" sz="2400" i="1" dirty="0" smtClean="0"/>
              <a:t>Je </a:t>
            </a:r>
            <a:r>
              <a:rPr lang="fr-FR" sz="2400" i="1" u="sng" dirty="0" smtClean="0"/>
              <a:t>pense</a:t>
            </a:r>
            <a:r>
              <a:rPr lang="fr-FR" sz="2400" i="1" dirty="0" smtClean="0"/>
              <a:t> … (</a:t>
            </a:r>
            <a:r>
              <a:rPr lang="fr-FR" sz="2400" i="1" dirty="0"/>
              <a:t>présent de l’indicatif</a:t>
            </a:r>
            <a:r>
              <a:rPr lang="fr-FR" sz="2400" i="1" dirty="0" smtClean="0"/>
              <a:t>)</a:t>
            </a:r>
            <a:br>
              <a:rPr lang="fr-FR" sz="2400" i="1" dirty="0" smtClean="0"/>
            </a:br>
            <a:r>
              <a:rPr lang="fr-FR" sz="2400" i="1" dirty="0" smtClean="0"/>
              <a:t>… que vous </a:t>
            </a:r>
            <a:r>
              <a:rPr lang="fr-FR" sz="2400" i="1" u="sng" dirty="0" smtClean="0"/>
              <a:t>révisez</a:t>
            </a:r>
            <a:r>
              <a:rPr lang="fr-FR" sz="2400" i="1" dirty="0" smtClean="0"/>
              <a:t> les leçons (</a:t>
            </a:r>
            <a:r>
              <a:rPr lang="fr-FR" sz="2400" i="1" u="sng" dirty="0" smtClean="0"/>
              <a:t>présent de l’indicatif</a:t>
            </a:r>
            <a:r>
              <a:rPr lang="fr-FR" sz="2400" i="1" dirty="0" smtClean="0"/>
              <a:t>)</a:t>
            </a:r>
            <a:br>
              <a:rPr lang="fr-FR" sz="2400" i="1" dirty="0" smtClean="0"/>
            </a:br>
            <a:r>
              <a:rPr lang="fr-FR" sz="2400" dirty="0" smtClean="0"/>
              <a:t>Les deux actions se passent en même temps (</a:t>
            </a:r>
            <a:r>
              <a:rPr lang="fr-FR" sz="2400" dirty="0" smtClean="0">
                <a:solidFill>
                  <a:srgbClr val="00B050"/>
                </a:solidFill>
              </a:rPr>
              <a:t>simultanéité</a:t>
            </a:r>
            <a:r>
              <a:rPr lang="fr-FR" sz="2400" dirty="0" smtClean="0"/>
              <a:t>)</a:t>
            </a:r>
            <a:br>
              <a:rPr lang="fr-FR" sz="2400" dirty="0" smtClean="0"/>
            </a:br>
            <a:r>
              <a:rPr lang="fr-FR" sz="2400" i="1" dirty="0" smtClean="0"/>
              <a:t>… que vous </a:t>
            </a:r>
            <a:r>
              <a:rPr lang="fr-FR" sz="2400" i="1" u="sng" dirty="0" smtClean="0"/>
              <a:t>avez révisé</a:t>
            </a:r>
            <a:r>
              <a:rPr lang="fr-FR" sz="2400" i="1" dirty="0" smtClean="0"/>
              <a:t> les leçons </a:t>
            </a:r>
            <a:r>
              <a:rPr lang="fr-FR" sz="2400" i="1" dirty="0" smtClean="0">
                <a:solidFill>
                  <a:srgbClr val="FF0000"/>
                </a:solidFill>
              </a:rPr>
              <a:t>(</a:t>
            </a:r>
            <a:r>
              <a:rPr lang="fr-FR" sz="2400" i="1" u="sng" dirty="0" err="1" smtClean="0">
                <a:solidFill>
                  <a:srgbClr val="FF0000"/>
                </a:solidFill>
              </a:rPr>
              <a:t>p.c</a:t>
            </a:r>
            <a:r>
              <a:rPr lang="fr-FR" sz="2400" i="1" dirty="0" smtClean="0">
                <a:solidFill>
                  <a:srgbClr val="FF0000"/>
                </a:solidFill>
              </a:rPr>
              <a:t>) [ou autres temps du passé]</a:t>
            </a:r>
            <a:br>
              <a:rPr lang="fr-FR" sz="2400" i="1" dirty="0" smtClean="0">
                <a:solidFill>
                  <a:srgbClr val="FF0000"/>
                </a:solidFill>
              </a:rPr>
            </a:br>
            <a:r>
              <a:rPr lang="fr-FR" sz="2400" dirty="0" smtClean="0"/>
              <a:t>l’action de </a:t>
            </a:r>
            <a:r>
              <a:rPr lang="fr-FR" sz="2400" i="1" dirty="0" smtClean="0"/>
              <a:t>réviser</a:t>
            </a:r>
            <a:r>
              <a:rPr lang="fr-FR" sz="2400" dirty="0" smtClean="0"/>
              <a:t> se passe avant celle de </a:t>
            </a:r>
            <a:r>
              <a:rPr lang="fr-FR" sz="2400" i="1" dirty="0" smtClean="0"/>
              <a:t>penser</a:t>
            </a:r>
            <a:r>
              <a:rPr lang="fr-FR" sz="2400" dirty="0" smtClean="0"/>
              <a:t> (</a:t>
            </a:r>
            <a:r>
              <a:rPr lang="fr-FR" sz="2400" dirty="0" smtClean="0">
                <a:solidFill>
                  <a:schemeClr val="accent6">
                    <a:lumMod val="75000"/>
                  </a:schemeClr>
                </a:solidFill>
              </a:rPr>
              <a:t>antériorité</a:t>
            </a:r>
            <a:r>
              <a:rPr lang="fr-FR" sz="2400" dirty="0" smtClean="0"/>
              <a:t>)</a:t>
            </a:r>
            <a:br>
              <a:rPr lang="fr-FR" sz="2400" dirty="0" smtClean="0"/>
            </a:br>
            <a:r>
              <a:rPr lang="fr-FR" sz="2400" i="1" dirty="0" smtClean="0"/>
              <a:t>… que vous </a:t>
            </a:r>
            <a:r>
              <a:rPr lang="fr-FR" sz="2400" i="1" u="sng" dirty="0" smtClean="0"/>
              <a:t>réviserez</a:t>
            </a:r>
            <a:r>
              <a:rPr lang="fr-FR" sz="2400" i="1" dirty="0" smtClean="0"/>
              <a:t> pour le prochain examen (</a:t>
            </a:r>
            <a:r>
              <a:rPr lang="fr-FR" sz="2400" i="1" u="sng" dirty="0" smtClean="0"/>
              <a:t>futur simple</a:t>
            </a:r>
            <a:r>
              <a:rPr lang="fr-FR" sz="2400" i="1" dirty="0" smtClean="0"/>
              <a:t>)</a:t>
            </a:r>
            <a:br>
              <a:rPr lang="fr-FR" sz="2400" i="1" dirty="0" smtClean="0"/>
            </a:br>
            <a:r>
              <a:rPr lang="fr-FR" sz="2400" dirty="0"/>
              <a:t>l’action de </a:t>
            </a:r>
            <a:r>
              <a:rPr lang="fr-FR" sz="2400" i="1" dirty="0"/>
              <a:t>réviser</a:t>
            </a:r>
            <a:r>
              <a:rPr lang="fr-FR" sz="2400" dirty="0"/>
              <a:t> se passe </a:t>
            </a:r>
            <a:r>
              <a:rPr lang="fr-FR" sz="2400" dirty="0" smtClean="0"/>
              <a:t>après </a:t>
            </a:r>
            <a:r>
              <a:rPr lang="fr-FR" sz="2400" dirty="0"/>
              <a:t>celle de </a:t>
            </a:r>
            <a:r>
              <a:rPr lang="fr-FR" sz="2400" i="1" dirty="0"/>
              <a:t>penser</a:t>
            </a:r>
            <a:r>
              <a:rPr lang="fr-FR" sz="2400" dirty="0"/>
              <a:t> </a:t>
            </a:r>
            <a:r>
              <a:rPr lang="fr-FR" sz="2400" dirty="0" smtClean="0"/>
              <a:t>(</a:t>
            </a:r>
            <a:r>
              <a:rPr lang="fr-FR" sz="2400" dirty="0" smtClean="0">
                <a:solidFill>
                  <a:srgbClr val="0070C0"/>
                </a:solidFill>
              </a:rPr>
              <a:t>postériorité</a:t>
            </a:r>
            <a:r>
              <a:rPr lang="fr-FR" sz="2400" dirty="0"/>
              <a:t>)</a:t>
            </a:r>
            <a:br>
              <a:rPr lang="fr-FR" sz="2400" dirty="0"/>
            </a:br>
            <a:endParaRPr lang="fr-FR" sz="2400" dirty="0"/>
          </a:p>
        </p:txBody>
      </p:sp>
    </p:spTree>
    <p:extLst>
      <p:ext uri="{BB962C8B-B14F-4D97-AF65-F5344CB8AC3E}">
        <p14:creationId xmlns:p14="http://schemas.microsoft.com/office/powerpoint/2010/main" val="3672281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250706"/>
          </a:xfrm>
        </p:spPr>
        <p:txBody>
          <a:bodyPr>
            <a:normAutofit/>
          </a:bodyPr>
          <a:lstStyle/>
          <a:p>
            <a:pPr algn="l">
              <a:lnSpc>
                <a:spcPct val="150000"/>
              </a:lnSpc>
            </a:pPr>
            <a:r>
              <a:rPr lang="fr-FR" sz="2400" b="1" dirty="0" smtClean="0"/>
              <a:t>Quand le verbe de la principale est au passé, celui de la subordonnée est à l’imparfait ou au passé simple pour indiquer la simultanéité,</a:t>
            </a:r>
            <a:br>
              <a:rPr lang="fr-FR" sz="2400" b="1" dirty="0" smtClean="0"/>
            </a:br>
            <a:r>
              <a:rPr lang="fr-FR" sz="2400" i="1" dirty="0" smtClean="0"/>
              <a:t>Je </a:t>
            </a:r>
            <a:r>
              <a:rPr lang="fr-FR" sz="2400" i="1" u="sng" dirty="0" smtClean="0">
                <a:solidFill>
                  <a:srgbClr val="00B050"/>
                </a:solidFill>
              </a:rPr>
              <a:t>pensais</a:t>
            </a:r>
            <a:r>
              <a:rPr lang="fr-FR" sz="2400" i="1" dirty="0" smtClean="0">
                <a:solidFill>
                  <a:srgbClr val="00B050"/>
                </a:solidFill>
              </a:rPr>
              <a:t> (imparfait) </a:t>
            </a:r>
            <a:r>
              <a:rPr lang="fr-FR" sz="2400" i="1" dirty="0" smtClean="0"/>
              <a:t>qu’elle </a:t>
            </a:r>
            <a:r>
              <a:rPr lang="fr-FR" sz="2400" i="1" u="sng" dirty="0" smtClean="0">
                <a:solidFill>
                  <a:srgbClr val="00B050"/>
                </a:solidFill>
              </a:rPr>
              <a:t>révisait</a:t>
            </a:r>
            <a:r>
              <a:rPr lang="fr-FR" sz="2400" i="1" dirty="0" smtClean="0">
                <a:solidFill>
                  <a:srgbClr val="00B050"/>
                </a:solidFill>
              </a:rPr>
              <a:t> (imparfait)</a:t>
            </a:r>
            <a:r>
              <a:rPr lang="fr-FR" sz="2400" i="1" dirty="0" smtClean="0"/>
              <a:t> </a:t>
            </a:r>
            <a:r>
              <a:rPr lang="fr-FR" sz="2400" dirty="0" smtClean="0"/>
              <a:t>= </a:t>
            </a:r>
            <a:r>
              <a:rPr lang="fr-FR" sz="2400" dirty="0" smtClean="0">
                <a:solidFill>
                  <a:srgbClr val="00B050"/>
                </a:solidFill>
              </a:rPr>
              <a:t>simultanéité</a:t>
            </a:r>
            <a:r>
              <a:rPr lang="fr-FR" sz="2400" dirty="0" smtClean="0"/>
              <a:t/>
            </a:r>
            <a:br>
              <a:rPr lang="fr-FR" sz="2400" dirty="0" smtClean="0"/>
            </a:br>
            <a:r>
              <a:rPr lang="fr-FR" sz="2400" b="1" dirty="0" smtClean="0"/>
              <a:t>au plus-que-parfait ou au passé antérieur pour  indiquer l’antériorité,</a:t>
            </a:r>
            <a:br>
              <a:rPr lang="fr-FR" sz="2400" b="1" dirty="0" smtClean="0"/>
            </a:br>
            <a:r>
              <a:rPr lang="fr-FR" sz="2400" i="1" dirty="0" smtClean="0"/>
              <a:t>Je </a:t>
            </a:r>
            <a:r>
              <a:rPr lang="fr-FR" sz="2400" i="1" u="sng" dirty="0" smtClean="0"/>
              <a:t>pensais</a:t>
            </a:r>
            <a:r>
              <a:rPr lang="fr-FR" sz="2400" i="1" dirty="0"/>
              <a:t> (imparfait</a:t>
            </a:r>
            <a:r>
              <a:rPr lang="fr-FR" sz="2400" i="1" dirty="0" smtClean="0"/>
              <a:t>)</a:t>
            </a:r>
            <a:r>
              <a:rPr lang="fr-FR" sz="2400" i="1" dirty="0" smtClean="0">
                <a:solidFill>
                  <a:schemeClr val="accent6">
                    <a:lumMod val="75000"/>
                  </a:schemeClr>
                </a:solidFill>
              </a:rPr>
              <a:t> </a:t>
            </a:r>
            <a:r>
              <a:rPr lang="fr-FR" sz="2400" i="1" dirty="0" smtClean="0"/>
              <a:t>qu’elle </a:t>
            </a:r>
            <a:r>
              <a:rPr lang="fr-FR" sz="2400" i="1" u="sng" dirty="0" smtClean="0">
                <a:solidFill>
                  <a:schemeClr val="accent6">
                    <a:lumMod val="75000"/>
                  </a:schemeClr>
                </a:solidFill>
              </a:rPr>
              <a:t>avait révisé</a:t>
            </a:r>
            <a:r>
              <a:rPr lang="fr-FR" sz="2400" i="1" dirty="0" smtClean="0">
                <a:solidFill>
                  <a:schemeClr val="accent6">
                    <a:lumMod val="75000"/>
                  </a:schemeClr>
                </a:solidFill>
              </a:rPr>
              <a:t> (PQP) </a:t>
            </a:r>
            <a:r>
              <a:rPr lang="fr-FR" sz="2400" dirty="0" smtClean="0">
                <a:solidFill>
                  <a:schemeClr val="accent6">
                    <a:lumMod val="75000"/>
                  </a:schemeClr>
                </a:solidFill>
              </a:rPr>
              <a:t>= antériorité</a:t>
            </a:r>
            <a:r>
              <a:rPr lang="fr-FR" sz="2400" dirty="0" smtClean="0">
                <a:solidFill>
                  <a:schemeClr val="accent6">
                    <a:lumMod val="50000"/>
                  </a:schemeClr>
                </a:solidFill>
              </a:rPr>
              <a:t/>
            </a:r>
            <a:br>
              <a:rPr lang="fr-FR" sz="2400" dirty="0" smtClean="0">
                <a:solidFill>
                  <a:schemeClr val="accent6">
                    <a:lumMod val="50000"/>
                  </a:schemeClr>
                </a:solidFill>
              </a:rPr>
            </a:br>
            <a:r>
              <a:rPr lang="fr-FR" sz="2400" dirty="0" smtClean="0">
                <a:solidFill>
                  <a:schemeClr val="accent6">
                    <a:lumMod val="50000"/>
                  </a:schemeClr>
                </a:solidFill>
              </a:rPr>
              <a:t/>
            </a:r>
            <a:br>
              <a:rPr lang="fr-FR" sz="2400" dirty="0" smtClean="0">
                <a:solidFill>
                  <a:schemeClr val="accent6">
                    <a:lumMod val="50000"/>
                  </a:schemeClr>
                </a:solidFill>
              </a:rPr>
            </a:br>
            <a:r>
              <a:rPr lang="fr-FR" sz="2400" b="1" dirty="0" smtClean="0"/>
              <a:t>au conditionnel présent (futur du passé) ou au conditionnel présent pour indiquer la postériorité :</a:t>
            </a:r>
            <a:br>
              <a:rPr lang="fr-FR" sz="2400" b="1" dirty="0" smtClean="0"/>
            </a:br>
            <a:r>
              <a:rPr lang="fr-FR" sz="2400" i="1" dirty="0" smtClean="0"/>
              <a:t>Je </a:t>
            </a:r>
            <a:r>
              <a:rPr lang="fr-FR" sz="2400" i="1" u="sng" dirty="0"/>
              <a:t>pensais</a:t>
            </a:r>
            <a:r>
              <a:rPr lang="fr-FR" sz="2400" i="1" dirty="0"/>
              <a:t> (imparfait)</a:t>
            </a:r>
            <a:r>
              <a:rPr lang="fr-FR" sz="2400" i="1" dirty="0" smtClean="0"/>
              <a:t> qu’elle </a:t>
            </a:r>
            <a:r>
              <a:rPr lang="fr-FR" sz="2400" i="1" u="sng" dirty="0" smtClean="0">
                <a:solidFill>
                  <a:srgbClr val="0070C0"/>
                </a:solidFill>
              </a:rPr>
              <a:t>réviserait</a:t>
            </a:r>
            <a:r>
              <a:rPr lang="fr-FR" sz="2400" i="1" dirty="0" smtClean="0">
                <a:solidFill>
                  <a:srgbClr val="0070C0"/>
                </a:solidFill>
              </a:rPr>
              <a:t> (</a:t>
            </a:r>
            <a:r>
              <a:rPr lang="fr-FR" sz="2400" i="1" dirty="0">
                <a:solidFill>
                  <a:srgbClr val="0070C0"/>
                </a:solidFill>
              </a:rPr>
              <a:t>futur du </a:t>
            </a:r>
            <a:r>
              <a:rPr lang="fr-FR" sz="2400" i="1" dirty="0" smtClean="0">
                <a:solidFill>
                  <a:srgbClr val="0070C0"/>
                </a:solidFill>
              </a:rPr>
              <a:t>passé)</a:t>
            </a:r>
            <a:r>
              <a:rPr lang="fr-FR" sz="2400" i="1" dirty="0" smtClean="0"/>
              <a:t> </a:t>
            </a:r>
            <a:r>
              <a:rPr lang="fr-FR" sz="2400" dirty="0" smtClean="0"/>
              <a:t>= </a:t>
            </a:r>
            <a:r>
              <a:rPr lang="fr-FR" sz="2400" dirty="0" smtClean="0">
                <a:solidFill>
                  <a:srgbClr val="0070C0"/>
                </a:solidFill>
              </a:rPr>
              <a:t>postériorité</a:t>
            </a:r>
            <a:r>
              <a:rPr lang="fr-FR" sz="2400" dirty="0" smtClean="0">
                <a:solidFill>
                  <a:schemeClr val="accent6">
                    <a:lumMod val="50000"/>
                  </a:schemeClr>
                </a:solidFill>
              </a:rPr>
              <a:t/>
            </a:r>
            <a:br>
              <a:rPr lang="fr-FR" sz="2400" dirty="0" smtClean="0">
                <a:solidFill>
                  <a:schemeClr val="accent6">
                    <a:lumMod val="50000"/>
                  </a:schemeClr>
                </a:solidFill>
              </a:rPr>
            </a:br>
            <a:endParaRPr lang="fr-FR" sz="2400" dirty="0">
              <a:solidFill>
                <a:schemeClr val="accent6">
                  <a:lumMod val="50000"/>
                </a:schemeClr>
              </a:solidFill>
            </a:endParaRPr>
          </a:p>
        </p:txBody>
      </p:sp>
      <p:sp>
        <p:nvSpPr>
          <p:cNvPr id="3" name="Plus 2"/>
          <p:cNvSpPr/>
          <p:nvPr/>
        </p:nvSpPr>
        <p:spPr>
          <a:xfrm>
            <a:off x="4166917" y="3612767"/>
            <a:ext cx="4572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79229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88640"/>
            <a:ext cx="9144000" cy="6669360"/>
          </a:xfrm>
        </p:spPr>
        <p:txBody>
          <a:bodyPr>
            <a:normAutofit/>
          </a:bodyPr>
          <a:lstStyle/>
          <a:p>
            <a:r>
              <a:rPr lang="fr-FR" sz="1700" b="1" dirty="0" smtClean="0">
                <a:solidFill>
                  <a:schemeClr val="tx1"/>
                </a:solidFill>
              </a:rPr>
              <a:t>Passé                                                                              </a:t>
            </a:r>
            <a:r>
              <a:rPr lang="fr-FR" sz="1700" b="1" dirty="0" smtClean="0">
                <a:solidFill>
                  <a:schemeClr val="bg1"/>
                </a:solidFill>
              </a:rPr>
              <a:t>_</a:t>
            </a:r>
            <a:r>
              <a:rPr lang="fr-FR" sz="1700" b="1" dirty="0" smtClean="0">
                <a:solidFill>
                  <a:schemeClr val="tx1"/>
                </a:solidFill>
              </a:rPr>
              <a:t>Présent                                                             Futur</a:t>
            </a:r>
          </a:p>
          <a:p>
            <a:pPr algn="l"/>
            <a:endParaRPr lang="fr-FR" sz="1700" b="1" dirty="0" smtClean="0">
              <a:solidFill>
                <a:schemeClr val="tx1"/>
              </a:solidFill>
            </a:endParaRP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accent2">
                    <a:lumMod val="75000"/>
                  </a:schemeClr>
                </a:solidFill>
              </a:rPr>
              <a:t>conditionnel présent</a:t>
            </a:r>
            <a:r>
              <a:rPr lang="fr-FR" sz="1700" b="1" dirty="0" smtClean="0">
                <a:solidFill>
                  <a:schemeClr val="tx1"/>
                </a:solidFill>
              </a:rPr>
              <a:t>             </a:t>
            </a:r>
            <a:r>
              <a:rPr lang="fr-FR" sz="1700" b="1" dirty="0" smtClean="0">
                <a:solidFill>
                  <a:srgbClr val="0070C0"/>
                </a:solidFill>
              </a:rPr>
              <a:t>futur antérieur</a:t>
            </a:r>
          </a:p>
          <a:p>
            <a:pPr algn="l"/>
            <a:r>
              <a:rPr lang="fr-FR" sz="1700" b="1" dirty="0">
                <a:solidFill>
                  <a:schemeClr val="tx1"/>
                </a:solidFill>
              </a:rPr>
              <a:t> </a:t>
            </a:r>
            <a:r>
              <a:rPr lang="fr-FR" sz="1700" b="1" dirty="0" smtClean="0">
                <a:solidFill>
                  <a:schemeClr val="tx1"/>
                </a:solidFill>
              </a:rPr>
              <a:t>                                                                        </a:t>
            </a:r>
            <a:r>
              <a:rPr lang="fr-FR" sz="1700" b="1" dirty="0" smtClean="0">
                <a:solidFill>
                  <a:schemeClr val="accent2">
                    <a:lumMod val="75000"/>
                  </a:schemeClr>
                </a:solidFill>
              </a:rPr>
              <a:t>(</a:t>
            </a:r>
            <a:r>
              <a:rPr lang="fr-FR" sz="1700" b="1" dirty="0" smtClean="0">
                <a:solidFill>
                  <a:srgbClr val="0070C0"/>
                </a:solidFill>
              </a:rPr>
              <a:t>futur du passé</a:t>
            </a:r>
            <a:r>
              <a:rPr lang="fr-FR" sz="1700" b="1" dirty="0" smtClean="0">
                <a:solidFill>
                  <a:schemeClr val="accent2">
                    <a:lumMod val="75000"/>
                  </a:schemeClr>
                </a:solidFill>
              </a:rPr>
              <a:t>)</a:t>
            </a:r>
          </a:p>
          <a:p>
            <a:pPr algn="l"/>
            <a:r>
              <a:rPr lang="fr-FR" sz="1700" b="1" dirty="0">
                <a:solidFill>
                  <a:schemeClr val="tx1"/>
                </a:solidFill>
              </a:rPr>
              <a:t> </a:t>
            </a:r>
            <a:r>
              <a:rPr lang="fr-FR" sz="1700" b="1" dirty="0" smtClean="0">
                <a:solidFill>
                  <a:schemeClr val="tx1"/>
                </a:solidFill>
              </a:rPr>
              <a:t>                                                                                                                                       </a:t>
            </a:r>
            <a:r>
              <a:rPr lang="fr-FR" sz="1700" b="1" dirty="0" smtClean="0">
                <a:solidFill>
                  <a:srgbClr val="00B0F0"/>
                </a:solidFill>
              </a:rPr>
              <a:t>futur </a:t>
            </a:r>
            <a:r>
              <a:rPr lang="fr-FR" sz="1700" b="1" dirty="0">
                <a:solidFill>
                  <a:srgbClr val="00B0F0"/>
                </a:solidFill>
              </a:rPr>
              <a:t>simple</a:t>
            </a:r>
            <a:endParaRPr lang="fr-FR" sz="1700" b="1" dirty="0" smtClean="0">
              <a:solidFill>
                <a:schemeClr val="tx1"/>
              </a:solidFill>
            </a:endParaRPr>
          </a:p>
          <a:p>
            <a:pPr algn="l"/>
            <a:r>
              <a:rPr lang="fr-FR" sz="1700" b="1" dirty="0" smtClean="0">
                <a:solidFill>
                  <a:schemeClr val="tx1"/>
                </a:solidFill>
              </a:rPr>
              <a:t>                                                                     passé composé</a:t>
            </a:r>
            <a:endParaRPr lang="fr-FR" sz="1700" b="1" dirty="0" smtClean="0">
              <a:solidFill>
                <a:srgbClr val="00B0F0"/>
              </a:solidFill>
            </a:endParaRPr>
          </a:p>
          <a:p>
            <a:pPr algn="l"/>
            <a:endParaRPr lang="fr-FR" sz="1700" b="1" dirty="0">
              <a:solidFill>
                <a:srgbClr val="00B0F0"/>
              </a:solidFill>
            </a:endParaRPr>
          </a:p>
          <a:p>
            <a:pPr algn="l"/>
            <a:r>
              <a:rPr lang="fr-FR" sz="1700" b="1" dirty="0" smtClean="0">
                <a:solidFill>
                  <a:schemeClr val="tx1"/>
                </a:solidFill>
              </a:rPr>
              <a:t>                                                   </a:t>
            </a:r>
            <a:r>
              <a:rPr lang="fr-FR" sz="1700" b="1" dirty="0" smtClean="0">
                <a:solidFill>
                  <a:schemeClr val="accent2">
                    <a:lumMod val="75000"/>
                  </a:schemeClr>
                </a:solidFill>
              </a:rPr>
              <a:t>conditionnel passé</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imparfait</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bg1">
                    <a:lumMod val="65000"/>
                  </a:schemeClr>
                </a:solidFill>
              </a:rPr>
              <a:t>passé simple</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plus-que-parfait</a:t>
            </a:r>
          </a:p>
          <a:p>
            <a:pPr algn="l"/>
            <a:endParaRPr lang="fr-FR" sz="1700" b="1" dirty="0">
              <a:solidFill>
                <a:schemeClr val="tx1"/>
              </a:solidFill>
            </a:endParaRPr>
          </a:p>
          <a:p>
            <a:pPr algn="l"/>
            <a:r>
              <a:rPr lang="fr-FR" sz="1700" b="1" dirty="0" smtClean="0">
                <a:solidFill>
                  <a:schemeClr val="bg1">
                    <a:lumMod val="65000"/>
                  </a:schemeClr>
                </a:solidFill>
              </a:rPr>
              <a:t>     passé antérieur</a:t>
            </a:r>
          </a:p>
        </p:txBody>
      </p:sp>
      <p:cxnSp>
        <p:nvCxnSpPr>
          <p:cNvPr id="16" name="Connecteur droit avec flèche 15"/>
          <p:cNvCxnSpPr/>
          <p:nvPr/>
        </p:nvCxnSpPr>
        <p:spPr>
          <a:xfrm>
            <a:off x="899592" y="188640"/>
            <a:ext cx="0" cy="5040560"/>
          </a:xfrm>
          <a:prstGeom prst="straightConnector1">
            <a:avLst/>
          </a:prstGeom>
          <a:ln>
            <a:solidFill>
              <a:schemeClr val="bg1">
                <a:lumMod val="65000"/>
              </a:schemeClr>
            </a:solidFill>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p:cNvCxnSpPr/>
          <p:nvPr/>
        </p:nvCxnSpPr>
        <p:spPr>
          <a:xfrm>
            <a:off x="1187624" y="476672"/>
            <a:ext cx="0" cy="417646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9" name="Connecteur droit avec flèche 18"/>
          <p:cNvCxnSpPr/>
          <p:nvPr/>
        </p:nvCxnSpPr>
        <p:spPr>
          <a:xfrm>
            <a:off x="2324231" y="476672"/>
            <a:ext cx="0" cy="295232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cteur droit avec flèche 19"/>
          <p:cNvCxnSpPr/>
          <p:nvPr/>
        </p:nvCxnSpPr>
        <p:spPr>
          <a:xfrm>
            <a:off x="1979712" y="188640"/>
            <a:ext cx="0" cy="3816424"/>
          </a:xfrm>
          <a:prstGeom prst="straightConnector1">
            <a:avLst/>
          </a:prstGeom>
          <a:ln>
            <a:solidFill>
              <a:schemeClr val="bg1">
                <a:lumMod val="75000"/>
              </a:schemeClr>
            </a:solidFill>
            <a:tailEnd type="arrow"/>
          </a:ln>
        </p:spPr>
        <p:style>
          <a:lnRef idx="2">
            <a:schemeClr val="dk1"/>
          </a:lnRef>
          <a:fillRef idx="0">
            <a:schemeClr val="dk1"/>
          </a:fillRef>
          <a:effectRef idx="1">
            <a:schemeClr val="dk1"/>
          </a:effectRef>
          <a:fontRef idx="minor">
            <a:schemeClr val="tx1"/>
          </a:fontRef>
        </p:style>
      </p:cxnSp>
      <p:cxnSp>
        <p:nvCxnSpPr>
          <p:cNvPr id="21" name="Connecteur droit avec flèche 20"/>
          <p:cNvCxnSpPr/>
          <p:nvPr/>
        </p:nvCxnSpPr>
        <p:spPr>
          <a:xfrm>
            <a:off x="3275854" y="188640"/>
            <a:ext cx="2" cy="2567801"/>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2" name="Connecteur droit avec flèche 21"/>
          <p:cNvCxnSpPr/>
          <p:nvPr/>
        </p:nvCxnSpPr>
        <p:spPr>
          <a:xfrm>
            <a:off x="4211960" y="1715749"/>
            <a:ext cx="0" cy="474173"/>
          </a:xfrm>
          <a:prstGeom prst="straightConnector1">
            <a:avLst/>
          </a:prstGeom>
          <a:ln>
            <a:prstDash val="dash"/>
            <a:tailEnd type="arrow"/>
          </a:ln>
        </p:spPr>
        <p:style>
          <a:lnRef idx="2">
            <a:schemeClr val="dk1"/>
          </a:lnRef>
          <a:fillRef idx="0">
            <a:schemeClr val="dk1"/>
          </a:fillRef>
          <a:effectRef idx="1">
            <a:schemeClr val="dk1"/>
          </a:effectRef>
          <a:fontRef idx="minor">
            <a:schemeClr val="tx1"/>
          </a:fontRef>
        </p:style>
      </p:cxnSp>
      <p:cxnSp>
        <p:nvCxnSpPr>
          <p:cNvPr id="24" name="Connecteur droit avec flèche 23"/>
          <p:cNvCxnSpPr>
            <a:stCxn id="3" idx="0"/>
          </p:cNvCxnSpPr>
          <p:nvPr/>
        </p:nvCxnSpPr>
        <p:spPr>
          <a:xfrm>
            <a:off x="4572000" y="188640"/>
            <a:ext cx="6" cy="97210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6" name="Connecteur droit avec flèche 25"/>
          <p:cNvCxnSpPr/>
          <p:nvPr/>
        </p:nvCxnSpPr>
        <p:spPr>
          <a:xfrm flipH="1">
            <a:off x="6372200" y="512675"/>
            <a:ext cx="2" cy="6840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7308304" y="188640"/>
            <a:ext cx="0"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Connecteur droit avec flèche 52"/>
          <p:cNvCxnSpPr/>
          <p:nvPr/>
        </p:nvCxnSpPr>
        <p:spPr>
          <a:xfrm flipH="1">
            <a:off x="1187623" y="2924944"/>
            <a:ext cx="1136608" cy="0"/>
          </a:xfrm>
          <a:prstGeom prst="straightConnector1">
            <a:avLst/>
          </a:prstGeom>
          <a:ln>
            <a:headEnd type="arrow"/>
            <a:tailEnd type="arrow"/>
          </a:ln>
        </p:spPr>
        <p:style>
          <a:lnRef idx="2">
            <a:schemeClr val="accent3"/>
          </a:lnRef>
          <a:fillRef idx="0">
            <a:schemeClr val="accent3"/>
          </a:fillRef>
          <a:effectRef idx="1">
            <a:schemeClr val="accent3"/>
          </a:effectRef>
          <a:fontRef idx="minor">
            <a:schemeClr val="tx1"/>
          </a:fontRef>
        </p:style>
      </p:cxnSp>
      <p:sp>
        <p:nvSpPr>
          <p:cNvPr id="71" name="Flèche à angle droit 70"/>
          <p:cNvSpPr/>
          <p:nvPr/>
        </p:nvSpPr>
        <p:spPr>
          <a:xfrm rot="5400000">
            <a:off x="6045600" y="-389990"/>
            <a:ext cx="360040" cy="2165371"/>
          </a:xfrm>
          <a:prstGeom prst="bentUpArrow">
            <a:avLst>
              <a:gd name="adj1" fmla="val 12906"/>
              <a:gd name="adj2" fmla="val 25000"/>
              <a:gd name="adj3" fmla="val 3306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400"/>
          </a:p>
        </p:txBody>
      </p:sp>
      <p:sp>
        <p:nvSpPr>
          <p:cNvPr id="72" name="Flèche à angle droit 71"/>
          <p:cNvSpPr/>
          <p:nvPr/>
        </p:nvSpPr>
        <p:spPr>
          <a:xfrm rot="16200000" flipH="1">
            <a:off x="4577722" y="506957"/>
            <a:ext cx="360040" cy="371478"/>
          </a:xfrm>
          <a:prstGeom prst="bentUpArrow">
            <a:avLst>
              <a:gd name="adj1" fmla="val 12906"/>
              <a:gd name="adj2" fmla="val 25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cxnSp>
        <p:nvCxnSpPr>
          <p:cNvPr id="30" name="Connecteur droit 29"/>
          <p:cNvCxnSpPr/>
          <p:nvPr/>
        </p:nvCxnSpPr>
        <p:spPr>
          <a:xfrm>
            <a:off x="6372200" y="188640"/>
            <a:ext cx="2" cy="5040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899592" y="3645024"/>
            <a:ext cx="1080120" cy="0"/>
          </a:xfrm>
          <a:prstGeom prst="straightConnector1">
            <a:avLst/>
          </a:prstGeom>
          <a:ln>
            <a:solidFill>
              <a:schemeClr val="bg1">
                <a:lumMod val="85000"/>
              </a:schemeClr>
            </a:solidFill>
            <a:headEnd type="arrow"/>
            <a:tailEnd type="arrow"/>
          </a:ln>
        </p:spPr>
        <p:style>
          <a:lnRef idx="2">
            <a:schemeClr val="dk1"/>
          </a:lnRef>
          <a:fillRef idx="0">
            <a:schemeClr val="dk1"/>
          </a:fillRef>
          <a:effectRef idx="1">
            <a:schemeClr val="dk1"/>
          </a:effectRef>
          <a:fontRef idx="minor">
            <a:schemeClr val="tx1"/>
          </a:fontRef>
        </p:style>
      </p:cxnSp>
      <p:cxnSp>
        <p:nvCxnSpPr>
          <p:cNvPr id="23" name="Connecteur droit avec flèche 22"/>
          <p:cNvCxnSpPr/>
          <p:nvPr/>
        </p:nvCxnSpPr>
        <p:spPr>
          <a:xfrm>
            <a:off x="4211960" y="1952715"/>
            <a:ext cx="34072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3" name="Connecteur en angle 32"/>
          <p:cNvCxnSpPr/>
          <p:nvPr/>
        </p:nvCxnSpPr>
        <p:spPr>
          <a:xfrm rot="10800000" flipV="1">
            <a:off x="1187625" y="644811"/>
            <a:ext cx="3365057" cy="1031874"/>
          </a:xfrm>
          <a:prstGeom prst="bentConnector3">
            <a:avLst>
              <a:gd name="adj1" fmla="val 52059"/>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5" name="Connecteur droit avec flèche 44"/>
          <p:cNvCxnSpPr/>
          <p:nvPr/>
        </p:nvCxnSpPr>
        <p:spPr>
          <a:xfrm flipH="1">
            <a:off x="2324229" y="1034734"/>
            <a:ext cx="475813"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0" name="Connecteur droit avec flèche 49"/>
          <p:cNvCxnSpPr/>
          <p:nvPr/>
        </p:nvCxnSpPr>
        <p:spPr>
          <a:xfrm flipH="1">
            <a:off x="2800041" y="1331767"/>
            <a:ext cx="475813"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5" name="Connecteur en angle 54"/>
          <p:cNvCxnSpPr/>
          <p:nvPr/>
        </p:nvCxnSpPr>
        <p:spPr>
          <a:xfrm rot="10800000">
            <a:off x="5832135" y="1299190"/>
            <a:ext cx="1476169" cy="264213"/>
          </a:xfrm>
          <a:prstGeom prst="bentConnector3">
            <a:avLst>
              <a:gd name="adj1" fmla="val 11391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0" name="Connecteur droit 69"/>
          <p:cNvCxnSpPr/>
          <p:nvPr/>
        </p:nvCxnSpPr>
        <p:spPr>
          <a:xfrm>
            <a:off x="755576" y="476672"/>
            <a:ext cx="3816427" cy="0"/>
          </a:xfrm>
          <a:prstGeom prst="line">
            <a:avLst/>
          </a:prstGeom>
        </p:spPr>
        <p:style>
          <a:lnRef idx="2">
            <a:schemeClr val="dk1"/>
          </a:lnRef>
          <a:fillRef idx="0">
            <a:schemeClr val="dk1"/>
          </a:fillRef>
          <a:effectRef idx="1">
            <a:schemeClr val="dk1"/>
          </a:effectRef>
          <a:fontRef idx="minor">
            <a:schemeClr val="tx1"/>
          </a:fontRef>
        </p:style>
      </p:cxnSp>
      <p:cxnSp>
        <p:nvCxnSpPr>
          <p:cNvPr id="75" name="Connecteur droit avec flèche 74"/>
          <p:cNvCxnSpPr/>
          <p:nvPr/>
        </p:nvCxnSpPr>
        <p:spPr>
          <a:xfrm flipV="1">
            <a:off x="5508104" y="476673"/>
            <a:ext cx="2736304" cy="467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8" name="Connecteur droit 77"/>
          <p:cNvCxnSpPr/>
          <p:nvPr/>
        </p:nvCxnSpPr>
        <p:spPr>
          <a:xfrm>
            <a:off x="989602" y="476672"/>
            <a:ext cx="39604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86" name="Connecteur droit 85"/>
          <p:cNvCxnSpPr/>
          <p:nvPr/>
        </p:nvCxnSpPr>
        <p:spPr>
          <a:xfrm>
            <a:off x="2166091" y="473110"/>
            <a:ext cx="39604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11" name="Connecteur droit 110"/>
          <p:cNvCxnSpPr/>
          <p:nvPr/>
        </p:nvCxnSpPr>
        <p:spPr>
          <a:xfrm>
            <a:off x="4211960" y="188640"/>
            <a:ext cx="0" cy="1008112"/>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113" name="Connecteur droit avec flèche 112"/>
          <p:cNvCxnSpPr/>
          <p:nvPr/>
        </p:nvCxnSpPr>
        <p:spPr>
          <a:xfrm flipV="1">
            <a:off x="4572006" y="1715749"/>
            <a:ext cx="0" cy="3451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8" name="Connecteur droit 117"/>
          <p:cNvCxnSpPr/>
          <p:nvPr/>
        </p:nvCxnSpPr>
        <p:spPr>
          <a:xfrm>
            <a:off x="4552683" y="2060848"/>
            <a:ext cx="9144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21" name="Connecteur droit 120"/>
          <p:cNvCxnSpPr/>
          <p:nvPr/>
        </p:nvCxnSpPr>
        <p:spPr>
          <a:xfrm flipV="1">
            <a:off x="5467083" y="1034734"/>
            <a:ext cx="0" cy="1026114"/>
          </a:xfrm>
          <a:prstGeom prst="line">
            <a:avLst/>
          </a:prstGeom>
        </p:spPr>
        <p:style>
          <a:lnRef idx="2">
            <a:schemeClr val="accent2"/>
          </a:lnRef>
          <a:fillRef idx="0">
            <a:schemeClr val="accent2"/>
          </a:fillRef>
          <a:effectRef idx="1">
            <a:schemeClr val="accent2"/>
          </a:effectRef>
          <a:fontRef idx="minor">
            <a:schemeClr val="tx1"/>
          </a:fontRef>
        </p:style>
      </p:cxnSp>
      <p:cxnSp>
        <p:nvCxnSpPr>
          <p:cNvPr id="124" name="Connecteur droit 123"/>
          <p:cNvCxnSpPr/>
          <p:nvPr/>
        </p:nvCxnSpPr>
        <p:spPr>
          <a:xfrm flipH="1">
            <a:off x="4572003" y="1034734"/>
            <a:ext cx="89508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878429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2637</TotalTime>
  <Words>447</Words>
  <Application>Microsoft Office PowerPoint</Application>
  <PresentationFormat>Affichage à l'écran (4:3)</PresentationFormat>
  <Paragraphs>191</Paragraphs>
  <Slides>25</Slides>
  <Notes>1</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La concordance  des temps</vt:lpstr>
      <vt:lpstr>Présentation PowerPoint</vt:lpstr>
      <vt:lpstr>Système du présent :       Passé composé _____________Présent ____________ǀ___________ Futur simple                                                                                                                                                                                                 Futur antérieur</vt:lpstr>
      <vt:lpstr>Le conditionnel présent  (temps de l’incertitude)  Sert à exprimer des actions dont la réalisation est soumise à des conditions : Si + (imparfait), (conditionnel présent) Si j’étais grande, je ferais du basket.  Sert à émettre des suppositions/doutes :  Il y aurait des dommages collatéraux selon certaines sources.  Formule de politesse : Je voudrais une baguette, s’il vous plait.</vt:lpstr>
      <vt:lpstr>Système du passé :    Plus-que-parfait ________ Imparfait/ Passé composé _______ Forme du conditionnel                                                                                                                        ↓                                                                                                                  (Pas d’incertitude)                                                                                                                        ↓                                       action qui dure            action terminée         Futur du passé </vt:lpstr>
      <vt:lpstr>Le conditionnel passé  (conditionnel seconde forme)  Sert à exprimer le regret (qui renvoie à une action que l’on a pas faite et qu’on aurait aimé faire) ou le remord (qui renvoie à une action faite et que l’on aurait aimé ne pas faire) : « J’aurais dû l’embrasser avant qu’elle ne parte. » (regret)  « Je n’aurais jamais dû abandonner mes études. » (remord)  Sert à exprimer une supposition:  « Selon lui, elle aurait fait n’importe quoi. »  Dans une subordonnée comprenant « si » + présent (1), imparfait (2) ou plus-que-parfait (3), la principale est au conditionnel passé ou présent : « Elle aurait été moins efficace si je comprends bien » (1) « Il aurait eu plus d’énergie s’il dormait de temps en temps » (2) « Il aurait eu moins de problèmes s’il avait écouté les recommandations » (3) </vt:lpstr>
      <vt:lpstr>On doit toujours se demander quel est le déroulement et le temps demandé par le sens (antériorité, simultanéité, postériorité). Quand le verbe de la principale est au présent : Je pense … (présent de l’indicatif) … que vous révisez les leçons (présent de l’indicatif) Les deux actions se passent en même temps (simultanéité) … que vous avez révisé les leçons (p.c) [ou autres temps du passé] l’action de réviser se passe avant celle de penser (antériorité) … que vous réviserez pour le prochain examen (futur simple) l’action de réviser se passe après celle de penser (postériorité) </vt:lpstr>
      <vt:lpstr>Quand le verbe de la principale est au passé, celui de la subordonnée est à l’imparfait ou au passé simple pour indiquer la simultanéité, Je pensais (imparfait) qu’elle révisait (imparfait) = simultanéité au plus-que-parfait ou au passé antérieur pour  indiquer l’antériorité, Je pensais (imparfait) qu’elle avait révisé (PQP) = antériorité  au conditionnel présent (futur du passé) ou au conditionnel présent pour indiquer la postériorité : Je pensais (imparfait) qu’elle réviserait (futur du passé) = postériorité </vt:lpstr>
      <vt:lpstr>Présentation PowerPoint</vt:lpstr>
      <vt:lpstr>Une fois qu’on a choisi le temps de la principale (présent ou passé), il faut savoir ce que l’on veut exprimer : 1 – La simultanéité : Les deux actions se passent en même temps 2 – L’antériorité : L’action de la subordonnée se passe avant 3 – La postériorité : L’action de la subordonnée se passe après</vt:lpstr>
      <vt:lpstr>Le subjonctif : Le subjonctif, dans la subordonnée, pour exprimer un souhait ou une éventualité (valeurs du subjonctif) Si le verbe de la proposition principale est à l'indicatif présent ou au futur, celui de la subordonnée est : au présent du subjonctif pour marquer la simultanéité ou la postériorité. Il faut (ind. présent) que tu le fasses (subj. présent) maintenant. (simultanéité) Il faudra (futur) que tu le fasses (subj. présent) demain. (postériorité)  </vt:lpstr>
      <vt:lpstr>Si le verbe de la principale est au passé, celui de la subordonnée est: à l'imparfait du subjonctif pour indiquer la simultanéité ou la postériorité,  Je ne voulais (imparfait de l'indicatif) pas qu'elle revînt (imparfait du subjonctif). (simultanéité)  au plus-que-parfait du subjonctif pour marquer une antériorité. Je craignais (imparfait de l'indicatif) qu'il ne fût pas prévenu (plus-que-parfait du subjonctif) de mon arrivée. (antériorité)</vt:lpstr>
      <vt:lpstr>En pratique, on peut utiliser les mêmes temps que si le verbe de la principale était au présent: - Je ne voulais (imparfait de l'indicatif) pas qu'elle revienne (présent du subjonctif). (simultanéité) - Je craignais (imparfait de l'indicatif) qu'il ne soit pas prévenu (passé du subjonctif) de mon arrivée. (antériorité)</vt:lpstr>
      <vt:lpstr>Présentation PowerPoint</vt:lpstr>
      <vt:lpstr>Les temps simples et les temps composés La concordance des temps dépend de la nature des actions qui sont soit simultanées soit non simultanées.  Pour la simultanéité, on utilise le présent, : Je cuisine pendant qu’elle fait du yoga. le passé : Je cuisinais alors qu’elle faisait du yoga. ou le futur: Je cuisinerai quand elle fera du yoga. </vt:lpstr>
      <vt:lpstr>Lorsque les actions ne sont pas simultanées, il y a deux cas :  Premier cas (on utilise les temps composés) : L’action de la subordonnée est antérieure à celle de la principale. - Si le verbe de la proposition principale est au présent, celui de la subordonnée est au passé composé Je pars (2) dès que j’ai terminé (1) - Si le verbe de la proposition principale est à l’imparfait, celui de la subordonnée est au plus-que-parfait Je partais (2) dès que j’avais terminé (1) - Si le verbe de la proposition principale est au futur, celui de la subordonnée est au futur antérieur Je partirais (2) dès que j’aurai terminé (1) - Si le verbe de la proposition principale est au passé simple, celui de la subordonnée est au passé antérieur Je partis (2) dès que j’eus terminé (1) </vt:lpstr>
      <vt:lpstr>Second cas : L’action de la subordonnée est postérieure à celle de la principale. - Si le verbe de la proposition principale est au présent, celui de la subordonnée est au futur Je pense (1) qu’elle réussira (2) ses examens - Si le verbe de la proposition principale est à l’imparfait, celui de la subordonnée est au conditionnel présent (futur du passé) Je pensais (1) qu’elle réussirait (2) ses examens  Simultanéité = temps simples antériorité = temps composés</vt:lpstr>
      <vt:lpstr>La concordance des temps dans la subordonnée hypothétique (Quel temps employer avec « si »)  « si » n’est pas suivi d’un conditionnel  La subordonnée hypothétique (subordonnée de condition) permet d’exprimer l’hypothèse, que la condition soit réalisable ou non. De cette condition dépend la réalisation du fait exprimé dans la proposition principale. Si je prends le train (proposition subordonnée de condition) , je passerai dans ta ville. Le premier temps dépend du second.  La subordonnée hypothétique introduite par « si » est toujours (ou presque) au mode indicatif  </vt:lpstr>
      <vt:lpstr>La concordance de temps varie selon le mode utilisé dans la proposition principale  Quand le verbe de la principale est à l’indicatif ou à l’impératif   Quand le verbe de la principale est au conditionnel</vt:lpstr>
      <vt:lpstr>La subordonnée hypothétique introduite par « si » est au présent, quand le verbe de la principale est au présent ou à l’impératif.  Elle indique une action réalisable (possibilité).   « si » + présent (subordonnée) → indicatif présent ou impératif (principale)   Si vous le voulez (présent), prenez-le (impératif).  </vt:lpstr>
      <vt:lpstr>La subordonnée hypothétique introduite par « si » est au présent, quand le verbe de la principale est au futur simple.  Elle indique une action réalisable dans le futur (éventualité).   « si » + présent (subordonnée) → indicatif futur (principale)   Si vous le voulez (présent), vous y arriverez (futur simple)</vt:lpstr>
      <vt:lpstr>La subordonnée hypothétique introduite par « si » est au passé composé, quand le verbe de la principale est au présent.  Elle indique une action réalisée ou non dans le passé.   « si » + passé composé (subordonnée) → indicatif présent (principale)   S’il t’a aidé (passé composé), tu peux (présent) l’aider en retour. </vt:lpstr>
      <vt:lpstr>La subordonnée hypothétique introduite par « si » est à l’imparfait, quand le verbe de la principale est au conditionnel présent. Elle exprime un irréel présent (impossibilité).  (Si j’étais riche, j’achèterai une belle maison.)   « si » + imparfait (subordonnée) → conditionnel (principale)   Si j’avais (imparfait) du temps, je poursuivrais (conditionnel présent) mes études. </vt:lpstr>
      <vt:lpstr>La subordonnée hypothétique introduite par « si » est à l’imparfait, quand le verbe de la principale est au conditionnel présent. Elle exprime un irréel du passé (non produit).   « si » + plus-que-parfait (subordonnée) = conditionnel  passé (principale)   Si j’avais eu (plus-que-parfait) du temps, j’aurais poursuivi (conditionnel passé) mes études.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concordance  des temps</dc:title>
  <dc:creator>Laurent</dc:creator>
  <cp:lastModifiedBy>Laurent</cp:lastModifiedBy>
  <cp:revision>113</cp:revision>
  <dcterms:created xsi:type="dcterms:W3CDTF">2019-04-01T12:24:55Z</dcterms:created>
  <dcterms:modified xsi:type="dcterms:W3CDTF">2019-04-05T14:14:51Z</dcterms:modified>
</cp:coreProperties>
</file>