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AD0AFD7-C693-44B4-A8D5-7941BAD08876}">
          <p14:sldIdLst>
            <p14:sldId id="256"/>
            <p14:sldId id="258"/>
            <p14:sldId id="259"/>
            <p14:sldId id="257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accent6">
                <a:lumMod val="40000"/>
                <a:lumOff val="60000"/>
              </a:schemeClr>
            </a:gs>
            <a:gs pos="86000">
              <a:srgbClr val="D49E6C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rbancentrum.brno.cz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chool.cz/visegrad/kestazeni/architektura-pro-deti-a-ucitele_publikace.pdf" TargetMode="External"/><Relationship Id="rId2" Type="http://schemas.openxmlformats.org/officeDocument/2006/relationships/hyperlink" Target="http://www.architektiveskole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Zprostředkování architektury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Projekt 2019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192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260648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+mj-lt"/>
              </a:rPr>
              <a:t>Spolupráce:</a:t>
            </a:r>
          </a:p>
          <a:p>
            <a:endParaRPr lang="cs-CZ" sz="2800" dirty="0"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Odbor strategického rozvoje a spolupráce </a:t>
            </a:r>
            <a:r>
              <a:rPr lang="cs-CZ" sz="2800" b="1" dirty="0" err="1" smtClean="0">
                <a:latin typeface="+mj-lt"/>
              </a:rPr>
              <a:t>MmB</a:t>
            </a:r>
            <a:endParaRPr lang="en-US" sz="2800" b="1" dirty="0" smtClean="0">
              <a:latin typeface="+mj-lt"/>
            </a:endParaRPr>
          </a:p>
          <a:p>
            <a:endParaRPr lang="cs-CZ" sz="2800" b="1" dirty="0" smtClean="0"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+mj-lt"/>
              </a:rPr>
              <a:t>strategie </a:t>
            </a:r>
            <a:r>
              <a:rPr lang="en-US" sz="2800" dirty="0" smtClean="0">
                <a:latin typeface="+mj-lt"/>
              </a:rPr>
              <a:t>#brno2050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+mj-lt"/>
              </a:rPr>
              <a:t>p</a:t>
            </a:r>
            <a:r>
              <a:rPr lang="en-US" sz="2800" dirty="0" err="1" smtClean="0">
                <a:latin typeface="+mj-lt"/>
              </a:rPr>
              <a:t>articipa</a:t>
            </a:r>
            <a:r>
              <a:rPr lang="cs-CZ" sz="2800" dirty="0" smtClean="0">
                <a:latin typeface="+mj-lt"/>
              </a:rPr>
              <a:t>ční aktivity pro veřejnost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+mj-lt"/>
              </a:rPr>
              <a:t>p</a:t>
            </a:r>
            <a:r>
              <a:rPr lang="cs-CZ" sz="2800" dirty="0" smtClean="0">
                <a:latin typeface="+mj-lt"/>
              </a:rPr>
              <a:t>ilotní edukační </a:t>
            </a:r>
            <a:r>
              <a:rPr lang="cs-CZ" sz="2800" b="1" u="sng" dirty="0" smtClean="0">
                <a:latin typeface="+mj-lt"/>
              </a:rPr>
              <a:t>program o plánování a rozvoji města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+mj-lt"/>
              </a:rPr>
              <a:t>c</a:t>
            </a:r>
            <a:r>
              <a:rPr lang="cs-CZ" sz="2800" dirty="0" smtClean="0">
                <a:latin typeface="+mj-lt"/>
              </a:rPr>
              <a:t>ca </a:t>
            </a:r>
            <a:r>
              <a:rPr lang="cs-CZ" sz="2800" b="1" dirty="0" smtClean="0">
                <a:latin typeface="+mj-lt"/>
              </a:rPr>
              <a:t>2h (90 min)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+mj-lt"/>
              </a:rPr>
              <a:t>nabízeno školám – návaznost na RVP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+mj-lt"/>
              </a:rPr>
              <a:t>poutavá forma, využití herních </a:t>
            </a:r>
            <a:r>
              <a:rPr lang="cs-CZ" sz="2800" dirty="0" smtClean="0">
                <a:latin typeface="+mj-lt"/>
              </a:rPr>
              <a:t>prvků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+mj-lt"/>
              </a:rPr>
              <a:t>d</a:t>
            </a:r>
            <a:r>
              <a:rPr lang="cs-CZ" sz="2800" dirty="0" smtClean="0">
                <a:latin typeface="+mj-lt"/>
              </a:rPr>
              <a:t>ůraz na dovednosti a znalosti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+mj-lt"/>
              </a:rPr>
              <a:t>komplexní řešení problémů, komunikace, spolupráce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09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b="1" dirty="0" smtClean="0">
                <a:latin typeface="+mj-lt"/>
              </a:rPr>
              <a:t>Jak funguje město? </a:t>
            </a:r>
          </a:p>
          <a:p>
            <a:r>
              <a:rPr lang="cs-CZ" sz="2800" dirty="0" smtClean="0">
                <a:latin typeface="+mj-lt"/>
              </a:rPr>
              <a:t>Kdo/co všechno se mezi sebou musí domluvit v Brně?</a:t>
            </a:r>
          </a:p>
          <a:p>
            <a:endParaRPr lang="cs-CZ" sz="2800" b="1" dirty="0"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2. Co je to participace? </a:t>
            </a:r>
          </a:p>
          <a:p>
            <a:r>
              <a:rPr lang="cs-CZ" sz="2800" dirty="0" smtClean="0">
                <a:latin typeface="+mj-lt"/>
              </a:rPr>
              <a:t>Jaké se nabízí možnosti v Brně?</a:t>
            </a:r>
          </a:p>
          <a:p>
            <a:endParaRPr lang="cs-CZ" sz="2800" dirty="0">
              <a:latin typeface="+mj-lt"/>
            </a:endParaRPr>
          </a:p>
          <a:p>
            <a:r>
              <a:rPr lang="cs-CZ" sz="2800" dirty="0" smtClean="0">
                <a:latin typeface="+mj-lt"/>
              </a:rPr>
              <a:t>3. Jaké procesy a trendy město formují?</a:t>
            </a:r>
          </a:p>
          <a:p>
            <a:r>
              <a:rPr lang="cs-CZ" sz="2800" dirty="0" smtClean="0">
                <a:latin typeface="+mj-lt"/>
              </a:rPr>
              <a:t>Jak se tyto trendy projevují v Brně?</a:t>
            </a:r>
          </a:p>
          <a:p>
            <a:endParaRPr lang="cs-CZ" sz="2800" dirty="0">
              <a:latin typeface="+mj-lt"/>
            </a:endParaRPr>
          </a:p>
          <a:p>
            <a:r>
              <a:rPr lang="cs-CZ" sz="2800" dirty="0" smtClean="0">
                <a:latin typeface="+mj-lt"/>
              </a:rPr>
              <a:t>4. Co je to městská strategie rozvoje?</a:t>
            </a:r>
          </a:p>
          <a:p>
            <a:r>
              <a:rPr lang="cs-CZ" sz="2800" dirty="0" smtClean="0">
                <a:latin typeface="+mj-lt"/>
              </a:rPr>
              <a:t>Jakou strategii má v tomto směru Brno?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70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+mj-lt"/>
              </a:rPr>
              <a:t>Kde? </a:t>
            </a:r>
            <a:r>
              <a:rPr lang="cs-CZ" sz="2800" b="1" dirty="0" smtClean="0">
                <a:latin typeface="+mj-lt"/>
              </a:rPr>
              <a:t>Přímo </a:t>
            </a:r>
            <a:r>
              <a:rPr lang="cs-CZ" sz="2800" b="1" dirty="0">
                <a:latin typeface="+mj-lt"/>
              </a:rPr>
              <a:t>na školách </a:t>
            </a:r>
            <a:endParaRPr lang="cs-CZ" sz="2800" b="1" dirty="0" smtClean="0"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+</a:t>
            </a:r>
          </a:p>
          <a:p>
            <a:r>
              <a:rPr lang="cs-CZ" sz="2800" b="1" dirty="0" smtClean="0">
                <a:latin typeface="+mj-lt"/>
              </a:rPr>
              <a:t>URBAN </a:t>
            </a:r>
            <a:r>
              <a:rPr lang="cs-CZ" sz="2800" b="1" dirty="0">
                <a:latin typeface="+mj-lt"/>
              </a:rPr>
              <a:t>CENTRUM </a:t>
            </a:r>
            <a:r>
              <a:rPr lang="cs-CZ" sz="2800" b="1" dirty="0" smtClean="0">
                <a:latin typeface="+mj-lt"/>
              </a:rPr>
              <a:t>BRNO/ </a:t>
            </a:r>
            <a:r>
              <a:rPr lang="cs-CZ" sz="2800" b="1" dirty="0">
                <a:latin typeface="+mj-lt"/>
              </a:rPr>
              <a:t>informační kancelář rozvojových projektů </a:t>
            </a:r>
            <a:r>
              <a:rPr lang="cs-CZ" sz="2800" b="1" dirty="0" smtClean="0">
                <a:latin typeface="+mj-lt"/>
              </a:rPr>
              <a:t>města Brna</a:t>
            </a:r>
            <a:endParaRPr lang="cs-CZ" sz="2800" b="1" dirty="0">
              <a:latin typeface="+mj-lt"/>
            </a:endParaRPr>
          </a:p>
          <a:p>
            <a:r>
              <a:rPr lang="cs-CZ" sz="2800" dirty="0">
                <a:latin typeface="+mj-lt"/>
              </a:rPr>
              <a:t>výstavy rozvojových projektů města Brna, prezentace, besedy, projekce </a:t>
            </a:r>
            <a:r>
              <a:rPr lang="cs-CZ" sz="2800" dirty="0" err="1">
                <a:latin typeface="+mj-lt"/>
              </a:rPr>
              <a:t>videospotů</a:t>
            </a:r>
            <a:r>
              <a:rPr lang="cs-CZ" sz="2800" dirty="0">
                <a:latin typeface="+mj-lt"/>
              </a:rPr>
              <a:t>, propagační materiály, </a:t>
            </a:r>
            <a:r>
              <a:rPr lang="cs-CZ" sz="2800" dirty="0" smtClean="0">
                <a:latin typeface="+mj-lt"/>
              </a:rPr>
              <a:t>aj.</a:t>
            </a:r>
          </a:p>
          <a:p>
            <a:r>
              <a:rPr lang="cs-CZ" sz="2800" dirty="0" smtClean="0">
                <a:latin typeface="+mj-lt"/>
                <a:hlinkClick r:id="rId2"/>
              </a:rPr>
              <a:t>https</a:t>
            </a:r>
            <a:r>
              <a:rPr lang="cs-CZ" sz="2800" dirty="0">
                <a:latin typeface="+mj-lt"/>
                <a:hlinkClick r:id="rId2"/>
              </a:rPr>
              <a:t>://urbancentrum.brno.cz</a:t>
            </a:r>
            <a:r>
              <a:rPr lang="cs-CZ" sz="2800" dirty="0" smtClean="0">
                <a:latin typeface="+mj-lt"/>
                <a:hlinkClick r:id="rId2"/>
              </a:rPr>
              <a:t>/</a:t>
            </a:r>
            <a:endParaRPr lang="cs-CZ" sz="2800" dirty="0" smtClean="0">
              <a:latin typeface="+mj-lt"/>
            </a:endParaRPr>
          </a:p>
          <a:p>
            <a:r>
              <a:rPr lang="cs-CZ" sz="2800" dirty="0">
                <a:latin typeface="+mj-lt"/>
              </a:rPr>
              <a:t>s</a:t>
            </a:r>
            <a:r>
              <a:rPr lang="cs-CZ" sz="2800" dirty="0" smtClean="0">
                <a:latin typeface="+mj-lt"/>
              </a:rPr>
              <a:t>ídlo na Staré radnici, </a:t>
            </a:r>
            <a:r>
              <a:rPr lang="cs-CZ" sz="2800" dirty="0">
                <a:latin typeface="+mj-lt"/>
              </a:rPr>
              <a:t>Mečová </a:t>
            </a:r>
            <a:r>
              <a:rPr lang="cs-CZ" sz="2800" dirty="0" smtClean="0">
                <a:latin typeface="+mj-lt"/>
              </a:rPr>
              <a:t>5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+mj-lt"/>
              </a:rPr>
              <a:t>expozice </a:t>
            </a:r>
            <a:r>
              <a:rPr lang="cs-CZ" sz="2800" dirty="0">
                <a:latin typeface="+mj-lt"/>
              </a:rPr>
              <a:t>o významných projektech měnících tvář </a:t>
            </a:r>
            <a:r>
              <a:rPr lang="cs-CZ" sz="2800" dirty="0" smtClean="0">
                <a:latin typeface="+mj-lt"/>
              </a:rPr>
              <a:t>Brna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+mj-lt"/>
              </a:rPr>
              <a:t>besedy </a:t>
            </a:r>
            <a:r>
              <a:rPr lang="cs-CZ" sz="2800" dirty="0">
                <a:latin typeface="+mj-lt"/>
              </a:rPr>
              <a:t>s </a:t>
            </a:r>
            <a:r>
              <a:rPr lang="cs-CZ" sz="2800" dirty="0" smtClean="0">
                <a:latin typeface="+mj-lt"/>
              </a:rPr>
              <a:t>odborníky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+mj-lt"/>
              </a:rPr>
              <a:t>m</a:t>
            </a:r>
            <a:r>
              <a:rPr lang="it-IT" sz="2800" dirty="0" smtClean="0">
                <a:latin typeface="+mj-lt"/>
              </a:rPr>
              <a:t>odel </a:t>
            </a:r>
            <a:r>
              <a:rPr lang="it-IT" sz="2800" dirty="0">
                <a:latin typeface="+mj-lt"/>
              </a:rPr>
              <a:t>centra města v měřítku </a:t>
            </a:r>
            <a:r>
              <a:rPr lang="it-IT" sz="2800" dirty="0" smtClean="0">
                <a:latin typeface="+mj-lt"/>
              </a:rPr>
              <a:t>1:1000</a:t>
            </a:r>
            <a:endParaRPr lang="cs-CZ" sz="2800" dirty="0" smtClean="0"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863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60648"/>
            <a:ext cx="853244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Cíle</a:t>
            </a:r>
            <a:endParaRPr lang="cs-CZ" sz="2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cs-CZ" sz="2400" dirty="0" smtClean="0">
                <a:latin typeface="+mj-lt"/>
              </a:rPr>
              <a:t>zvýšení zájmu dětí o město, čtvrť či sousedství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orozumění, co se ve městě děje a proč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latin typeface="+mj-lt"/>
              </a:rPr>
              <a:t>d</a:t>
            </a:r>
            <a:r>
              <a:rPr lang="cs-CZ" sz="2400" dirty="0" smtClean="0">
                <a:latin typeface="+mj-lt"/>
              </a:rPr>
              <a:t>louhodobě zvýšení občanské participace (motivace)</a:t>
            </a:r>
          </a:p>
          <a:p>
            <a:endParaRPr lang="cs-CZ" sz="2400" dirty="0" smtClean="0">
              <a:latin typeface="+mj-lt"/>
            </a:endParaRPr>
          </a:p>
          <a:p>
            <a:pPr marL="514350" indent="-514350">
              <a:buAutoNum type="arabicPeriod"/>
            </a:pPr>
            <a:r>
              <a:rPr lang="cs-CZ" sz="2400" b="1" dirty="0">
                <a:latin typeface="+mj-lt"/>
              </a:rPr>
              <a:t>f</a:t>
            </a:r>
            <a:r>
              <a:rPr lang="cs-CZ" sz="2400" b="1" dirty="0" smtClean="0">
                <a:latin typeface="+mj-lt"/>
              </a:rPr>
              <a:t>áze</a:t>
            </a:r>
          </a:p>
          <a:p>
            <a:r>
              <a:rPr lang="cs-CZ" sz="2400" dirty="0" smtClean="0">
                <a:latin typeface="+mj-lt"/>
              </a:rPr>
              <a:t>Vytvořit podrobný scénář pilotní verze (březen-duben)</a:t>
            </a:r>
          </a:p>
          <a:p>
            <a:r>
              <a:rPr lang="cs-CZ" sz="2400" dirty="0" smtClean="0">
                <a:latin typeface="+mj-lt"/>
              </a:rPr>
              <a:t>Zapojení do programu Brno Art </a:t>
            </a:r>
            <a:r>
              <a:rPr lang="cs-CZ" sz="2400" dirty="0" err="1" smtClean="0">
                <a:latin typeface="+mj-lt"/>
              </a:rPr>
              <a:t>Week</a:t>
            </a:r>
            <a:endParaRPr lang="cs-CZ" sz="2400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k </a:t>
            </a:r>
            <a:r>
              <a:rPr lang="cs-CZ" sz="2400" dirty="0">
                <a:latin typeface="+mj-lt"/>
              </a:rPr>
              <a:t>dispozici i drobné finanční zdroje, které by mohly </a:t>
            </a:r>
            <a:r>
              <a:rPr lang="cs-CZ" sz="2400" dirty="0" smtClean="0">
                <a:latin typeface="+mj-lt"/>
              </a:rPr>
              <a:t>být </a:t>
            </a:r>
            <a:r>
              <a:rPr lang="cs-CZ" sz="2400" dirty="0">
                <a:latin typeface="+mj-lt"/>
              </a:rPr>
              <a:t>využity pro zpracování pomůcek / listů  pro pilotní </a:t>
            </a:r>
            <a:r>
              <a:rPr lang="cs-CZ" sz="2400" dirty="0" smtClean="0">
                <a:latin typeface="+mj-lt"/>
              </a:rPr>
              <a:t>testování</a:t>
            </a:r>
          </a:p>
          <a:p>
            <a:r>
              <a:rPr lang="cs-CZ" sz="2400" dirty="0" smtClean="0">
                <a:latin typeface="+mj-lt"/>
              </a:rPr>
              <a:t>4 pracovní skupiny (5-6 lidí)</a:t>
            </a:r>
          </a:p>
          <a:p>
            <a:r>
              <a:rPr lang="pt-BR" sz="2400" b="1" dirty="0">
                <a:latin typeface="+mj-lt"/>
              </a:rPr>
              <a:t>1.-3. třída, 4.-6. třída, 7.-9.třída, SŠ a </a:t>
            </a:r>
            <a:r>
              <a:rPr lang="pt-BR" sz="2400" b="1" dirty="0" smtClean="0">
                <a:latin typeface="+mj-lt"/>
              </a:rPr>
              <a:t>Gymnázia</a:t>
            </a:r>
            <a:endParaRPr lang="cs-CZ" sz="2400" b="1" dirty="0" smtClean="0">
              <a:latin typeface="+mj-lt"/>
            </a:endParaRPr>
          </a:p>
          <a:p>
            <a:endParaRPr lang="cs-CZ" sz="2800" b="1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Další krok – set pracovních listů a metodika pro učitele, jak s nimi samostatně pracovat  </a:t>
            </a:r>
          </a:p>
          <a:p>
            <a:endParaRPr lang="cs-CZ" sz="2800" b="1" dirty="0" smtClean="0">
              <a:latin typeface="+mj-lt"/>
            </a:endParaRPr>
          </a:p>
          <a:p>
            <a:endParaRPr lang="cs-CZ" sz="2800" b="1" dirty="0" smtClean="0"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 </a:t>
            </a:r>
          </a:p>
          <a:p>
            <a:endParaRPr lang="cs-CZ" sz="2800" b="1" dirty="0">
              <a:latin typeface="+mj-lt"/>
            </a:endParaRPr>
          </a:p>
          <a:p>
            <a:endParaRPr lang="cs-CZ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37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ciova\Desktop\Nový Dokument aplikace Microsoft Publis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" y="397527"/>
            <a:ext cx="9137187" cy="64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446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Pracovní název UC: Hodina pro Brno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490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Odpovídají cíle potřebám škol/učitelů v kontextu vzdělávacích programů?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 smtClean="0">
                <a:latin typeface="+mj-lt"/>
              </a:rPr>
              <a:t>Dává program smysl? Trefuje cíl?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 smtClean="0">
                <a:latin typeface="+mj-lt"/>
              </a:rPr>
              <a:t>Je obsah adekvátní věkové skupině? Jak to nejlépe přizpůsobit?</a:t>
            </a:r>
          </a:p>
          <a:p>
            <a:endParaRPr lang="cs-CZ" b="1" dirty="0">
              <a:latin typeface="+mj-lt"/>
            </a:endParaRPr>
          </a:p>
          <a:p>
            <a:r>
              <a:rPr lang="cs-CZ" b="1" dirty="0" smtClean="0">
                <a:latin typeface="+mj-lt"/>
              </a:rPr>
              <a:t>Jaká má být odpovídající časová dotace?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2780928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+mj-lt"/>
              </a:rPr>
              <a:t>FINÁLNÍ FORMA: </a:t>
            </a:r>
          </a:p>
          <a:p>
            <a:endParaRPr lang="cs-CZ" dirty="0" smtClean="0">
              <a:latin typeface="+mj-lt"/>
            </a:endParaRPr>
          </a:p>
          <a:p>
            <a:pPr marL="342900" indent="-342900">
              <a:buAutoNum type="arabicParenR"/>
            </a:pPr>
            <a:r>
              <a:rPr lang="cs-CZ" b="1" dirty="0" smtClean="0">
                <a:latin typeface="+mj-lt"/>
              </a:rPr>
              <a:t>„hlavička“ </a:t>
            </a:r>
            <a:r>
              <a:rPr lang="cs-CZ" dirty="0" smtClean="0">
                <a:latin typeface="+mj-lt"/>
              </a:rPr>
              <a:t>- viz. metodický portál RVP – články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úvodní anotace, cílová skupina, časová dotace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klíčové kompetence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očekávaný výstup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mezioborové vazby a přesahy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průřezová témata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východiska a cíle</a:t>
            </a:r>
          </a:p>
          <a:p>
            <a:endParaRPr lang="cs-CZ" dirty="0" smtClean="0">
              <a:latin typeface="+mj-lt"/>
            </a:endParaRPr>
          </a:p>
          <a:p>
            <a:r>
              <a:rPr lang="cs-CZ" b="1" dirty="0" smtClean="0">
                <a:latin typeface="+mj-lt"/>
              </a:rPr>
              <a:t>2)  samotný scénář </a:t>
            </a:r>
            <a:r>
              <a:rPr lang="cs-CZ" dirty="0" smtClean="0">
                <a:latin typeface="+mj-lt"/>
              </a:rPr>
              <a:t>= podrobný popis průběhu programu s doprovodným komentářem a časovým rozvrhem jednotlivých fází</a:t>
            </a:r>
          </a:p>
          <a:p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6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297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6805" y="44472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Harmonogram:</a:t>
            </a:r>
          </a:p>
          <a:p>
            <a:r>
              <a:rPr lang="cs-CZ" sz="2400" dirty="0" smtClean="0">
                <a:latin typeface="+mj-lt"/>
              </a:rPr>
              <a:t>Rozpis pracovních skupin – </a:t>
            </a:r>
            <a:r>
              <a:rPr lang="cs-CZ" sz="2400" u="sng" dirty="0" smtClean="0">
                <a:latin typeface="+mj-lt"/>
              </a:rPr>
              <a:t>do konce února </a:t>
            </a:r>
            <a:r>
              <a:rPr lang="cs-CZ" sz="2400" dirty="0" smtClean="0">
                <a:latin typeface="+mj-lt"/>
              </a:rPr>
              <a:t>(sdílená tabulka)</a:t>
            </a:r>
          </a:p>
          <a:p>
            <a:r>
              <a:rPr lang="cs-CZ" sz="2400" b="1" dirty="0" smtClean="0">
                <a:latin typeface="+mj-lt"/>
              </a:rPr>
              <a:t>15. 4.</a:t>
            </a:r>
            <a:r>
              <a:rPr lang="cs-CZ" sz="2400" dirty="0" smtClean="0">
                <a:latin typeface="+mj-lt"/>
              </a:rPr>
              <a:t> – odevzdání scénáře za každou skupinu</a:t>
            </a:r>
          </a:p>
          <a:p>
            <a:endParaRPr lang="cs-CZ" sz="2400" b="1" dirty="0" smtClean="0">
              <a:latin typeface="+mj-lt"/>
            </a:endParaRPr>
          </a:p>
          <a:p>
            <a:endParaRPr lang="cs-CZ" sz="2400" b="1" dirty="0" smtClean="0">
              <a:latin typeface="+mj-lt"/>
            </a:endParaRPr>
          </a:p>
          <a:p>
            <a:r>
              <a:rPr lang="cs-CZ" sz="2400" b="1" dirty="0" smtClean="0">
                <a:latin typeface="+mj-lt"/>
              </a:rPr>
              <a:t>Konzultace:</a:t>
            </a:r>
            <a:endParaRPr lang="cs-CZ" sz="2400" b="1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- každé sudé pondělí </a:t>
            </a:r>
            <a:r>
              <a:rPr lang="cs-CZ" sz="2400" dirty="0">
                <a:latin typeface="+mj-lt"/>
              </a:rPr>
              <a:t>po </a:t>
            </a:r>
            <a:r>
              <a:rPr lang="cs-CZ" sz="2400" dirty="0" smtClean="0">
                <a:latin typeface="+mj-lt"/>
              </a:rPr>
              <a:t>GPm004 </a:t>
            </a:r>
          </a:p>
          <a:p>
            <a:r>
              <a:rPr lang="cs-CZ" sz="2400" dirty="0" smtClean="0">
                <a:latin typeface="+mj-lt"/>
              </a:rPr>
              <a:t>- individuálně dle domluvy v Moravské galerii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09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263525" y="217488"/>
            <a:ext cx="85566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dirty="0">
                <a:latin typeface="Calibri" pitchFamily="34" charset="0"/>
              </a:rPr>
              <a:t>DOPORUČENÁ </a:t>
            </a:r>
            <a:r>
              <a:rPr lang="cs-CZ" dirty="0" smtClean="0">
                <a:latin typeface="Calibri" pitchFamily="34" charset="0"/>
              </a:rPr>
              <a:t>LITERATURA + on-line zdroje:</a:t>
            </a:r>
            <a:endParaRPr lang="cs-CZ" dirty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endParaRPr lang="cs-CZ" b="1" dirty="0" smtClean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GEHL</a:t>
            </a:r>
            <a:r>
              <a:rPr lang="cs-CZ" b="1" dirty="0">
                <a:latin typeface="Calibri" pitchFamily="34" charset="0"/>
              </a:rPr>
              <a:t>, Jan: </a:t>
            </a:r>
            <a:r>
              <a:rPr lang="cs-CZ" b="1" i="1" dirty="0">
                <a:latin typeface="Calibri" pitchFamily="34" charset="0"/>
              </a:rPr>
              <a:t>Život mezi budovami</a:t>
            </a:r>
            <a:r>
              <a:rPr lang="cs-CZ" b="1" dirty="0">
                <a:latin typeface="Calibri" pitchFamily="34" charset="0"/>
              </a:rPr>
              <a:t>. Praha: Nadace partnerství, </a:t>
            </a:r>
            <a:r>
              <a:rPr lang="cs-CZ" b="1" dirty="0" smtClean="0">
                <a:latin typeface="Calibri" pitchFamily="34" charset="0"/>
              </a:rPr>
              <a:t>2000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GEHL, Jan: </a:t>
            </a:r>
            <a:r>
              <a:rPr lang="cs-CZ" b="1" i="1" dirty="0">
                <a:latin typeface="Calibri" pitchFamily="34" charset="0"/>
              </a:rPr>
              <a:t>Města pro lidi</a:t>
            </a:r>
            <a:r>
              <a:rPr lang="cs-CZ" b="1" dirty="0">
                <a:latin typeface="Calibri" pitchFamily="34" charset="0"/>
              </a:rPr>
              <a:t>. Praha: Nadace Partnerství, </a:t>
            </a:r>
            <a:r>
              <a:rPr lang="cs-CZ" b="1" dirty="0" smtClean="0">
                <a:latin typeface="Calibri" pitchFamily="34" charset="0"/>
              </a:rPr>
              <a:t>2012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HEČKOVÁ, Michaela: O městech a lidech. </a:t>
            </a:r>
            <a:r>
              <a:rPr lang="cs-CZ" b="1" dirty="0" err="1">
                <a:latin typeface="Calibri" pitchFamily="34" charset="0"/>
              </a:rPr>
              <a:t>Piána</a:t>
            </a:r>
            <a:r>
              <a:rPr lang="cs-CZ" b="1" dirty="0">
                <a:latin typeface="Calibri" pitchFamily="34" charset="0"/>
              </a:rPr>
              <a:t> na ulici, 2017 </a:t>
            </a:r>
            <a:endParaRPr lang="cs-CZ" b="1" dirty="0" smtClean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HRŮZA, Jiří: </a:t>
            </a:r>
            <a:r>
              <a:rPr lang="cs-CZ" b="1" i="1" dirty="0">
                <a:latin typeface="Calibri" pitchFamily="34" charset="0"/>
              </a:rPr>
              <a:t>Svět měst</a:t>
            </a:r>
            <a:r>
              <a:rPr lang="cs-CZ" b="1" dirty="0">
                <a:latin typeface="Calibri" pitchFamily="34" charset="0"/>
              </a:rPr>
              <a:t>. Praha: Academia, </a:t>
            </a:r>
            <a:r>
              <a:rPr lang="cs-CZ" b="1" dirty="0" smtClean="0">
                <a:latin typeface="Calibri" pitchFamily="34" charset="0"/>
              </a:rPr>
              <a:t>2014</a:t>
            </a:r>
          </a:p>
          <a:p>
            <a:endParaRPr lang="cs-CZ" b="1" dirty="0">
              <a:latin typeface="Calibri" pitchFamily="34" charset="0"/>
            </a:endParaRPr>
          </a:p>
          <a:p>
            <a:r>
              <a:rPr lang="cs-CZ" b="1" dirty="0">
                <a:latin typeface="Calibri" pitchFamily="34" charset="0"/>
              </a:rPr>
              <a:t>JIROVSKÝ, Martin: </a:t>
            </a:r>
            <a:r>
              <a:rPr lang="cs-CZ" b="1" i="1" dirty="0">
                <a:latin typeface="Calibri" pitchFamily="34" charset="0"/>
              </a:rPr>
              <a:t>Jak vnímat estetiku měst, vesnic a krajiny. </a:t>
            </a:r>
            <a:r>
              <a:rPr lang="cs-CZ" b="1" dirty="0">
                <a:latin typeface="Calibri" pitchFamily="34" charset="0"/>
              </a:rPr>
              <a:t>Disertační práce, FA ČVUT Praha, </a:t>
            </a:r>
            <a:r>
              <a:rPr lang="cs-CZ" b="1" dirty="0" smtClean="0">
                <a:latin typeface="Calibri" pitchFamily="34" charset="0"/>
              </a:rPr>
              <a:t>2006</a:t>
            </a:r>
          </a:p>
          <a:p>
            <a:pPr eaLnBrk="0" hangingPunct="0"/>
            <a:endParaRPr lang="cs-CZ" b="1" dirty="0" smtClean="0">
              <a:latin typeface="Calibri" pitchFamily="34" charset="0"/>
            </a:endParaRPr>
          </a:p>
          <a:p>
            <a:pPr eaLnBrk="0" hangingPunct="0"/>
            <a:r>
              <a:rPr lang="cs-CZ" b="1" dirty="0" smtClean="0">
                <a:latin typeface="Calibri" pitchFamily="34" charset="0"/>
              </a:rPr>
              <a:t>ŠEDÁ</a:t>
            </a:r>
            <a:r>
              <a:rPr lang="cs-CZ" b="1" dirty="0">
                <a:latin typeface="Calibri" pitchFamily="34" charset="0"/>
              </a:rPr>
              <a:t>, Kateřina: BRNOX,  2017</a:t>
            </a:r>
          </a:p>
          <a:p>
            <a:pPr eaLnBrk="0" hangingPunct="0"/>
            <a:endParaRPr lang="cs-CZ" b="1" dirty="0" smtClean="0">
              <a:latin typeface="Calibri" pitchFamily="34" charset="0"/>
            </a:endParaRPr>
          </a:p>
          <a:p>
            <a:pPr eaLnBrk="0" hangingPunct="0"/>
            <a:r>
              <a:rPr lang="cs-CZ" b="1" dirty="0" smtClean="0">
                <a:latin typeface="Calibri" pitchFamily="34" charset="0"/>
              </a:rPr>
              <a:t>ŠÉPKA</a:t>
            </a:r>
            <a:r>
              <a:rPr lang="cs-CZ" b="1" dirty="0">
                <a:latin typeface="Calibri" pitchFamily="34" charset="0"/>
              </a:rPr>
              <a:t>, J. – TŮMOVÁ, M.: </a:t>
            </a:r>
            <a:r>
              <a:rPr lang="cs-CZ" b="1" i="1" dirty="0">
                <a:latin typeface="Calibri" pitchFamily="34" charset="0"/>
              </a:rPr>
              <a:t>Jak se dělá město</a:t>
            </a:r>
            <a:r>
              <a:rPr lang="cs-CZ" b="1" dirty="0">
                <a:latin typeface="Calibri" pitchFamily="34" charset="0"/>
              </a:rPr>
              <a:t>, nakl. Prostor – architektura interiér, 2015 </a:t>
            </a:r>
            <a:endParaRPr lang="cs-CZ" b="1" dirty="0" smtClean="0">
              <a:latin typeface="Calibri" pitchFamily="34" charset="0"/>
            </a:endParaRPr>
          </a:p>
          <a:p>
            <a:pPr eaLnBrk="0" hangingPunct="0"/>
            <a:endParaRPr lang="cs-CZ" b="1" dirty="0">
              <a:latin typeface="Calibri" pitchFamily="34" charset="0"/>
            </a:endParaRPr>
          </a:p>
          <a:p>
            <a:pPr eaLnBrk="0" hangingPunct="0"/>
            <a:r>
              <a:rPr lang="cs-CZ" dirty="0">
                <a:latin typeface="Calibri" pitchFamily="34" charset="0"/>
                <a:hlinkClick r:id="rId2"/>
              </a:rPr>
              <a:t>http://</a:t>
            </a:r>
            <a:r>
              <a:rPr lang="cs-CZ" dirty="0" smtClean="0">
                <a:latin typeface="Calibri" pitchFamily="34" charset="0"/>
                <a:hlinkClick r:id="rId2"/>
              </a:rPr>
              <a:t>www.architektiveskole.cz</a:t>
            </a:r>
            <a:endParaRPr lang="cs-CZ" dirty="0" smtClean="0">
              <a:latin typeface="Calibri" pitchFamily="34" charset="0"/>
            </a:endParaRPr>
          </a:p>
          <a:p>
            <a:pPr eaLnBrk="0" hangingPunct="0"/>
            <a:endParaRPr lang="cs-CZ" dirty="0">
              <a:latin typeface="Calibri" pitchFamily="34" charset="0"/>
            </a:endParaRPr>
          </a:p>
          <a:p>
            <a:pPr eaLnBrk="0" hangingPunct="0"/>
            <a:r>
              <a:rPr lang="cs-CZ" dirty="0">
                <a:latin typeface="Calibri" pitchFamily="34" charset="0"/>
                <a:hlinkClick r:id="rId3"/>
              </a:rPr>
              <a:t>http://</a:t>
            </a:r>
            <a:r>
              <a:rPr lang="cs-CZ" dirty="0" smtClean="0">
                <a:latin typeface="Calibri" pitchFamily="34" charset="0"/>
                <a:hlinkClick r:id="rId3"/>
              </a:rPr>
              <a:t>www.artschool.cz/visegrad/kestazeni/architektura-pro-deti-a-ucitele_publikace.pdf</a:t>
            </a:r>
            <a:endParaRPr lang="cs-CZ" dirty="0" smtClean="0">
              <a:latin typeface="Calibri" pitchFamily="34" charset="0"/>
            </a:endParaRPr>
          </a:p>
          <a:p>
            <a:pPr eaLnBrk="0" hangingPunct="0"/>
            <a:endParaRPr lang="cs-CZ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135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534</Words>
  <Application>Microsoft Office PowerPoint</Application>
  <PresentationFormat>Předvádění na obrazovce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Zprostředkování architektury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Zprostředkování architektury</dc:title>
  <dc:creator>Buciová Olga</dc:creator>
  <cp:lastModifiedBy>Buciová Olga</cp:lastModifiedBy>
  <cp:revision>13</cp:revision>
  <dcterms:created xsi:type="dcterms:W3CDTF">2019-02-14T12:14:17Z</dcterms:created>
  <dcterms:modified xsi:type="dcterms:W3CDTF">2019-02-14T17:07:32Z</dcterms:modified>
</cp:coreProperties>
</file>