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77"/>
  </p:notesMasterIdLst>
  <p:sldIdLst>
    <p:sldId id="256" r:id="rId2"/>
    <p:sldId id="280" r:id="rId3"/>
    <p:sldId id="351" r:id="rId4"/>
    <p:sldId id="295" r:id="rId5"/>
    <p:sldId id="349" r:id="rId6"/>
    <p:sldId id="346" r:id="rId7"/>
    <p:sldId id="347" r:id="rId8"/>
    <p:sldId id="265" r:id="rId9"/>
    <p:sldId id="298" r:id="rId10"/>
    <p:sldId id="355" r:id="rId11"/>
    <p:sldId id="296" r:id="rId12"/>
    <p:sldId id="356" r:id="rId13"/>
    <p:sldId id="297" r:id="rId14"/>
    <p:sldId id="352" r:id="rId15"/>
    <p:sldId id="299" r:id="rId16"/>
    <p:sldId id="294" r:id="rId17"/>
    <p:sldId id="353" r:id="rId18"/>
    <p:sldId id="282" r:id="rId19"/>
    <p:sldId id="300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5" r:id="rId75"/>
    <p:sldId id="350" r:id="rId76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4687"/>
  </p:normalViewPr>
  <p:slideViewPr>
    <p:cSldViewPr>
      <p:cViewPr varScale="1">
        <p:scale>
          <a:sx n="104" d="100"/>
          <a:sy n="104" d="100"/>
        </p:scale>
        <p:origin x="126" y="2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596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0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14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99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6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47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4110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87117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330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59678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3652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700462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016375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5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22434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8687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29927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39632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51859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45244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30921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92668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6713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38184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6021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71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83275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38381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C417389-8796-4024-B2A6-C0B1891FE94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48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24965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A11EC02-A370-4EE0-82C4-4CE27D671B8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49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94080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97BF9A1-6235-4D14-BF8F-640E45E4117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50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51597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46ECACF-36C2-48A4-9DAA-DF0BEAC021B0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51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1267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CDB4D2A-D5B6-4605-8C24-3B90DC3364B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52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87363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86665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28068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3108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586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359129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957303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802282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482689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9703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467699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533991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313978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550381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6971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871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36736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396223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486857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209072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572818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565383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80993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662430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0578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5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0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1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6581775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672263"/>
            <a:ext cx="2479675" cy="787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600325" y="6662738"/>
            <a:ext cx="7480300" cy="7858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4138" y="6689725"/>
            <a:ext cx="2268537" cy="75565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298700" y="260350"/>
            <a:ext cx="6469063" cy="4032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820150" y="252413"/>
            <a:ext cx="92392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562385-A5A5-42B2-8648-EAC448C8A9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5C44-CE27-49B3-9D83-BA9C31E42C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721475" y="0"/>
            <a:ext cx="352425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770688" y="671513"/>
            <a:ext cx="252412" cy="68881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770688" y="0"/>
            <a:ext cx="252412" cy="5873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24713" y="6888163"/>
            <a:ext cx="24352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04825" y="6888163"/>
            <a:ext cx="61436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6604000" y="158750"/>
            <a:ext cx="58737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C2F0-2B8A-4C4A-A921-1F506CCF4D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763925"/>
            <a:ext cx="4452276" cy="499428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9428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6E8DE4-7A0F-4FE6-929B-8C213F3F2B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28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504031" y="1763925"/>
            <a:ext cx="9072563" cy="4994285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17A1B0-D550-4A01-ABD7-C6318515D2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810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01C4-4B3C-4BC7-8D07-5C26F87724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679575"/>
            <a:ext cx="10080625" cy="1260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763713"/>
            <a:ext cx="1428750" cy="1092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512888" y="1763713"/>
            <a:ext cx="8567737" cy="1092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931988"/>
            <a:ext cx="1428750" cy="773112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326832-F69C-46AC-AA09-4EAE1F7D5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63BE8D-A110-4DE8-A763-4CF1E64697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4E6E03-2787-43A6-94A7-90C5F1CB3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7AC2-CF05-496A-922A-4ECBF127B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888163"/>
            <a:ext cx="58737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0C83BF-0878-488C-887F-74B7D38EAE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/>
          <a:lstStyle>
            <a:lvl1pPr algn="l">
              <a:buNone/>
              <a:defRPr sz="49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9A2E-1984-46DB-8402-7EC3AB42A1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5040313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5140325"/>
            <a:ext cx="1612900" cy="7858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703388" y="5130800"/>
            <a:ext cx="8377237" cy="7858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595438" y="0"/>
            <a:ext cx="111125" cy="756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888163" y="6888163"/>
            <a:ext cx="2940050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5145088"/>
            <a:ext cx="1595438" cy="731837"/>
          </a:xfrm>
        </p:spPr>
        <p:txBody>
          <a:bodyPr rtlCol="0"/>
          <a:lstStyle>
            <a:lvl1pPr>
              <a:defRPr sz="3100"/>
            </a:lvl1pPr>
          </a:lstStyle>
          <a:p>
            <a:pPr>
              <a:defRPr/>
            </a:pPr>
            <a:fld id="{16D64C60-0C56-4391-AE9E-19C2F18D0E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763713" y="6888163"/>
            <a:ext cx="5040312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71513" y="252413"/>
            <a:ext cx="8988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74688" y="1763713"/>
            <a:ext cx="8990012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719888" y="6888163"/>
            <a:ext cx="2940050" cy="401637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1513" y="6888163"/>
            <a:ext cx="5976937" cy="401637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360488"/>
            <a:ext cx="10080625" cy="352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411288"/>
            <a:ext cx="587375" cy="252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650875" y="1411288"/>
            <a:ext cx="9429750" cy="252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401763"/>
            <a:ext cx="587375" cy="269875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B26229-CB39-4CC2-831F-97F1B5D0AD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0" r:id="rId2"/>
    <p:sldLayoutId id="2147483865" r:id="rId3"/>
    <p:sldLayoutId id="2147483866" r:id="rId4"/>
    <p:sldLayoutId id="2147483867" r:id="rId5"/>
    <p:sldLayoutId id="2147483861" r:id="rId6"/>
    <p:sldLayoutId id="2147483868" r:id="rId7"/>
    <p:sldLayoutId id="2147483862" r:id="rId8"/>
    <p:sldLayoutId id="2147483869" r:id="rId9"/>
    <p:sldLayoutId id="2147483863" r:id="rId10"/>
    <p:sldLayoutId id="2147483870" r:id="rId11"/>
    <p:sldLayoutId id="2147483871" r:id="rId12"/>
    <p:sldLayoutId id="21474838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9pPr>
    </p:titleStyle>
    <p:bodyStyle>
      <a:lvl1pPr marL="352425" indent="-352425" algn="l" rtl="0" eaLnBrk="0" fontAlgn="base" hangingPunct="0">
        <a:spcBef>
          <a:spcPts val="77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30162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50825" algn="l" rtl="0" eaLnBrk="0" fontAlgn="base" hangingPunct="0">
        <a:spcBef>
          <a:spcPts val="55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50825" algn="l" rtl="0" eaLnBrk="0" fontAlgn="base" hangingPunct="0">
        <a:spcBef>
          <a:spcPts val="438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538" indent="-250825" algn="l" rtl="0" eaLnBrk="0" fontAlgn="base" hangingPunct="0">
        <a:spcBef>
          <a:spcPts val="438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p5286T_kn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ken_robinson_changing_education_paradigm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belprize.org/educational_games/medicine/pavlov/index.html" TargetMode="Externa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influence.com/Primer/modeling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link.com/~Donclark/hrd/bloom.htm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likace.msmt.cz/doc/NHRevizeBloomovytaxonomieedukace.do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.muni.cz/wlib/neweb/index.php?sekce=3" TargetMode="External"/><Relationship Id="rId7" Type="http://schemas.openxmlformats.org/officeDocument/2006/relationships/hyperlink" Target="http://www.nadani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vp.cz/" TargetMode="External"/><Relationship Id="rId5" Type="http://schemas.openxmlformats.org/officeDocument/2006/relationships/hyperlink" Target="https://ezdroje.muni.cz/" TargetMode="External"/><Relationship Id="rId4" Type="http://schemas.openxmlformats.org/officeDocument/2006/relationships/hyperlink" Target="http://pdfweb.truni.sk/jop/index.html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ebrary.com/lib/masaryk/Top?channelName=masaryk&amp;cpage=2&amp;docID=10054087&amp;f00=text&amp;frm=smp.x&amp;hitsPerPage=10&amp;layout=document&amp;p00=learning+theories&amp;sortBy=score&amp;sortOrder=desc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04161" y="5128328"/>
            <a:ext cx="7140443" cy="662874"/>
          </a:xfrm>
        </p:spPr>
        <p:txBody>
          <a:bodyPr lIns="0" tIns="0" rIns="0" bIns="0" anchor="ctr">
            <a:spAutoFit/>
          </a:bodyPr>
          <a:lstStyle/>
          <a:p>
            <a:pPr marL="357188" indent="-357188" eaLnBrk="1" fontAlgn="auto" hangingPunct="1">
              <a:lnSpc>
                <a:spcPct val="102000"/>
              </a:lnSpc>
              <a:spcAft>
                <a:spcPts val="0"/>
              </a:spcAft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  <a:defRPr/>
            </a:pPr>
            <a:r>
              <a:rPr lang="cs-CZ" sz="4400" dirty="0" err="1" smtClean="0"/>
              <a:t>pedagogickÁ</a:t>
            </a:r>
            <a:r>
              <a:rPr lang="cs-CZ" sz="4400" dirty="0" smtClean="0"/>
              <a:t> </a:t>
            </a:r>
            <a:r>
              <a:rPr lang="cs-CZ" sz="4400" dirty="0"/>
              <a:t>psychologie</a:t>
            </a:r>
            <a:endParaRPr lang="en-GB" sz="4400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Úvodní setkání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nÃ­ k dispozici Å¾Ã¡dnÃ½ popis fotk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0"/>
            <a:ext cx="6019800" cy="74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53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Učitelská profese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Jaká jsou nejčastější témata zmiňovaná ve vztahu k učitelům a učitelské profesi?</a:t>
            </a:r>
          </a:p>
          <a:p>
            <a:r>
              <a:rPr lang="cs-CZ" dirty="0" smtClean="0"/>
              <a:t>Jaký osobní přínos může mít profese učitele (v porovnání s jinými profesemi vyžadujícími VŠ kvalifikaci)?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15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máte učitelský vzor?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</a:t>
            </a:r>
            <a:r>
              <a:rPr lang="cs-CZ">
                <a:hlinkClick r:id="rId2"/>
              </a:rPr>
              <a:t>://</a:t>
            </a:r>
            <a:r>
              <a:rPr lang="cs-CZ" smtClean="0">
                <a:hlinkClick r:id="rId2"/>
              </a:rPr>
              <a:t>www.youtube.com/watch?v=4p5286T_kn0</a:t>
            </a:r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30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Učitelská profese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Jaké výzvy přináší současná školní (výuková) praxe?</a:t>
            </a:r>
          </a:p>
          <a:p>
            <a:r>
              <a:rPr lang="cs-CZ" dirty="0" smtClean="0"/>
              <a:t>Jaký je rozdíl mezi mediální prezentací problémů ve školství a reálnou výukovou praxí (v konkrétní škole)?</a:t>
            </a:r>
          </a:p>
          <a:p>
            <a:r>
              <a:rPr lang="cs-CZ" dirty="0" smtClean="0"/>
              <a:t>Jak má vypadat (školní) výuka v 21. století?</a:t>
            </a:r>
          </a:p>
          <a:p>
            <a:r>
              <a:rPr lang="cs-CZ" dirty="0" smtClean="0"/>
              <a:t>Jakou roli hraje tradice při výběru výukových a výchovných postupů? (volba témat, výukových postupů, způsobů hodnocení)?</a:t>
            </a:r>
          </a:p>
          <a:p>
            <a:r>
              <a:rPr lang="cs-CZ" dirty="0" smtClean="0"/>
              <a:t>Proč roste počet rodičů, kteří preferují privátní či alternativní školy a školky?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364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528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Může s tím pomoci pedagogická psychologie?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91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Pozor na různé významy pojmu!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dirty="0" smtClean="0"/>
              <a:t>Pedagogická psychologie může být chápána jako:</a:t>
            </a:r>
          </a:p>
          <a:p>
            <a:pPr lvl="1"/>
            <a:r>
              <a:rPr lang="cs-CZ" b="1" dirty="0" smtClean="0"/>
              <a:t>Vědní obor</a:t>
            </a:r>
          </a:p>
          <a:p>
            <a:pPr lvl="1"/>
            <a:r>
              <a:rPr lang="cs-CZ" b="1" dirty="0" smtClean="0"/>
              <a:t>Soubor profesí</a:t>
            </a:r>
            <a:r>
              <a:rPr lang="cs-CZ" dirty="0" smtClean="0"/>
              <a:t>, které poznatky využívají v praxi i ve výzkumu</a:t>
            </a:r>
          </a:p>
          <a:p>
            <a:pPr lvl="1"/>
            <a:r>
              <a:rPr lang="cs-CZ" b="1" dirty="0" smtClean="0"/>
              <a:t>Vyučovací předmět</a:t>
            </a:r>
            <a:r>
              <a:rPr lang="cs-CZ" dirty="0" smtClean="0"/>
              <a:t>(y) pro různé skupiny (a osobní zkušenost s nimi)</a:t>
            </a:r>
          </a:p>
          <a:p>
            <a:pPr lvl="1"/>
            <a:r>
              <a:rPr lang="cs-CZ" b="1" dirty="0" smtClean="0"/>
              <a:t>Kulturní a mediální fenomén </a:t>
            </a:r>
            <a:r>
              <a:rPr lang="cs-CZ" dirty="0" smtClean="0"/>
              <a:t>(soubor „aktuálních“ témat a mediálních postav) </a:t>
            </a:r>
            <a:r>
              <a:rPr lang="mr-IN" dirty="0" smtClean="0"/>
              <a:t>–</a:t>
            </a:r>
            <a:r>
              <a:rPr lang="cs-CZ" dirty="0" smtClean="0"/>
              <a:t> která témata a kteří kolegové to jsou v současnosti?</a:t>
            </a:r>
          </a:p>
          <a:p>
            <a:pPr lvl="1"/>
            <a:endParaRPr lang="cs-CZ" dirty="0" smtClean="0"/>
          </a:p>
          <a:p>
            <a:pPr lvl="1" algn="r">
              <a:buFont typeface="Wingdings 2" pitchFamily="18" charset="2"/>
              <a:buNone/>
            </a:pPr>
            <a:r>
              <a:rPr lang="cs-CZ" dirty="0" smtClean="0"/>
              <a:t>…a je potřeba je umět rozlišovat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Škola a média</a:t>
            </a:r>
            <a:endParaRPr lang="cs-CZ" dirty="0"/>
          </a:p>
        </p:txBody>
      </p:sp>
      <p:pic>
        <p:nvPicPr>
          <p:cNvPr id="1026" name="Picture 2" descr="Lego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94" y="2108200"/>
            <a:ext cx="812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96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Pedagogická psychologie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9405937" cy="4956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Pedagogická psychologie</a:t>
            </a:r>
          </a:p>
          <a:p>
            <a:pPr lvl="1">
              <a:defRPr/>
            </a:pPr>
            <a:r>
              <a:rPr lang="cs-CZ" dirty="0" err="1" smtClean="0"/>
              <a:t>angl</a:t>
            </a:r>
            <a:r>
              <a:rPr lang="cs-CZ" dirty="0" smtClean="0"/>
              <a:t>. </a:t>
            </a:r>
            <a:r>
              <a:rPr lang="cs-CZ" dirty="0" err="1" smtClean="0"/>
              <a:t>educational</a:t>
            </a:r>
            <a:r>
              <a:rPr lang="cs-CZ" dirty="0" smtClean="0"/>
              <a:t> psychology, </a:t>
            </a:r>
          </a:p>
          <a:p>
            <a:pPr lvl="1">
              <a:defRPr/>
            </a:pPr>
            <a:r>
              <a:rPr lang="cs-CZ" dirty="0" err="1" smtClean="0"/>
              <a:t>franc</a:t>
            </a:r>
            <a:r>
              <a:rPr lang="cs-CZ" dirty="0" smtClean="0"/>
              <a:t>. psychologie de l’</a:t>
            </a:r>
            <a:r>
              <a:rPr lang="cs-CZ" dirty="0" err="1" smtClean="0"/>
              <a:t>education</a:t>
            </a:r>
            <a:r>
              <a:rPr lang="cs-CZ" dirty="0" smtClean="0"/>
              <a:t>, </a:t>
            </a:r>
          </a:p>
          <a:p>
            <a:pPr lvl="1">
              <a:defRPr/>
            </a:pPr>
            <a:r>
              <a:rPr lang="cs-CZ" dirty="0" smtClean="0"/>
              <a:t>něm. </a:t>
            </a:r>
            <a:r>
              <a:rPr lang="cs-CZ" dirty="0" err="1" smtClean="0"/>
              <a:t>Pädagogische</a:t>
            </a:r>
            <a:r>
              <a:rPr lang="cs-CZ" dirty="0" smtClean="0"/>
              <a:t> Psychologie, </a:t>
            </a:r>
          </a:p>
          <a:p>
            <a:pPr lvl="1">
              <a:defRPr/>
            </a:pPr>
            <a:r>
              <a:rPr lang="cs-CZ" dirty="0" smtClean="0"/>
              <a:t>rusky </a:t>
            </a:r>
            <a:r>
              <a:rPr lang="cs-CZ" dirty="0" err="1" smtClean="0"/>
              <a:t>pedagogičeskaja</a:t>
            </a:r>
            <a:r>
              <a:rPr lang="cs-CZ" dirty="0" smtClean="0"/>
              <a:t> </a:t>
            </a:r>
            <a:r>
              <a:rPr lang="cs-CZ" dirty="0" err="1" smtClean="0"/>
              <a:t>psichologija</a:t>
            </a:r>
            <a:r>
              <a:rPr lang="cs-CZ" dirty="0" smtClean="0"/>
              <a:t> </a:t>
            </a:r>
          </a:p>
          <a:p>
            <a:pPr lvl="1"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patří mezi vědní obory, které mají relativně dlouhou historii; vznikla už na přelomu 19. a 20. století.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změnila škola v uplynulých letech?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Video na úvod: K. Robinson a jeho přednáška pro TED </a:t>
            </a:r>
            <a:r>
              <a:rPr lang="cs-CZ" dirty="0">
                <a:hlinkClick r:id="rId2"/>
              </a:rPr>
              <a:t>http://www.ted.com/talks/ken_robinson_changing_education_paradigms.html</a:t>
            </a:r>
            <a:endParaRPr lang="cs-CZ" dirty="0"/>
          </a:p>
          <a:p>
            <a:r>
              <a:rPr lang="cs-CZ" dirty="0" smtClean="0"/>
              <a:t>Podívejte se, zapněte si titulky a odpovězte si na následující otázky:</a:t>
            </a:r>
          </a:p>
          <a:p>
            <a:pPr lvl="1"/>
            <a:r>
              <a:rPr lang="cs-CZ" dirty="0" smtClean="0"/>
              <a:t>Která část videa Vám přišla nejvíc zajímavá? (a v čem)</a:t>
            </a:r>
          </a:p>
          <a:p>
            <a:pPr lvl="1"/>
            <a:r>
              <a:rPr lang="cs-CZ" dirty="0" smtClean="0"/>
              <a:t>Jakou metaforu používá K. Robinson pro tradiční školství?</a:t>
            </a:r>
          </a:p>
          <a:p>
            <a:pPr lvl="1"/>
            <a:r>
              <a:rPr lang="cs-CZ" dirty="0" smtClean="0"/>
              <a:t>Jaké výzvy vidí pro školu v současnosti?</a:t>
            </a:r>
          </a:p>
          <a:p>
            <a:pPr lvl="1"/>
            <a:r>
              <a:rPr lang="cs-CZ" dirty="0" smtClean="0"/>
              <a:t>Která část USA by měla být podle statistik spotřeby tlumících preparátů „zcela šílená“?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5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588963"/>
            <a:ext cx="9074150" cy="693737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mtClean="0"/>
              <a:t>Kontakt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825" y="1763713"/>
            <a:ext cx="9074150" cy="3351046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 smtClean="0"/>
              <a:t>Mgr. </a:t>
            </a:r>
            <a:r>
              <a:rPr lang="cs-CZ" b="1" dirty="0" err="1" smtClean="0"/>
              <a:t>et</a:t>
            </a:r>
            <a:r>
              <a:rPr lang="cs-CZ" b="1" dirty="0" smtClean="0"/>
              <a:t> Mgr. </a:t>
            </a:r>
            <a:r>
              <a:rPr lang="en-GB" b="1" dirty="0" smtClean="0"/>
              <a:t>Jan Mareš</a:t>
            </a:r>
            <a:r>
              <a:rPr lang="cs-CZ" b="1" dirty="0" smtClean="0"/>
              <a:t>, </a:t>
            </a:r>
            <a:r>
              <a:rPr lang="cs-CZ" b="1" dirty="0" err="1" smtClean="0"/>
              <a:t>Ph.D</a:t>
            </a:r>
            <a:r>
              <a:rPr lang="cs-CZ" b="1" dirty="0" smtClean="0"/>
              <a:t>.</a:t>
            </a:r>
            <a:endParaRPr lang="en-GB" b="1" dirty="0" smtClean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mares@</a:t>
            </a:r>
            <a:r>
              <a:rPr lang="cs-CZ" dirty="0" err="1" smtClean="0"/>
              <a:t>ped</a:t>
            </a:r>
            <a:r>
              <a:rPr lang="en-GB" dirty="0" smtClean="0"/>
              <a:t>.</a:t>
            </a:r>
            <a:r>
              <a:rPr lang="en-GB" dirty="0" err="1" smtClean="0"/>
              <a:t>muni.cz</a:t>
            </a:r>
            <a:r>
              <a:rPr lang="en-GB" dirty="0" smtClean="0"/>
              <a:t> 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>
                <a:solidFill>
                  <a:srgbClr val="FF0000"/>
                </a:solidFill>
              </a:rPr>
              <a:t>Prosím uvádět v předmětu kód předmětu!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/>
              <a:t>diskusní fórum předmětu</a:t>
            </a:r>
            <a:endParaRPr lang="en-GB" dirty="0" smtClean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 smtClean="0"/>
              <a:t>konzultační</a:t>
            </a:r>
            <a:r>
              <a:rPr lang="en-GB" dirty="0" smtClean="0"/>
              <a:t> </a:t>
            </a:r>
            <a:r>
              <a:rPr lang="en-GB" dirty="0" err="1" smtClean="0"/>
              <a:t>hodiny</a:t>
            </a:r>
            <a:r>
              <a:rPr lang="en-GB" dirty="0" smtClean="0"/>
              <a:t>: </a:t>
            </a:r>
            <a:r>
              <a:rPr lang="cs-CZ" dirty="0" smtClean="0"/>
              <a:t>úterý 9:30-10:30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 smtClean="0"/>
              <a:t>jindy</a:t>
            </a:r>
            <a:r>
              <a:rPr lang="en-GB" dirty="0" smtClean="0"/>
              <a:t> </a:t>
            </a:r>
            <a:r>
              <a:rPr lang="cs-CZ" dirty="0" smtClean="0"/>
              <a:t>jen 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předchozí</a:t>
            </a:r>
            <a:r>
              <a:rPr lang="en-GB" dirty="0" smtClean="0"/>
              <a:t> </a:t>
            </a:r>
            <a:r>
              <a:rPr lang="en-GB" dirty="0" err="1" smtClean="0"/>
              <a:t>domluvě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(</a:t>
            </a:r>
            <a:r>
              <a:rPr lang="en-GB" dirty="0" err="1" smtClean="0"/>
              <a:t>Katedra</a:t>
            </a:r>
            <a:r>
              <a:rPr lang="en-GB" dirty="0" smtClean="0"/>
              <a:t> </a:t>
            </a:r>
            <a:r>
              <a:rPr lang="en-GB" dirty="0" err="1" smtClean="0"/>
              <a:t>psychologie</a:t>
            </a:r>
            <a:r>
              <a:rPr lang="en-GB" dirty="0" smtClean="0"/>
              <a:t>, </a:t>
            </a:r>
            <a:r>
              <a:rPr lang="cs-CZ" dirty="0" smtClean="0"/>
              <a:t>Poříčí 31</a:t>
            </a:r>
            <a:r>
              <a:rPr lang="en-GB" dirty="0" smtClean="0"/>
              <a:t>, Brno)</a:t>
            </a: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Zařazení pedagogické psychologie.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200" dirty="0" smtClean="0"/>
              <a:t>leží na </a:t>
            </a:r>
            <a:r>
              <a:rPr lang="cs-CZ" sz="2200" b="1" dirty="0" smtClean="0"/>
              <a:t>průniku řady věd</a:t>
            </a:r>
            <a:r>
              <a:rPr lang="cs-CZ" sz="2200" dirty="0" smtClean="0"/>
              <a:t>, především pak pedagogiky a psychologie. </a:t>
            </a:r>
          </a:p>
          <a:p>
            <a:pPr lvl="1">
              <a:lnSpc>
                <a:spcPct val="90000"/>
              </a:lnSpc>
            </a:pPr>
            <a:r>
              <a:rPr lang="cs-CZ" sz="2000" b="1" dirty="0" smtClean="0"/>
              <a:t>Z psychologie</a:t>
            </a:r>
            <a:r>
              <a:rPr lang="cs-CZ" sz="2000" dirty="0" smtClean="0"/>
              <a:t> ji ovlivňují  zejména vývojová psychologie, kognitivní psychologie, psychologie učení, psychologie motivace, psychologie osobnosti, diferenciální psychologie a sociální psychologie. </a:t>
            </a:r>
          </a:p>
          <a:p>
            <a:pPr lvl="1">
              <a:lnSpc>
                <a:spcPct val="90000"/>
              </a:lnSpc>
            </a:pPr>
            <a:r>
              <a:rPr lang="cs-CZ" sz="2000" b="1" dirty="0" smtClean="0"/>
              <a:t>Z pedagogiky</a:t>
            </a:r>
            <a:r>
              <a:rPr lang="cs-CZ" sz="2000" dirty="0" smtClean="0"/>
              <a:t> ji ovlivňují didaktika (o společných a rozdílných oblastech viz </a:t>
            </a:r>
            <a:r>
              <a:rPr lang="cs-CZ" sz="2000" dirty="0" err="1" smtClean="0"/>
              <a:t>Kansanen</a:t>
            </a:r>
            <a:r>
              <a:rPr lang="cs-CZ" sz="2000" dirty="0" smtClean="0"/>
              <a:t>, 2004), teorie výchovy a filozofie výchovy. </a:t>
            </a:r>
          </a:p>
          <a:p>
            <a:pPr>
              <a:lnSpc>
                <a:spcPct val="90000"/>
              </a:lnSpc>
            </a:pPr>
            <a:r>
              <a:rPr lang="cs-CZ" sz="2200" b="1" dirty="0" smtClean="0"/>
              <a:t>Situování</a:t>
            </a:r>
            <a:r>
              <a:rPr lang="cs-CZ" sz="2200" dirty="0" smtClean="0"/>
              <a:t> pedagogické psychologie </a:t>
            </a:r>
            <a:r>
              <a:rPr lang="cs-CZ" sz="2200" b="1" dirty="0" smtClean="0"/>
              <a:t>v rámci humanitních věd je ovlivněno historickou tradicí</a:t>
            </a:r>
            <a:r>
              <a:rPr lang="cs-CZ" sz="2200" dirty="0" smtClean="0"/>
              <a:t>, v různých zemích se liší. 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ve většině evropských států, v USA, Kanadě, Austrálii je řazena mezi </a:t>
            </a:r>
            <a:r>
              <a:rPr lang="cs-CZ" sz="2000" b="1" dirty="0" smtClean="0"/>
              <a:t>psychologické vědy</a:t>
            </a:r>
            <a:r>
              <a:rPr lang="cs-CZ" sz="20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 Německu a ve skandinávských zemích bývala počítána mezi </a:t>
            </a:r>
            <a:r>
              <a:rPr lang="cs-CZ" sz="2000" b="1" dirty="0" smtClean="0"/>
              <a:t>vědy pedagogické</a:t>
            </a:r>
            <a:r>
              <a:rPr lang="cs-CZ" sz="2000" dirty="0" smtClean="0"/>
              <a:t>. </a:t>
            </a:r>
          </a:p>
          <a:p>
            <a:pPr lvl="2">
              <a:lnSpc>
                <a:spcPct val="90000"/>
              </a:lnSpc>
            </a:pPr>
            <a:r>
              <a:rPr lang="cs-CZ" sz="1600" dirty="0" smtClean="0"/>
              <a:t>V současnosti </a:t>
            </a:r>
            <a:r>
              <a:rPr lang="cs-CZ" sz="1600" dirty="0" err="1" smtClean="0"/>
              <a:t>educational</a:t>
            </a:r>
            <a:r>
              <a:rPr lang="cs-CZ" sz="1600" dirty="0" smtClean="0"/>
              <a:t> </a:t>
            </a:r>
            <a:r>
              <a:rPr lang="cs-CZ" sz="1600" dirty="0" err="1" smtClean="0"/>
              <a:t>sciences</a:t>
            </a: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Vymezení pedagogické psychologie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 smtClean="0"/>
              <a:t>je nesnadné, neboť se odvíjí od názoru na její zařazení do soustavy vědních oborů, od její vývojové etapy (proměňovalo se v čase), od zastávané koncepce oboru. </a:t>
            </a:r>
          </a:p>
          <a:p>
            <a:pPr lvl="1">
              <a:lnSpc>
                <a:spcPct val="90000"/>
              </a:lnSpc>
            </a:pPr>
            <a:r>
              <a:rPr lang="cs-CZ" sz="2200" b="1" smtClean="0"/>
              <a:t>Americká tradice:</a:t>
            </a:r>
            <a:r>
              <a:rPr lang="cs-CZ" sz="220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pedagogická psychologie je obor, který aplikuje vědecké metody při studiu chování lidí v pedagogických podmínkách (Berliner, 1982)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je to obor, který shromažďuje psychologické poznatky, které jsou relevantní pro výchovu a vzdělávání a aplikuje je tak, aby zlepšil kvalitu edukačního procesu a jeho výsledků (Sternberg, Williams, 2002). 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jde o obor, který se systematicky věnuje zkoumání jedince v kontextu výchovy a vzdělávání (Berliner, Calfee, 1996; Reynolds, Miller, 2003).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Vymezení pedagogické psychologie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 smtClean="0"/>
              <a:t>Česká a slovenská tradice: </a:t>
            </a:r>
          </a:p>
          <a:p>
            <a:pPr lvl="1">
              <a:lnSpc>
                <a:spcPct val="80000"/>
              </a:lnSpc>
            </a:pPr>
            <a:r>
              <a:rPr lang="cs-CZ" sz="2000" b="1" smtClean="0"/>
              <a:t>Neakcentuje aplikační charakter</a:t>
            </a:r>
            <a:r>
              <a:rPr lang="cs-CZ" sz="2000" smtClean="0"/>
              <a:t> oboru, nýbrž chápe obor jako svébytný.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V. Příhoda (1956) vymezuje pedagogickou psychologii jako soustavu poznatků o vnitřních zákonitostech změn, navozených v chování člověka. Od psychologie se liší specifickým zaměřením na jevy sociálně a výchovně formující, od pedagogiky pak neuropsychickým pohledem na učební a výchovně vlivy působící na člověka.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věda o psychologických zákonitostech výchovně-vzdělávacího procesu ve škole i v mimoškolních zařízeních (Ďurič, 1974).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V. Kulič a J. Mareš (1992) vymezili pedagogickou psychologii jako relativně samostatný psychologický obor, který sice přijímá podněty od mnoha dalších psychologických i nepsychologických disciplin, ale integruje je, rekonstruuje je a využívá v situacích pedagogického typu. Pedagogické psychologii jde o psychologický pohled na předpoklady, průběh a výsledky: a) rozvoje jednotlivce (zvláště jeho osobnosti), b) rozvoje skupin (žáků, učitelů, vychovatelů, rodin, týmů apod.) v situacích pedagogického typu.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Pedagogická psychologie jako vyučovací předmět.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lnSpcReduction="10000"/>
          </a:bodyPr>
          <a:lstStyle/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V učitelské přípravě</a:t>
            </a:r>
            <a:r>
              <a:rPr lang="cs-CZ" dirty="0" smtClean="0"/>
              <a:t> patří k základním psychologickým předmětům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samostatná učebnice (např. Příhoda, 1956; Jiránek, 1968, </a:t>
            </a:r>
            <a:r>
              <a:rPr lang="cs-CZ" dirty="0" err="1" smtClean="0"/>
              <a:t>Ďurič</a:t>
            </a:r>
            <a:r>
              <a:rPr lang="cs-CZ" dirty="0" smtClean="0"/>
              <a:t>, 1974, Mareš, 2013 aj.)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tvoří podstatnou část témat v souhrnné učebnici psychologie pro učitele (např. Čáp, 1976, 1993; </a:t>
            </a:r>
            <a:r>
              <a:rPr lang="cs-CZ" dirty="0" err="1" smtClean="0"/>
              <a:t>Ďurič</a:t>
            </a:r>
            <a:r>
              <a:rPr lang="cs-CZ" dirty="0" smtClean="0"/>
              <a:t> a </a:t>
            </a:r>
            <a:r>
              <a:rPr lang="cs-CZ" dirty="0" err="1" smtClean="0"/>
              <a:t>Štefanovič</a:t>
            </a:r>
            <a:r>
              <a:rPr lang="cs-CZ" dirty="0" smtClean="0"/>
              <a:t>, 1977; Čáp a Mareš, 2001). </a:t>
            </a:r>
          </a:p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V přípravě odborných psychologů</a:t>
            </a:r>
            <a:r>
              <a:rPr lang="cs-CZ" dirty="0" smtClean="0"/>
              <a:t> patří pedagogická psychologie k předmětům rozšiřujícím tradiční základ.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300" smtClean="0"/>
              <a:t>Pedagogická psychologie jako obor vědecké přípravy a jako </a:t>
            </a:r>
            <a:r>
              <a:rPr lang="cs-CZ" sz="3300" b="1" smtClean="0"/>
              <a:t>odborná psychologická specializace</a:t>
            </a:r>
            <a:r>
              <a:rPr lang="cs-CZ" sz="3300" smtClean="0"/>
              <a:t>.</a:t>
            </a:r>
            <a:r>
              <a:rPr lang="cs-CZ" sz="450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smtClean="0"/>
              <a:t>Po skončení pregraduálního studia psychologie může absolvent-psycholog pokračovat ve vědecké postgraduální přípravě. </a:t>
            </a:r>
          </a:p>
          <a:p>
            <a:pPr lvl="1">
              <a:lnSpc>
                <a:spcPct val="80000"/>
              </a:lnSpc>
            </a:pPr>
            <a:r>
              <a:rPr lang="cs-CZ" sz="1700" b="1" smtClean="0"/>
              <a:t>Jedním z oborů doktorského studia </a:t>
            </a:r>
            <a:r>
              <a:rPr lang="cs-CZ" sz="1700" smtClean="0"/>
              <a:t>je také pedagogická psychologie. Studium připravuje absolventy jednak pro vědecko-výzkumnou práci v oboru (v ústavech Akademie věd ČR, ve výzkumných ústavech), jednak pro vědecko-pedagogickou činnost na vysokých školách.</a:t>
            </a:r>
          </a:p>
          <a:p>
            <a:pPr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smtClean="0"/>
              <a:t>Europsycholog </a:t>
            </a:r>
          </a:p>
          <a:p>
            <a:pPr lvl="1">
              <a:lnSpc>
                <a:spcPct val="80000"/>
              </a:lnSpc>
            </a:pPr>
            <a:r>
              <a:rPr lang="cs-CZ" sz="1700" smtClean="0"/>
              <a:t>ucelený soubor požadavků, které musí splňovat pregraduální a postgraduální příprava psychologů v dané zemi, aby absolventům tohoto studia byl nejen uznán psychologický diplom v jiných evropských zemích, ale mohli také v těchto zemích vykonávat profesi psychologa. </a:t>
            </a:r>
          </a:p>
          <a:p>
            <a:pPr lvl="1">
              <a:lnSpc>
                <a:spcPct val="80000"/>
              </a:lnSpc>
            </a:pPr>
            <a:r>
              <a:rPr lang="cs-CZ" sz="1700" smtClean="0"/>
              <a:t>Předpokládá se, že psychologické studium bude sestávat ze tří stupňů: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3 roky bakalářského studia,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2 roky navazujícího magisterského studia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nejméně 1 rok praxe pod supervizí po absolvování vysoké školy. </a:t>
            </a:r>
          </a:p>
          <a:p>
            <a:pPr lvl="1">
              <a:lnSpc>
                <a:spcPct val="80000"/>
              </a:lnSpc>
            </a:pPr>
            <a:r>
              <a:rPr lang="cs-CZ" sz="1700" b="1" smtClean="0"/>
              <a:t>Jedním ze čtyř profesních oborů</a:t>
            </a:r>
            <a:r>
              <a:rPr lang="cs-CZ" sz="1700" smtClean="0"/>
              <a:t>, v nichž se absolvent může po promoci specializovat, </a:t>
            </a:r>
            <a:r>
              <a:rPr lang="cs-CZ" sz="1700" b="1" smtClean="0"/>
              <a:t>je</a:t>
            </a:r>
            <a:r>
              <a:rPr lang="cs-CZ" sz="1700" smtClean="0"/>
              <a:t> také </a:t>
            </a:r>
            <a:r>
              <a:rPr lang="cs-CZ" sz="1700" b="1" smtClean="0"/>
              <a:t>pedagogická a školní psychologie</a:t>
            </a:r>
            <a:r>
              <a:rPr lang="cs-CZ" sz="1700" smtClean="0"/>
              <a:t>, tedy oblast edukace – </a:t>
            </a:r>
            <a:r>
              <a:rPr lang="cs-CZ" sz="1700" i="1" smtClean="0"/>
              <a:t>education</a:t>
            </a:r>
            <a:r>
              <a:rPr lang="cs-CZ" sz="1700" smtClean="0"/>
              <a:t> (EuroPsy, 2005).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Historie oboru ve světě.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 smtClean="0"/>
              <a:t>Pedagogická psychologie patří mezi nejstarší psychologické obory, neboť začala se rozvíjet už ke konci 19. století. Mezi její zakladatele patřili přední psychologové své doby.</a:t>
            </a:r>
          </a:p>
          <a:p>
            <a:pPr>
              <a:lnSpc>
                <a:spcPct val="90000"/>
              </a:lnSpc>
            </a:pPr>
            <a:r>
              <a:rPr lang="cs-CZ" sz="2700" smtClean="0"/>
              <a:t>Americká psychologická asociace zpracovala publikaci věnovanou stoleté existenci oboru pedagogické psychologie (Zimmermann, Schunk, 2003). </a:t>
            </a:r>
          </a:p>
          <a:p>
            <a:pPr lvl="1">
              <a:lnSpc>
                <a:spcPct val="90000"/>
              </a:lnSpc>
            </a:pPr>
            <a:r>
              <a:rPr lang="cs-CZ" sz="2200" smtClean="0"/>
              <a:t>jednoduchá periodizaci do tří velkých, mírně se překrývajících vývojových etap: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1890-1920,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1920-1960,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od r. 1960 do současnosti.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První období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Nejstarší vývojové období (1890-1920) reprezentuje šest osobností: W. James, A. Binet, J. Dewey, E.L. Thorndike, L.M. Terman, M. Montessoriová. Připomeňme  zde výběrově alespoň první dvě zakladatelské osobnosti.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Americký psycholog </a:t>
            </a:r>
            <a:r>
              <a:rPr lang="cs-CZ" sz="1800" b="1" smtClean="0"/>
              <a:t>W. James</a:t>
            </a:r>
            <a:r>
              <a:rPr lang="cs-CZ" sz="1800" smtClean="0"/>
              <a:t>, který je pokládán za jednoho ze zakladatelů vědecké psychologie, už v r. 1899 napsal Rozpravy s učiteli o psychologii a se studenty o životních ideálech. Upozorňoval, že sama psychologie jako věda nemůže zajistit efektivní výuku žáků, neboť vyučovací činnost učitele je tvořivou záležitostí, je tedy spíše uměním. Byl jeden z prvních, který zdůrazňoval, že je třeba přihlížet k individuálním zvláštnostem žáků a založil tak v pedagogické psychologii linii zaměřenou na dítě a jeho potřeby (child-centered psychology).  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Francouzský lékař a psycholog </a:t>
            </a:r>
            <a:r>
              <a:rPr lang="cs-CZ" sz="1800" b="1" smtClean="0"/>
              <a:t>A. Binet </a:t>
            </a:r>
            <a:r>
              <a:rPr lang="cs-CZ" sz="1800" smtClean="0"/>
              <a:t>vnesl do pedagogické psychologie metodu experimentálního zkoumání lidského učení (při výzkumech používal i kontrolní skupiny) a studoval podmínky, za nichž učení ve škole probíhá. Zpočátku se zajímal o psychopatologii, zejména o tzv. abnormální děti. Pro zkoumání jejich kognitivních schopností vypracoval speciální zkoušky a tím se zařadil mezi zakladatele psychologického testování. Nešlo mu však o identifikaci mentálně znevýhodněných dětí proto, aby mohly být separovány od běžné populace. Naopak: snažil se je identifikovat proto, aby jim mohla být poskytnuta zvýšené péče s přihlédnutím k jejich potřebám. Výrazně ovlivnil hnutí moderní výchovy tím, že studoval zvláštnosti dětí; vyvracel představu, že dítě je pouhá zmenšenina dospělého člověka.</a:t>
            </a:r>
          </a:p>
          <a:p>
            <a:pPr>
              <a:lnSpc>
                <a:spcPct val="80000"/>
              </a:lnSpc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Druhé období, třetí období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smtClean="0"/>
              <a:t>Střední  vývojové období (1920 – 1960) ovlivnilo pět osobností: L.S. Vygotskij, B.F. Skinner, J. Piaget, L.J. Cronbach, R.M. Gagné. </a:t>
            </a:r>
          </a:p>
          <a:p>
            <a:r>
              <a:rPr lang="cs-CZ" smtClean="0"/>
              <a:t>Nejmladší vývojové období (od r. 1960 do současnosti) reprezentují: B.S. Bloom, N.L. Gage, J. Bruner, A. Bandura, A.L. Brownová.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Přínos ped. psy. pro další obory </a:t>
            </a:r>
            <a:br>
              <a:rPr lang="cs-CZ" sz="4500" smtClean="0"/>
            </a:br>
            <a:r>
              <a:rPr lang="cs-CZ" sz="4500" smtClean="0"/>
              <a:t>- Aster (1990) uvádí: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smtClean="0"/>
              <a:t>regresní analýzu (R.T. Thorndike),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analýzu kovariance (A. Porter),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zjišťování reliability testů a dotazníků (L. Cronbach),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multivariační metody později zužitkované ve statistických počítačových programech typu SPSS - Statistical Programs for Social Scienes (B. Cooley, P. Lohnes)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meta-analýzu výsledků empirických výzkumů (G. Glass, I.V. Hedges).</a:t>
            </a:r>
          </a:p>
          <a:p>
            <a:pPr>
              <a:lnSpc>
                <a:spcPct val="80000"/>
              </a:lnSpc>
            </a:pPr>
            <a:endParaRPr lang="cs-CZ" sz="2700" smtClean="0"/>
          </a:p>
          <a:p>
            <a:pPr>
              <a:lnSpc>
                <a:spcPct val="80000"/>
              </a:lnSpc>
            </a:pPr>
            <a:r>
              <a:rPr lang="cs-CZ" sz="2700" smtClean="0"/>
              <a:t>jedná se ale i např. o action research, practice-based research...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Změny v oboru v minulém století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dirty="0" smtClean="0"/>
              <a:t>Mayer (1992) napsal, že ve 20. století se vztah mezi pedagogikou a psychologií podobal třem odlišným typům dopravní situace.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Z počátku šlo o ulici s jednosměrným provozem – podněty mířily od psychologie k pedagogice. </a:t>
            </a:r>
            <a:r>
              <a:rPr lang="cs-CZ" sz="2200" b="1" dirty="0" smtClean="0"/>
              <a:t>Psychologie</a:t>
            </a:r>
            <a:r>
              <a:rPr lang="cs-CZ" sz="2200" dirty="0" smtClean="0"/>
              <a:t> se snažila formulovat </a:t>
            </a:r>
            <a:r>
              <a:rPr lang="cs-CZ" sz="2200" b="1" dirty="0" smtClean="0"/>
              <a:t>nové teorie učení a vyučování</a:t>
            </a:r>
            <a:r>
              <a:rPr lang="cs-CZ" sz="2200" dirty="0" smtClean="0"/>
              <a:t>, zatímco </a:t>
            </a:r>
            <a:r>
              <a:rPr lang="cs-CZ" sz="2200" b="1" dirty="0" smtClean="0"/>
              <a:t>pedagogika</a:t>
            </a:r>
            <a:r>
              <a:rPr lang="cs-CZ" sz="2200" dirty="0" smtClean="0"/>
              <a:t> se je </a:t>
            </a:r>
            <a:r>
              <a:rPr lang="cs-CZ" sz="2200" b="1" dirty="0" smtClean="0"/>
              <a:t>snažila aplikovat</a:t>
            </a:r>
            <a:r>
              <a:rPr lang="cs-CZ" sz="2200" dirty="0" smtClean="0"/>
              <a:t> na problémy, s nimiž zápasila školní praxe.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V další vývojové etapě jak psychologie, tak pedagogika zajely do slepé ulice: psychologie se soustředila na problémy, které příliš nesouvisely s edukací lidí; pedagogika se zaměřila na řešení praktických úkolů a odklonila se od teorie.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V poslední době byl naštěstí nastolen „obousměrný provoz“ mezi psychologií a pedagogikou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IPSk04 </a:t>
            </a:r>
            <a:r>
              <a:rPr lang="cs-CZ" b="1" dirty="0"/>
              <a:t>Pedagogická psychologie </a:t>
            </a:r>
            <a:r>
              <a:rPr lang="cs-CZ" dirty="0"/>
              <a:t>- </a:t>
            </a:r>
            <a:r>
              <a:rPr lang="cs-CZ" dirty="0"/>
              <a:t>předmět je zakončen písemnou zkouškou (60% hodnocení; 20 otázek, 65% bodů minimum), do celkového hodnocení vstupují body za průběžnou přípravu. </a:t>
            </a:r>
            <a:r>
              <a:rPr lang="cs-CZ" b="1" dirty="0" smtClean="0"/>
              <a:t>XPSk04 </a:t>
            </a:r>
            <a:r>
              <a:rPr lang="cs-CZ" b="1" dirty="0"/>
              <a:t>Pedagogická psychologie </a:t>
            </a:r>
            <a:r>
              <a:rPr lang="cs-CZ" dirty="0"/>
              <a:t>- </a:t>
            </a:r>
            <a:r>
              <a:rPr lang="cs-CZ" dirty="0"/>
              <a:t>předmět je zakončen písemnou zkouškou (60% hodnocení; 20 otázek, 65% bodů minimum), do celkového hodnocení vstupují body za průběžnou přípravu.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71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99208" tIns="51588" rIns="99208" bIns="51588" numCol="1" anchor="b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cs-CZ" sz="5952" dirty="0"/>
              <a:t>Pedagogická </a:t>
            </a:r>
            <a:r>
              <a:rPr lang="en-GB" sz="5952" dirty="0" err="1"/>
              <a:t>Psychologie</a:t>
            </a:r>
            <a:endParaRPr lang="en-GB" sz="6063" b="1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04417" y="6668963"/>
            <a:ext cx="7391682" cy="755968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z="4740"/>
          </a:p>
          <a:p>
            <a:pPr eaLnBrk="1" fontAlgn="auto" hangingPunct="1">
              <a:spcBef>
                <a:spcPts val="441"/>
              </a:spcBef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mtClean="0"/>
          </a:p>
        </p:txBody>
      </p:sp>
      <p:sp>
        <p:nvSpPr>
          <p:cNvPr id="12292" name="Obdélník 4"/>
          <p:cNvSpPr>
            <a:spLocks noChangeArrowheads="1"/>
          </p:cNvSpPr>
          <p:nvPr/>
        </p:nvSpPr>
        <p:spPr bwMode="auto">
          <a:xfrm>
            <a:off x="2739162" y="6716211"/>
            <a:ext cx="3147721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cs-CZ" altLang="cs-CZ" sz="3968" b="1">
                <a:solidFill>
                  <a:schemeClr val="tx1"/>
                </a:solidFill>
              </a:rPr>
              <a:t>T</a:t>
            </a:r>
            <a:r>
              <a:rPr lang="en-GB" altLang="cs-CZ" sz="3968" b="1">
                <a:solidFill>
                  <a:schemeClr val="tx1"/>
                </a:solidFill>
              </a:rPr>
              <a:t>eorie učení</a:t>
            </a:r>
          </a:p>
        </p:txBody>
      </p:sp>
    </p:spTree>
    <p:extLst>
      <p:ext uri="{BB962C8B-B14F-4D97-AF65-F5344CB8AC3E}">
        <p14:creationId xmlns:p14="http://schemas.microsoft.com/office/powerpoint/2010/main" val="130204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Úvodem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535" i="1"/>
              <a:t>Pedagogický pohled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užším smyslu </a:t>
            </a:r>
          </a:p>
          <a:p>
            <a:pPr lvl="1" eaLnBrk="1" hangingPunct="1">
              <a:lnSpc>
                <a:spcPct val="80000"/>
              </a:lnSpc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b="1" i="1" smtClean="0"/>
              <a:t>	</a:t>
            </a:r>
            <a:r>
              <a:rPr lang="cs-CZ" altLang="cs-CZ" i="1" smtClean="0"/>
              <a:t>(v situacích pedagogického typu; Kulič, 1992)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směřující k určitému cíli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záměrně organizované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promyšleně řízené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uvědomované žákem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205" i="1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širším smyslu </a:t>
            </a:r>
            <a:r>
              <a:rPr lang="cs-CZ" altLang="cs-CZ" sz="2205" i="1"/>
              <a:t>(viz dále)</a:t>
            </a:r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646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1984" i="1"/>
          </a:p>
        </p:txBody>
      </p:sp>
    </p:spTree>
    <p:extLst>
      <p:ext uri="{BB962C8B-B14F-4D97-AF65-F5344CB8AC3E}">
        <p14:creationId xmlns:p14="http://schemas.microsoft.com/office/powerpoint/2010/main" val="3568274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Základní pojmy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Vědomosti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osvojené soustavy informací, představ a pojmů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deklarativní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Dovednosti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předpoklad pro vykonávání činnosti či její části; znalost postupu či „strategie“ určité činnosti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procedurální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Návyky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Učením získaná pobídka chovat se v určité situaci určitým způsobem a obsahuje motivační prvek</a:t>
            </a:r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b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u="sng"/>
              <a:t>Kompetence</a:t>
            </a:r>
            <a:r>
              <a:rPr lang="en-GB" sz="2205" b="1"/>
              <a:t> </a:t>
            </a:r>
            <a:r>
              <a:rPr lang="en-GB" sz="2205" i="1"/>
              <a:t>(v rámci ŠV</a:t>
            </a:r>
            <a:r>
              <a:rPr lang="cs-CZ" sz="2205" i="1"/>
              <a:t>P)</a:t>
            </a:r>
            <a:endParaRPr lang="en-GB" sz="2205" i="1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Zahrnují všechny výše uvedené; zdůrazňována praktičnost a provázanost s běžným životem</a:t>
            </a:r>
            <a:endParaRPr lang="cs-CZ" sz="1984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cs-CZ" sz="1543"/>
              <a:t>Def. (Klíčové) kompetence jsou evropském rámci pojímány jako kombinace znalostí, dovedností a postojů odpovídajících určitému kontextu a definovány jako kompetence, které všichni potřebují ke svému osobnímu naplnění a rozvoji, aktivnímu občanství, sociálnímu začlenění a pro pracovní život. Během počátečního vzdělávání a odborné přípravy by si měli mladí lidé osvojit klíčové schopnosti na takové úrovni, aby byli připraveni na dospělost, a tyto schopnosti by si měli dále rozvíjet, zachovávat a aktualizovat v rámci celoživotního vzdělávání.</a:t>
            </a:r>
            <a:endParaRPr lang="en-GB" sz="1984"/>
          </a:p>
        </p:txBody>
      </p:sp>
    </p:spTree>
    <p:extLst>
      <p:ext uri="{BB962C8B-B14F-4D97-AF65-F5344CB8AC3E}">
        <p14:creationId xmlns:p14="http://schemas.microsoft.com/office/powerpoint/2010/main" val="41409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mtClean="0"/>
              <a:t>Úvodem – učení v psychologii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Učení (Čáp, 2001)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Získávání zkušeností, utváření a pozměňování jedince v průběhu života.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Opakem vrozeného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Probíhá i na subhumánní úrovni</a:t>
            </a:r>
            <a:endParaRPr lang="cs-CZ" altLang="cs-CZ" sz="2205"/>
          </a:p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535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Funkce učení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organismu k prostředí a změnám v prostředí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společnosti a jejím požadavkům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Nejedná se pouze o pasivní proces </a:t>
            </a:r>
          </a:p>
          <a:p>
            <a:pPr lvl="2" eaLnBrk="1" hangingPunct="1">
              <a:lnSpc>
                <a:spcPct val="80000"/>
              </a:lnSpc>
              <a:spcBef>
                <a:spcPts val="579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1984" i="1"/>
              <a:t>(srv. např. Piaget – asimilace a akomodace, Moscovichi – sociální reprezentace aj.)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55886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mtClean="0"/>
              <a:t>Druhy učení</a:t>
            </a:r>
            <a:r>
              <a:rPr lang="cs-CZ" smtClean="0"/>
              <a:t> v psychologii - opakování</a:t>
            </a:r>
            <a:endParaRPr lang="en-GB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Elementární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Tvoření asociací nebo podmiňování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Komplexní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Osvojení postupů při řešení problémů, mentální mapy prostředí, osvojování principů a systémů učiva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</a:t>
            </a:r>
            <a:r>
              <a:rPr lang="cs-CZ" altLang="cs-CZ" sz="2205" i="1"/>
              <a:t>další přednáška</a:t>
            </a:r>
            <a:r>
              <a:rPr lang="en-GB" altLang="cs-CZ" sz="2205" i="1"/>
              <a:t>)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Sociální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Komunikace, interakce a percepce, sociální role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sociální psychologie)</a:t>
            </a:r>
          </a:p>
        </p:txBody>
      </p:sp>
    </p:spTree>
    <p:extLst>
      <p:ext uri="{BB962C8B-B14F-4D97-AF65-F5344CB8AC3E}">
        <p14:creationId xmlns:p14="http://schemas.microsoft.com/office/powerpoint/2010/main" val="1024538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cs-CZ" altLang="cs-CZ" smtClean="0"/>
              <a:t>Učení - v</a:t>
            </a:r>
            <a:r>
              <a:rPr lang="en-GB" altLang="cs-CZ" smtClean="0"/>
              <a:t>ýsledky učení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Vědomosti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Soustavy</a:t>
            </a:r>
            <a:r>
              <a:rPr lang="en-GB" sz="2205" dirty="0"/>
              <a:t> </a:t>
            </a:r>
            <a:r>
              <a:rPr lang="en-GB" sz="2205" dirty="0" err="1"/>
              <a:t>představ</a:t>
            </a:r>
            <a:r>
              <a:rPr lang="en-GB" sz="2205" dirty="0"/>
              <a:t> a </a:t>
            </a:r>
            <a:r>
              <a:rPr lang="en-GB" sz="2205" dirty="0" err="1"/>
              <a:t>pojmů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rozlišování</a:t>
            </a:r>
            <a:r>
              <a:rPr lang="en-GB" sz="2205" dirty="0"/>
              <a:t> </a:t>
            </a:r>
            <a:r>
              <a:rPr lang="en-GB" sz="2205" dirty="0" err="1"/>
              <a:t>výšky</a:t>
            </a:r>
            <a:r>
              <a:rPr lang="en-GB" sz="2205" dirty="0"/>
              <a:t> a </a:t>
            </a:r>
            <a:r>
              <a:rPr lang="en-GB" sz="2205" dirty="0" err="1"/>
              <a:t>barvy</a:t>
            </a:r>
            <a:r>
              <a:rPr lang="en-GB" sz="2205" dirty="0"/>
              <a:t> </a:t>
            </a:r>
            <a:r>
              <a:rPr lang="en-GB" sz="2205" dirty="0" err="1"/>
              <a:t>tónů</a:t>
            </a:r>
            <a:r>
              <a:rPr lang="en-GB" sz="2205" dirty="0"/>
              <a:t>, </a:t>
            </a:r>
            <a:r>
              <a:rPr lang="en-GB" sz="2205" dirty="0" err="1"/>
              <a:t>odlišení</a:t>
            </a:r>
            <a:r>
              <a:rPr lang="en-GB" sz="2205" dirty="0"/>
              <a:t> </a:t>
            </a:r>
            <a:r>
              <a:rPr lang="en-GB" sz="2205" dirty="0" err="1"/>
              <a:t>správného</a:t>
            </a:r>
            <a:r>
              <a:rPr lang="en-GB" sz="2205" dirty="0"/>
              <a:t> a </a:t>
            </a:r>
            <a:r>
              <a:rPr lang="en-GB" sz="2205" dirty="0" err="1"/>
              <a:t>špatného</a:t>
            </a:r>
            <a:r>
              <a:rPr lang="en-GB" sz="2205" dirty="0"/>
              <a:t> </a:t>
            </a:r>
            <a:r>
              <a:rPr lang="en-GB" sz="2205" dirty="0" err="1"/>
              <a:t>chodu</a:t>
            </a:r>
            <a:r>
              <a:rPr lang="en-GB" sz="2205" dirty="0"/>
              <a:t> </a:t>
            </a:r>
            <a:r>
              <a:rPr lang="en-GB" sz="2205" dirty="0" err="1"/>
              <a:t>stroje</a:t>
            </a:r>
            <a:r>
              <a:rPr lang="en-GB" sz="2205" dirty="0"/>
              <a:t> </a:t>
            </a:r>
            <a:r>
              <a:rPr lang="en-GB" sz="2205" dirty="0" err="1"/>
              <a:t>podle</a:t>
            </a:r>
            <a:r>
              <a:rPr lang="en-GB" sz="2205" dirty="0"/>
              <a:t> </a:t>
            </a:r>
            <a:r>
              <a:rPr lang="en-GB" sz="2205" dirty="0" err="1"/>
              <a:t>zvuku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Senzomotorické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Lepší</a:t>
            </a:r>
            <a:r>
              <a:rPr lang="en-GB" sz="2205" dirty="0"/>
              <a:t> </a:t>
            </a:r>
            <a:r>
              <a:rPr lang="en-GB" sz="2205" dirty="0" err="1"/>
              <a:t>koordinace</a:t>
            </a:r>
            <a:r>
              <a:rPr lang="en-GB" sz="2205" dirty="0"/>
              <a:t> </a:t>
            </a:r>
            <a:r>
              <a:rPr lang="en-GB" sz="2205" dirty="0" err="1"/>
              <a:t>vnímání</a:t>
            </a:r>
            <a:r>
              <a:rPr lang="en-GB" sz="2205" dirty="0"/>
              <a:t> a </a:t>
            </a:r>
            <a:r>
              <a:rPr lang="en-GB" sz="2205" dirty="0" err="1"/>
              <a:t>pohybů</a:t>
            </a:r>
            <a:r>
              <a:rPr lang="en-GB" sz="2205" dirty="0"/>
              <a:t> – </a:t>
            </a: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psaní</a:t>
            </a:r>
            <a:r>
              <a:rPr lang="en-GB" sz="2205" dirty="0"/>
              <a:t>, </a:t>
            </a:r>
            <a:r>
              <a:rPr lang="en-GB" sz="2205" dirty="0" err="1"/>
              <a:t>řemeslné</a:t>
            </a:r>
            <a:r>
              <a:rPr lang="en-GB" sz="2205" dirty="0"/>
              <a:t> </a:t>
            </a:r>
            <a:r>
              <a:rPr lang="en-GB" sz="2205" dirty="0" err="1"/>
              <a:t>práce</a:t>
            </a:r>
            <a:r>
              <a:rPr lang="en-GB" sz="2205" dirty="0"/>
              <a:t>, sport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Intelektové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r>
              <a:rPr lang="en-GB" sz="2205" b="1" dirty="0"/>
              <a:t> a </a:t>
            </a:r>
            <a:r>
              <a:rPr lang="en-GB" sz="2205" b="1" dirty="0" err="1"/>
              <a:t>schopnosti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matematické</a:t>
            </a:r>
            <a:r>
              <a:rPr lang="en-GB" sz="2205" dirty="0"/>
              <a:t>, </a:t>
            </a:r>
            <a:r>
              <a:rPr lang="en-GB" sz="2205" dirty="0" err="1"/>
              <a:t>jazykové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Návyky</a:t>
            </a:r>
            <a:r>
              <a:rPr lang="en-GB" sz="2205" b="1" dirty="0"/>
              <a:t>, </a:t>
            </a:r>
            <a:r>
              <a:rPr lang="en-GB" sz="2205" b="1" dirty="0" err="1"/>
              <a:t>postoje</a:t>
            </a:r>
            <a:r>
              <a:rPr lang="en-GB" sz="2205" b="1" dirty="0"/>
              <a:t>, </a:t>
            </a:r>
            <a:r>
              <a:rPr lang="en-GB" sz="2205" b="1" dirty="0" err="1"/>
              <a:t>vlastnosti</a:t>
            </a:r>
            <a:r>
              <a:rPr lang="en-GB" sz="2205" b="1" dirty="0"/>
              <a:t> </a:t>
            </a:r>
            <a:r>
              <a:rPr lang="en-GB" sz="2205" b="1" dirty="0" err="1"/>
              <a:t>osobnosti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vytrvalost</a:t>
            </a:r>
            <a:r>
              <a:rPr lang="en-GB" sz="2205" dirty="0"/>
              <a:t>, </a:t>
            </a:r>
            <a:r>
              <a:rPr lang="en-GB" sz="2205" dirty="0" err="1"/>
              <a:t>svědomitost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Sociální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Komunikativní</a:t>
            </a:r>
            <a:r>
              <a:rPr lang="en-GB" sz="2205" dirty="0"/>
              <a:t> </a:t>
            </a:r>
            <a:r>
              <a:rPr lang="en-GB" sz="2205" dirty="0" err="1"/>
              <a:t>dovednosti</a:t>
            </a:r>
            <a:r>
              <a:rPr lang="en-GB" sz="2205" dirty="0"/>
              <a:t>, </a:t>
            </a:r>
            <a:r>
              <a:rPr lang="en-GB" sz="2205" dirty="0" err="1"/>
              <a:t>orientace</a:t>
            </a:r>
            <a:r>
              <a:rPr lang="en-GB" sz="2205" dirty="0"/>
              <a:t> v </a:t>
            </a:r>
            <a:r>
              <a:rPr lang="en-GB" sz="2205" dirty="0" err="1"/>
              <a:t>sociálních</a:t>
            </a:r>
            <a:r>
              <a:rPr lang="en-GB" sz="2205" dirty="0"/>
              <a:t> </a:t>
            </a:r>
            <a:r>
              <a:rPr lang="en-GB" sz="2205" dirty="0" err="1"/>
              <a:t>vztazích</a:t>
            </a:r>
            <a:r>
              <a:rPr lang="en-GB" sz="2205" dirty="0"/>
              <a:t>, </a:t>
            </a:r>
            <a:r>
              <a:rPr lang="en-GB" sz="2205" dirty="0" err="1"/>
              <a:t>schopnost</a:t>
            </a:r>
            <a:r>
              <a:rPr lang="en-GB" sz="2205" dirty="0"/>
              <a:t> </a:t>
            </a:r>
            <a:r>
              <a:rPr lang="en-GB" sz="2205" dirty="0" err="1"/>
              <a:t>obhájit</a:t>
            </a:r>
            <a:r>
              <a:rPr lang="en-GB" sz="2205" dirty="0"/>
              <a:t> </a:t>
            </a:r>
            <a:r>
              <a:rPr lang="en-GB" sz="2205" dirty="0" err="1"/>
              <a:t>vlastní</a:t>
            </a:r>
            <a:r>
              <a:rPr lang="en-GB" sz="2205" dirty="0"/>
              <a:t> </a:t>
            </a:r>
            <a:r>
              <a:rPr lang="en-GB" sz="2205" dirty="0" err="1"/>
              <a:t>názor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/>
              <a:t>V </a:t>
            </a:r>
            <a:r>
              <a:rPr lang="en-GB" sz="2205" dirty="0" err="1"/>
              <a:t>moderní</a:t>
            </a:r>
            <a:r>
              <a:rPr lang="en-GB" sz="2205" dirty="0"/>
              <a:t> </a:t>
            </a:r>
            <a:r>
              <a:rPr lang="en-GB" sz="2205" dirty="0" err="1"/>
              <a:t>pedagogice</a:t>
            </a:r>
            <a:r>
              <a:rPr lang="en-GB" sz="2205" dirty="0"/>
              <a:t> </a:t>
            </a:r>
            <a:r>
              <a:rPr lang="en-GB" sz="2205" dirty="0" err="1"/>
              <a:t>též</a:t>
            </a:r>
            <a:r>
              <a:rPr lang="en-GB" sz="2205" dirty="0"/>
              <a:t> </a:t>
            </a:r>
            <a:r>
              <a:rPr lang="en-GB" sz="2205" dirty="0" err="1"/>
              <a:t>označovány</a:t>
            </a:r>
            <a:r>
              <a:rPr lang="en-GB" sz="2205" dirty="0"/>
              <a:t> </a:t>
            </a:r>
            <a:r>
              <a:rPr lang="en-GB" sz="2205" dirty="0" err="1"/>
              <a:t>jako</a:t>
            </a:r>
            <a:r>
              <a:rPr lang="en-GB" sz="2205" dirty="0"/>
              <a:t> </a:t>
            </a:r>
            <a:r>
              <a:rPr lang="en-GB" sz="2205" b="1" dirty="0" err="1"/>
              <a:t>kompetence</a:t>
            </a:r>
            <a:endParaRPr lang="cs-CZ" sz="2205" b="1" dirty="0"/>
          </a:p>
        </p:txBody>
      </p:sp>
    </p:spTree>
    <p:extLst>
      <p:ext uri="{BB962C8B-B14F-4D97-AF65-F5344CB8AC3E}">
        <p14:creationId xmlns:p14="http://schemas.microsoft.com/office/powerpoint/2010/main" val="3822238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498" y="281738"/>
            <a:ext cx="8607880" cy="1265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495223"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/>
            </a:pPr>
            <a:r>
              <a:rPr lang="en-GB" smtClean="0"/>
              <a:t>Změny v přístupech ke školnímu učení (dle Mayer, 1992)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1" y="1711426"/>
            <a:ext cx="9048860" cy="579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960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z="4409"/>
              <a:t>Osm typů lidského učení (Gagné</a:t>
            </a:r>
            <a:r>
              <a:rPr lang="cs-CZ" altLang="cs-CZ" sz="4409"/>
              <a:t>)</a:t>
            </a:r>
            <a:endParaRPr lang="en-GB" altLang="cs-CZ" sz="4409"/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3" y="1931917"/>
            <a:ext cx="9257102" cy="5022284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signálům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Po určitém podnětu následuje něco příjemného nebo nepříjemného (Pavlov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Tvoření spojů S-R (podnět-reakce)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Naučíme se reagovat na určitý podnět zcela určitým způsobem (Thorndike, Skinner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Řetězení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několika S-R do řetězu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Slovní asociace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řady hlásek či slov (viz asociace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Mnohonásobná diskriminace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Rozlišování v souboru spojů a řetězců pohybových nebo slovních (např. rozeznávání rostlin, zvířat a jejich pojmenování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pojmům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principům a obecným vztahům</a:t>
            </a:r>
            <a:r>
              <a:rPr lang="en-GB" altLang="cs-CZ" sz="1984"/>
              <a:t> 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(viz </a:t>
            </a:r>
            <a:r>
              <a:rPr lang="cs-CZ" altLang="cs-CZ" sz="1764"/>
              <a:t>přednáška </a:t>
            </a:r>
            <a:r>
              <a:rPr lang="en-GB" altLang="cs-CZ" sz="1764"/>
              <a:t>současné teorie učení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Řešení problémů</a:t>
            </a:r>
          </a:p>
        </p:txBody>
      </p:sp>
    </p:spTree>
    <p:extLst>
      <p:ext uri="{BB962C8B-B14F-4D97-AF65-F5344CB8AC3E}">
        <p14:creationId xmlns:p14="http://schemas.microsoft.com/office/powerpoint/2010/main" val="352812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Poznámky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8819621" cy="474229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Současná škola preferuje učení slovním asociacím a mnohonásobným diskriminacím (4 a 5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Žádoucí je usilovat v praxi o učení principům (7) a řešení problémů (8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Důležitým momentem jsou pro výsledky učení </a:t>
            </a:r>
            <a:r>
              <a:rPr lang="en-GB" altLang="cs-CZ" sz="2646" b="1"/>
              <a:t>zpětnovazební informace</a:t>
            </a:r>
            <a:r>
              <a:rPr lang="en-GB" altLang="cs-CZ" sz="2646"/>
              <a:t> - procesy kontroly, sebekontroly a autoregulece v průběhu učení</a:t>
            </a:r>
          </a:p>
          <a:p>
            <a:pPr eaLnBrk="1" hangingPunct="1">
              <a:spcBef>
                <a:spcPts val="716"/>
              </a:spcBef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2646"/>
          </a:p>
        </p:txBody>
      </p:sp>
    </p:spTree>
    <p:extLst>
      <p:ext uri="{BB962C8B-B14F-4D97-AF65-F5344CB8AC3E}">
        <p14:creationId xmlns:p14="http://schemas.microsoft.com/office/powerpoint/2010/main" val="4283733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Asocianisté...</a:t>
            </a:r>
          </a:p>
        </p:txBody>
      </p:sp>
    </p:spTree>
    <p:extLst>
      <p:ext uri="{BB962C8B-B14F-4D97-AF65-F5344CB8AC3E}">
        <p14:creationId xmlns:p14="http://schemas.microsoft.com/office/powerpoint/2010/main" val="372353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studijní</a:t>
            </a:r>
            <a:r>
              <a:rPr lang="en-US" dirty="0" smtClean="0"/>
              <a:t> text</a:t>
            </a:r>
          </a:p>
          <a:p>
            <a:r>
              <a:rPr lang="en-US" dirty="0"/>
              <a:t>MAREŠ, </a:t>
            </a:r>
            <a:r>
              <a:rPr lang="en-US" dirty="0" err="1" smtClean="0"/>
              <a:t>Jiří</a:t>
            </a:r>
            <a:r>
              <a:rPr lang="en-US" dirty="0" smtClean="0"/>
              <a:t>. </a:t>
            </a:r>
            <a:r>
              <a:rPr lang="en-US" i="1" dirty="0" err="1"/>
              <a:t>Pedagogická</a:t>
            </a:r>
            <a:r>
              <a:rPr lang="en-US" i="1" dirty="0"/>
              <a:t> </a:t>
            </a:r>
            <a:r>
              <a:rPr lang="en-US" i="1" dirty="0" err="1" smtClean="0"/>
              <a:t>psychologie</a:t>
            </a:r>
            <a:r>
              <a:rPr lang="en-US" dirty="0" smtClean="0"/>
              <a:t>. Praha: </a:t>
            </a:r>
            <a:r>
              <a:rPr lang="en-US" dirty="0" err="1" smtClean="0"/>
              <a:t>Portál</a:t>
            </a:r>
            <a:r>
              <a:rPr lang="en-US" dirty="0" smtClean="0"/>
              <a:t> 2013.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52" y="3313313"/>
            <a:ext cx="2679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0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Asocianistické teorie učení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 dirty="0" err="1"/>
              <a:t>učení</a:t>
            </a:r>
            <a:r>
              <a:rPr lang="en-GB" altLang="cs-CZ" sz="2646" b="1" dirty="0"/>
              <a:t> je </a:t>
            </a:r>
            <a:r>
              <a:rPr lang="en-GB" altLang="cs-CZ" sz="2646" b="1" dirty="0" err="1"/>
              <a:t>zpevňování</a:t>
            </a:r>
            <a:r>
              <a:rPr lang="en-GB" altLang="cs-CZ" sz="2646" b="1" dirty="0"/>
              <a:t> asociací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jejich</a:t>
            </a:r>
            <a:r>
              <a:rPr lang="en-GB" altLang="cs-CZ" sz="2646" dirty="0"/>
              <a:t> </a:t>
            </a:r>
            <a:r>
              <a:rPr lang="en-GB" altLang="cs-CZ" sz="2646" dirty="0" err="1"/>
              <a:t>podržení</a:t>
            </a:r>
            <a:r>
              <a:rPr lang="en-GB" altLang="cs-CZ" sz="2646" dirty="0"/>
              <a:t> v </a:t>
            </a:r>
            <a:r>
              <a:rPr lang="en-GB" altLang="cs-CZ" sz="2646" dirty="0" err="1"/>
              <a:t>paměti</a:t>
            </a:r>
            <a:endParaRPr lang="en-GB" altLang="cs-CZ" sz="2646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Spojení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mezi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vjemy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představami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city</a:t>
            </a:r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Spojuje</a:t>
            </a:r>
            <a:r>
              <a:rPr lang="en-GB" altLang="cs-CZ" sz="2205" dirty="0"/>
              <a:t> se to, co </a:t>
            </a:r>
            <a:r>
              <a:rPr lang="en-GB" altLang="cs-CZ" sz="2205" dirty="0" err="1"/>
              <a:t>jsme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opakovaně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prožívali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současně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nebo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sobě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dotyku</a:t>
            </a:r>
            <a:r>
              <a:rPr lang="en-GB" altLang="cs-CZ" sz="2205" dirty="0"/>
              <a:t>).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vybavování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zážitku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prvním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vybavuje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asociovaný</a:t>
            </a:r>
            <a:r>
              <a:rPr lang="en-GB" altLang="cs-CZ" sz="2205" dirty="0"/>
              <a:t> </a:t>
            </a:r>
            <a:r>
              <a:rPr lang="en-GB" altLang="cs-CZ" sz="2205" dirty="0" err="1"/>
              <a:t>druhý</a:t>
            </a:r>
            <a:r>
              <a:rPr lang="cs-CZ" altLang="cs-CZ" sz="2205" dirty="0"/>
              <a:t> (viz fotografie veverky)</a:t>
            </a:r>
            <a:endParaRPr lang="en-GB" altLang="cs-CZ" sz="2205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Asociace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vybavují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podobných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zážitků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podobnosti</a:t>
            </a:r>
            <a:r>
              <a:rPr lang="cs-CZ" altLang="cs-CZ" sz="2205" dirty="0"/>
              <a:t>) (viz další vycpaná zvířata v kabinetu přírodopisu – jaké atributy bude mít vycpaný medvěd? </a:t>
            </a:r>
            <a:r>
              <a:rPr lang="cs-CZ" altLang="cs-CZ" sz="2205" dirty="0">
                <a:sym typeface="Wingdings" panose="05000000000000000000" pitchFamily="2" charset="2"/>
              </a:rPr>
              <a:t>)</a:t>
            </a:r>
            <a:endParaRPr lang="en-GB" altLang="cs-CZ" sz="2205" dirty="0"/>
          </a:p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důraz</a:t>
            </a:r>
            <a:r>
              <a:rPr lang="en-GB" altLang="cs-CZ" sz="2646" dirty="0"/>
              <a:t> </a:t>
            </a:r>
            <a:r>
              <a:rPr lang="en-GB" altLang="cs-CZ" sz="2646" dirty="0" err="1"/>
              <a:t>na</a:t>
            </a:r>
            <a:r>
              <a:rPr lang="en-GB" altLang="cs-CZ" sz="2646" dirty="0"/>
              <a:t> </a:t>
            </a:r>
            <a:r>
              <a:rPr lang="en-GB" altLang="cs-CZ" sz="2646" dirty="0" err="1"/>
              <a:t>receptivní</a:t>
            </a:r>
            <a:r>
              <a:rPr lang="en-GB" altLang="cs-CZ" sz="2646" dirty="0"/>
              <a:t> </a:t>
            </a:r>
            <a:r>
              <a:rPr lang="en-GB" altLang="cs-CZ" sz="2646" dirty="0" err="1"/>
              <a:t>stránku</a:t>
            </a:r>
            <a:r>
              <a:rPr lang="en-GB" altLang="cs-CZ" sz="2646" dirty="0"/>
              <a:t> </a:t>
            </a:r>
            <a:r>
              <a:rPr lang="en-GB" altLang="cs-CZ" sz="2646" dirty="0" err="1"/>
              <a:t>učení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opakování</a:t>
            </a:r>
            <a:r>
              <a:rPr lang="en-GB" altLang="cs-CZ" sz="2646" dirty="0"/>
              <a:t> (</a:t>
            </a:r>
            <a:r>
              <a:rPr lang="en-GB" altLang="cs-CZ" sz="2646" dirty="0" err="1"/>
              <a:t>memorování</a:t>
            </a:r>
            <a:r>
              <a:rPr lang="cs-CZ" altLang="cs-CZ" sz="2646" dirty="0"/>
              <a:t>)</a:t>
            </a:r>
            <a:endParaRPr lang="en-GB" altLang="cs-CZ" sz="2646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38" y="5433517"/>
            <a:ext cx="3065868" cy="17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73" y="5433516"/>
            <a:ext cx="2833129" cy="21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1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Klasické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1406155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1007959"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z="4409"/>
              <a:t>Klasické podmiňování </a:t>
            </a:r>
            <a:br>
              <a:rPr lang="en-GB" sz="4409"/>
            </a:br>
            <a:r>
              <a:rPr lang="en-GB" sz="4409"/>
              <a:t>(Pavlov</a:t>
            </a:r>
            <a:r>
              <a:rPr lang="cs-CZ" sz="4409"/>
              <a:t>)</a:t>
            </a:r>
            <a:endParaRPr lang="en-GB" sz="4409"/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Klasické podmiňování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Organismus se učí, že dvě události jdou za sebou nezávisle na aktivitě jedince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39" y="367484"/>
            <a:ext cx="1289694" cy="18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3541848"/>
            <a:ext cx="5001285" cy="25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674250" y="6399475"/>
            <a:ext cx="9127608" cy="81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Jak to funguje můžete vyzkoušet na virtuálním psovi:</a:t>
            </a:r>
          </a:p>
          <a:p>
            <a:pPr>
              <a:lnSpc>
                <a:spcPct val="100000"/>
              </a:lnSpc>
              <a:spcBef>
                <a:spcPts val="1240"/>
              </a:spcBef>
              <a:buClr>
                <a:srgbClr val="336699"/>
              </a:buClr>
            </a:pPr>
            <a:r>
              <a:rPr lang="en-GB" altLang="cs-CZ" i="1">
                <a:solidFill>
                  <a:srgbClr val="336699"/>
                </a:solidFill>
                <a:latin typeface="Verdana" panose="020B0604030504040204" pitchFamily="34" charset="0"/>
                <a:hlinkClick r:id="rId5"/>
              </a:rPr>
              <a:t>http://nobelprize.org/educational_games/medicine/pavlov/index.html</a:t>
            </a: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675535" y="3620594"/>
            <a:ext cx="4206819" cy="222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Zvukový signál, sliny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Nepodmíněný stimul, nepodmíněná reakce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Podmíněný stimul, podmíněná reakce,</a:t>
            </a: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lang="en-GB" altLang="cs-CZ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5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Operantní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2760055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634001" y="27999"/>
            <a:ext cx="8819621" cy="1648429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Operantní (instrumentální) podmiňování </a:t>
            </a:r>
            <a:r>
              <a:rPr lang="en-GB" altLang="cs-CZ" sz="3527"/>
              <a:t>(Thorndike, Skinner</a:t>
            </a:r>
            <a:r>
              <a:rPr lang="cs-CZ" altLang="cs-CZ" sz="3527"/>
              <a:t>)</a:t>
            </a:r>
            <a:endParaRPr lang="en-GB" altLang="cs-CZ" sz="3527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25252" y="1931917"/>
            <a:ext cx="8462636" cy="47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/>
          <a:lstStyle>
            <a:lvl1pPr marL="468313" indent="-46831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06463" indent="-4365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303338" indent="-3937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J.B. Watson</a:t>
            </a: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, behaviorismus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CC0000"/>
              </a:buClr>
              <a:buSzPct val="65000"/>
            </a:pP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GB" altLang="cs-CZ" sz="2205" i="1">
                <a:solidFill>
                  <a:srgbClr val="000000"/>
                </a:solidFill>
                <a:latin typeface="Verdana" panose="020B0604030504040204" pitchFamily="34" charset="0"/>
              </a:rPr>
              <a:t>„dejte mi tucet dětí…“</a:t>
            </a: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E.L. Thorndike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 s hladovou kočkou v </a:t>
            </a:r>
          </a:p>
          <a:p>
            <a:pPr lvl="2">
              <a:lnSpc>
                <a:spcPct val="90000"/>
              </a:lnSpc>
              <a:spcBef>
                <a:spcPts val="579"/>
              </a:spcBef>
              <a:buClr>
                <a:srgbClr val="CC0000"/>
              </a:buClr>
              <a:buSzPct val="60000"/>
            </a:pPr>
            <a:r>
              <a:rPr lang="en-GB" altLang="cs-CZ" sz="2315">
                <a:solidFill>
                  <a:srgbClr val="000000"/>
                </a:solidFill>
                <a:latin typeface="Verdana" panose="020B0604030504040204" pitchFamily="34" charset="0"/>
              </a:rPr>
              <a:t>„problémové skříňce“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učení pokusem a omylem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; při opakování se počet neúspěšných pokusů snižuje; vzniká spoj mezi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stimulem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reakcí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(spoj S-R</a:t>
            </a:r>
            <a:r>
              <a:rPr lang="cs-CZ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cs-CZ" sz="2425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B.F. Skinner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experimenty s </a:t>
            </a: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odměnami a tresty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posilování reakce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16" y="2112159"/>
            <a:ext cx="2498893" cy="183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2985371"/>
            <a:ext cx="810215" cy="10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03" y="5288272"/>
            <a:ext cx="2498893" cy="21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72" y="6472972"/>
            <a:ext cx="4971536" cy="10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1874170"/>
            <a:ext cx="7664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5288273"/>
            <a:ext cx="7699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72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Gestalt</a:t>
            </a:r>
          </a:p>
        </p:txBody>
      </p:sp>
    </p:spTree>
    <p:extLst>
      <p:ext uri="{BB962C8B-B14F-4D97-AF65-F5344CB8AC3E}">
        <p14:creationId xmlns:p14="http://schemas.microsoft.com/office/powerpoint/2010/main" val="22388951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Celostní (gestalt) psychologie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7669920" cy="5108031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Zpočátku více zaměřena na vmímání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i="1" smtClean="0"/>
              <a:t>(</a:t>
            </a:r>
            <a:r>
              <a:rPr lang="cs-CZ" altLang="cs-CZ" i="1" smtClean="0"/>
              <a:t>„C</a:t>
            </a:r>
            <a:r>
              <a:rPr lang="en-GB" altLang="cs-CZ" i="1" smtClean="0"/>
              <a:t>elek je víc, než souhrn částí</a:t>
            </a:r>
            <a:r>
              <a:rPr lang="cs-CZ" altLang="cs-CZ" i="1" smtClean="0"/>
              <a:t>...“ ;)</a:t>
            </a:r>
            <a:endParaRPr lang="en-GB" altLang="cs-CZ" i="1" smtClean="0"/>
          </a:p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W. Köhler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Pokus se šimpanzem a banánem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podstatou „vhled“ do situace </a:t>
            </a:r>
          </a:p>
          <a:p>
            <a:pPr lvl="3"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(„aha moment“</a:t>
            </a:r>
            <a:r>
              <a:rPr lang="cs-CZ" altLang="cs-CZ" smtClean="0"/>
              <a:t> v procesu učení</a:t>
            </a:r>
            <a:r>
              <a:rPr lang="en-GB" altLang="cs-CZ" smtClean="0"/>
              <a:t>)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nová etapa ve výzkumu učení, myšlení a řešení problémů</a:t>
            </a:r>
            <a:r>
              <a:rPr lang="cs-CZ" altLang="cs-CZ" smtClean="0"/>
              <a:t> (mj. sociální učení – Bandura - </a:t>
            </a:r>
            <a:r>
              <a:rPr lang="en-GB" altLang="cs-CZ" sz="1323">
                <a:hlinkClick r:id="rId3"/>
              </a:rPr>
              <a:t>http://www.healthyinfluence.com/Primer/modeling.htm</a:t>
            </a:r>
            <a:r>
              <a:rPr lang="cs-CZ" altLang="cs-CZ" smtClean="0"/>
              <a:t>)</a:t>
            </a:r>
            <a:endParaRPr lang="en-GB" altLang="cs-CZ" smtClean="0"/>
          </a:p>
          <a:p>
            <a:pPr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mtClean="0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3" y="3541848"/>
            <a:ext cx="925711" cy="127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94" y="3620594"/>
            <a:ext cx="2302901" cy="393908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96" y="1716676"/>
            <a:ext cx="1984415" cy="18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5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Drobná odbočka do sociální psychologie pro zájemce ;)</a:t>
            </a:r>
          </a:p>
        </p:txBody>
      </p:sp>
      <p:sp>
        <p:nvSpPr>
          <p:cNvPr id="4710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Sociální učení a agresivita</a:t>
            </a:r>
          </a:p>
        </p:txBody>
      </p:sp>
    </p:spTree>
    <p:extLst>
      <p:ext uri="{BB962C8B-B14F-4D97-AF65-F5344CB8AC3E}">
        <p14:creationId xmlns:p14="http://schemas.microsoft.com/office/powerpoint/2010/main" val="20429848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42497" y="2101660"/>
            <a:ext cx="6135236" cy="506253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Bandura se speciálně zajímal o případy, kdy může být agresivní chování naučené pozorováním druhých.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Nechal proto děti, aby viděli dospělého napadat fackovacího panáka („bobo doll“)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Naživo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videu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obrázku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Kontrolní skupina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57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205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40" y="2430646"/>
            <a:ext cx="3349356" cy="3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407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1" y="1847920"/>
            <a:ext cx="3657343" cy="52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05090" y="2112159"/>
            <a:ext cx="4933037" cy="4681048"/>
            <a:chOff x="2517" y="1207"/>
            <a:chExt cx="2819" cy="2675"/>
          </a:xfrm>
        </p:grpSpPr>
        <p:sp>
          <p:nvSpPr>
            <p:cNvPr id="50182" name="AutoShape 4"/>
            <p:cNvSpPr>
              <a:spLocks noChangeAspect="1"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0183" name="Text Box 5"/>
            <p:cNvSpPr txBox="1">
              <a:spLocks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53" y="1954666"/>
            <a:ext cx="5795751" cy="505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13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FISHER, Robert. </a:t>
            </a:r>
            <a:r>
              <a:rPr lang="cs-CZ" i="1" dirty="0"/>
              <a:t>Učíme děti myslet a učit se</a:t>
            </a:r>
            <a:r>
              <a:rPr lang="cs-CZ" i="1" dirty="0" smtClean="0"/>
              <a:t>. </a:t>
            </a:r>
            <a:r>
              <a:rPr lang="cs-CZ" i="1" dirty="0"/>
              <a:t>Praktický průvodce strategiemi vyučování</a:t>
            </a:r>
            <a:r>
              <a:rPr lang="cs-CZ" i="1" dirty="0" smtClean="0"/>
              <a:t>.</a:t>
            </a:r>
            <a:r>
              <a:rPr lang="cs-CZ" dirty="0" smtClean="0"/>
              <a:t> 3. vyd. </a:t>
            </a:r>
            <a:r>
              <a:rPr lang="cs-CZ" dirty="0"/>
              <a:t>Praha: Portál, </a:t>
            </a:r>
            <a:r>
              <a:rPr lang="cs-CZ" dirty="0" smtClean="0"/>
              <a:t>2011.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30" y="3303411"/>
            <a:ext cx="23749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674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Bandurův výzkum ukazuje, že agresivní chování může být naučené přímo i nepřímo.  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Je-li už naučené, snadno může být využíváno i v jiných situacích a s časovým odstupem.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Velký vliv Bandurovy teorie – ukazuje ovlivnění chování dítěte prezentovanými vzory.</a:t>
            </a:r>
          </a:p>
        </p:txBody>
      </p:sp>
    </p:spTree>
    <p:extLst>
      <p:ext uri="{BB962C8B-B14F-4D97-AF65-F5344CB8AC3E}">
        <p14:creationId xmlns:p14="http://schemas.microsoft.com/office/powerpoint/2010/main" val="3628352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sz="3527" b="1"/>
              <a:t>Vliv násilí v TV na agresivní chování, zejména u chlapců (Liebert and Baron, 1972)</a:t>
            </a:r>
            <a:r>
              <a:rPr lang="en-GB" altLang="cs-CZ" sz="3527"/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67" y="2103410"/>
            <a:ext cx="7244689" cy="475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91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754747" y="367484"/>
            <a:ext cx="8604380" cy="166067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Kritika Bandurovy teorie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Přes svou popuparitu a vlim, má Bandurova teorie i své kritiky: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Co vlastně znamená chování dítěte v experimetu?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Jedná se o naučenou agresi, nebo o manipulaci?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Agresivní modely chování nemusí vést vždycky k agresi: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Expozice násilí v TV může redukaovat agresivní tendence prostřednictvím katarze (Feshbach &amp; Singer, 1971).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Různí lidé na expozici modelu agrese reagují různě (muži, ženy; věřící…)</a:t>
            </a:r>
          </a:p>
        </p:txBody>
      </p:sp>
    </p:spTree>
    <p:extLst>
      <p:ext uri="{BB962C8B-B14F-4D97-AF65-F5344CB8AC3E}">
        <p14:creationId xmlns:p14="http://schemas.microsoft.com/office/powerpoint/2010/main" val="2373438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6496" y="1577776"/>
            <a:ext cx="85676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fontAlgn="auto" hangingPunct="1">
              <a:lnSpc>
                <a:spcPct val="93000"/>
              </a:lnSpc>
              <a:spcAft>
                <a:spcPts val="0"/>
              </a:spcAft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  <a:defRPr/>
            </a:pPr>
            <a:r>
              <a:rPr lang="cs-CZ" smtClean="0"/>
              <a:t>Současné trendy</a:t>
            </a:r>
            <a:endParaRPr lang="en-GB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0717" y="4162137"/>
            <a:ext cx="8278894" cy="217527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přehled teorií </a:t>
            </a:r>
            <a:r>
              <a:rPr lang="cs-CZ" altLang="cs-CZ" sz="2976" i="1"/>
              <a:t>(možnosti)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vývojové aspekty</a:t>
            </a:r>
            <a:r>
              <a:rPr lang="cs-CZ" altLang="cs-CZ" sz="2976" i="1"/>
              <a:t> – příklad (Piaget)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dětské představy o světě</a:t>
            </a:r>
            <a:r>
              <a:rPr lang="en-GB" altLang="cs-CZ" sz="2976" b="1" i="1"/>
              <a:t> </a:t>
            </a:r>
            <a:endParaRPr lang="cs-CZ" altLang="cs-CZ" sz="2976" b="1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</a:t>
            </a:r>
            <a:r>
              <a:rPr lang="en-GB" altLang="cs-CZ" sz="2976" b="1" i="1"/>
              <a:t>současné teorie</a:t>
            </a:r>
            <a:r>
              <a:rPr lang="cs-CZ" altLang="cs-CZ" sz="2976" b="1" i="1"/>
              <a:t> – </a:t>
            </a:r>
            <a:r>
              <a:rPr lang="cs-CZ" altLang="cs-CZ" sz="2976" i="1"/>
              <a:t>příklad (Ausubel)</a:t>
            </a:r>
            <a:endParaRPr lang="en-GB" altLang="cs-CZ" sz="2976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endParaRPr lang="en-GB" altLang="cs-CZ" sz="2976" b="1" i="1"/>
          </a:p>
        </p:txBody>
      </p:sp>
    </p:spTree>
    <p:extLst>
      <p:ext uri="{BB962C8B-B14F-4D97-AF65-F5344CB8AC3E}">
        <p14:creationId xmlns:p14="http://schemas.microsoft.com/office/powerpoint/2010/main" val="1395282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Přehled současných teorií učení</a:t>
            </a:r>
          </a:p>
        </p:txBody>
      </p:sp>
    </p:spTree>
    <p:extLst>
      <p:ext uri="{BB962C8B-B14F-4D97-AF65-F5344CB8AC3E}">
        <p14:creationId xmlns:p14="http://schemas.microsoft.com/office/powerpoint/2010/main" val="20191812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55785"/>
            <a:ext cx="9075110" cy="56784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z="3968"/>
              <a:t>Současné teorie učení – možné dělení (I)</a:t>
            </a:r>
            <a:endParaRPr lang="en-GB" altLang="cs-CZ" sz="3968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5784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Preferování biologických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Biologicky připravené učení </a:t>
            </a:r>
            <a:r>
              <a:rPr lang="en-GB" altLang="cs-CZ" i="1" smtClean="0"/>
              <a:t>(struktura pojmů)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Preferování sociokulturních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Situované 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Distribuované učení (lidé vs. materiál)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Vynořující se poznání (v návaznosti na soc. </a:t>
            </a:r>
            <a:r>
              <a:rPr lang="cs-CZ" altLang="cs-CZ" i="1" smtClean="0"/>
              <a:t>s</a:t>
            </a:r>
            <a:r>
              <a:rPr lang="en-GB" altLang="cs-CZ" i="1" smtClean="0"/>
              <a:t>ituace)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Učení jako dolaďování připravených struktur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(L.Resnick, 1996) </a:t>
            </a:r>
            <a:r>
              <a:rPr lang="en-GB" altLang="cs-CZ" sz="2205" i="1"/>
              <a:t>učení jako sled situací; kompetence se rozvíjejí na základě přip. </a:t>
            </a:r>
            <a:r>
              <a:rPr lang="cs-CZ" altLang="cs-CZ" sz="2205" i="1"/>
              <a:t>s</a:t>
            </a:r>
            <a:r>
              <a:rPr lang="en-GB" altLang="cs-CZ" sz="2205" i="1"/>
              <a:t>truktur (soc. i biol.); koherence, kontradikce; dynamické pojetí </a:t>
            </a:r>
            <a:r>
              <a:rPr lang="en-GB" altLang="cs-CZ" sz="2205" i="1" u="sng"/>
              <a:t>transferu</a:t>
            </a:r>
          </a:p>
        </p:txBody>
      </p:sp>
    </p:spTree>
    <p:extLst>
      <p:ext uri="{BB962C8B-B14F-4D97-AF65-F5344CB8AC3E}">
        <p14:creationId xmlns:p14="http://schemas.microsoft.com/office/powerpoint/2010/main" val="1262846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4079"/>
              <a:t>Současné teorie vyučování (teaching) - II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Akademické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snaha definovat takové charakteristiky obecného vzdělávání, které mají žákovi umožnit </a:t>
            </a:r>
            <a:r>
              <a:rPr lang="cs-CZ" sz="1543" b="1"/>
              <a:t>stát se všestranně kultivovaným člověkem</a:t>
            </a:r>
            <a:r>
              <a:rPr lang="cs-CZ" sz="1543"/>
              <a:t>... snaha „osvítit barbary“ (od 80. let, reakce na masmediální realitu)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tradicionalistické</a:t>
            </a:r>
            <a:r>
              <a:rPr lang="cs-CZ" sz="1543"/>
              <a:t> a </a:t>
            </a:r>
            <a:r>
              <a:rPr lang="cs-CZ" sz="1543" b="1"/>
              <a:t>generalistické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Henry, Lévy, Bloom...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Personalistické a spiritualistické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seberealizace, naplnění potenciálu jedince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individualistické, „alternativní“, „dítě je králem“</a:t>
            </a:r>
            <a:r>
              <a:rPr lang="cs-CZ" sz="1543"/>
              <a:t>; rozvoj individualismu na úkor sociálního vědomí (60. a 70. léta)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Ch. Rogers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konkrétní příklad – např. škola Summerhill, Anglie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„Je možné zvnějšku někoho učinit svobodným?“ (Bertrand)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323"/>
              <a:t>srv. tzv. alternativní školství (Waldorf, Daltonský plán, Montessori...)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Kognitivně psychologické, technologické a sociokognitivní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Soustřeďují se hlavně na vhodné pedagogické strategie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Snaha řešit konkrétní a reálné problémy učení a vyučování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Zájem o konkrétní charakteristiky žáka, struktury učení, procesy poznávání, techniky komunikace, ICT, média a sociální charakteristiky učení</a:t>
            </a:r>
          </a:p>
        </p:txBody>
      </p:sp>
    </p:spTree>
    <p:extLst>
      <p:ext uri="{BB962C8B-B14F-4D97-AF65-F5344CB8AC3E}">
        <p14:creationId xmlns:p14="http://schemas.microsoft.com/office/powerpoint/2010/main" val="32021946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3197" b="1"/>
              <a:t>Kognitivně psychologické, technologické a sociokognitivní teorie (přehled) – teching, learning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764"/>
              <a:t>Bloomova taxonomie (1956) – cíle kognitivní, afektivní, konativní; učení - metafora stromu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Feuersteinova teorie – instrumentální obohacování (1957)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Gagné – osm typů učení a pět typů naučených dovedností (1965)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Ausubel a Robinson - šest hierachicky seřazených kategorií (1969)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Williamsův model rozvíjející procesy myšlení a prožívání (1970)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Hannah a Michaelis – souhrnný rámec výukových cílů (1977)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Stahl a Murphy – taxonomie kognitivního pole (1981)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Biggs a Collis – „SOLO“ taxonomie (1982)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Quellmalz -  teoretické rámce myšlení (1987)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Presseisen – model základních, komplexních a metakognitivních dovedností myšlení (1991)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Merrill – transakční teorie výuky (1992)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Andersona a Krathwohlova revize Bloomovy taxonomie (2001)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/>
              <a:t>Gouge a Yates – Taxonomie pro rozvoj myšlení a uvažování o umění (2002)</a:t>
            </a:r>
          </a:p>
          <a:p>
            <a:pPr eaLnBrk="1" hangingPunct="1">
              <a:lnSpc>
                <a:spcPct val="80000"/>
              </a:lnSpc>
            </a:pPr>
            <a:endParaRPr lang="cs-CZ" altLang="cs-CZ" sz="1764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53"/>
              <a:t>viz. MOSELEY, D. et al. </a:t>
            </a:r>
            <a:r>
              <a:rPr lang="en-US" altLang="cs-CZ" sz="1653"/>
              <a:t>Frameworks for thinking: a handbook for teachers and learning</a:t>
            </a:r>
            <a:r>
              <a:rPr lang="cs-CZ" altLang="cs-CZ" sz="1653"/>
              <a:t>. Cambridge: Cambridge Un. Press, 2005. s.44-117 </a:t>
            </a:r>
            <a:r>
              <a:rPr lang="cs-CZ" altLang="cs-CZ" sz="1653" i="1"/>
              <a:t>(dostupmé v ISu)</a:t>
            </a:r>
            <a:endParaRPr lang="cs-CZ" altLang="cs-CZ" sz="1764" i="1"/>
          </a:p>
          <a:p>
            <a:pPr eaLnBrk="1" hangingPunct="1">
              <a:lnSpc>
                <a:spcPct val="80000"/>
              </a:lnSpc>
            </a:pPr>
            <a:endParaRPr lang="cs-CZ" altLang="cs-CZ" sz="1764"/>
          </a:p>
        </p:txBody>
      </p:sp>
    </p:spTree>
    <p:extLst>
      <p:ext uri="{BB962C8B-B14F-4D97-AF65-F5344CB8AC3E}">
        <p14:creationId xmlns:p14="http://schemas.microsoft.com/office/powerpoint/2010/main" val="27267443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víme to co víme?</a:t>
            </a:r>
          </a:p>
        </p:txBody>
      </p:sp>
    </p:spTree>
    <p:extLst>
      <p:ext uri="{BB962C8B-B14F-4D97-AF65-F5344CB8AC3E}">
        <p14:creationId xmlns:p14="http://schemas.microsoft.com/office/powerpoint/2010/main" val="36544354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07443"/>
            <a:ext cx="85711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mtClean="0"/>
              <a:t>Vývojové aspekty učení</a:t>
            </a:r>
            <a:endParaRPr lang="en-GB" altLang="cs-CZ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50001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/>
              <a:t>L.S. </a:t>
            </a:r>
            <a:r>
              <a:rPr lang="en-GB" sz="2205" dirty="0" err="1"/>
              <a:t>Vygotskij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zóna</a:t>
            </a:r>
            <a:r>
              <a:rPr lang="en-GB" sz="1653" i="1" dirty="0"/>
              <a:t> </a:t>
            </a:r>
            <a:r>
              <a:rPr lang="en-GB" sz="1653" i="1" dirty="0" err="1"/>
              <a:t>nejbližšího</a:t>
            </a:r>
            <a:r>
              <a:rPr lang="en-GB" sz="1653" i="1" dirty="0"/>
              <a:t> </a:t>
            </a:r>
            <a:r>
              <a:rPr lang="en-GB" sz="1653" i="1" dirty="0" err="1"/>
              <a:t>vývoje</a:t>
            </a:r>
            <a:endParaRPr lang="cs-CZ" sz="1653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J.Piaget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asimilace</a:t>
            </a:r>
            <a:r>
              <a:rPr lang="en-GB" sz="1653" i="1" dirty="0"/>
              <a:t>, </a:t>
            </a:r>
            <a:r>
              <a:rPr lang="en-GB" sz="1653" i="1" dirty="0" err="1"/>
              <a:t>akomodace</a:t>
            </a:r>
            <a:endParaRPr lang="cs-CZ" sz="1653" i="1" dirty="0"/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653" i="1" dirty="0"/>
              <a:t>úroveň myšlení je dána mj. nedostatečnou kapacitou paměti, nedostatkem odborných poznatků i kontextem dětského uvažování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J.Bruner</a:t>
            </a:r>
            <a:r>
              <a:rPr lang="cs-CZ" sz="2205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fakty</a:t>
            </a:r>
            <a:r>
              <a:rPr lang="en-GB" sz="1653" i="1" dirty="0"/>
              <a:t>, </a:t>
            </a:r>
            <a:r>
              <a:rPr lang="en-GB" sz="1653" i="1" dirty="0" err="1"/>
              <a:t>pojmy</a:t>
            </a:r>
            <a:r>
              <a:rPr lang="cs-CZ" sz="1653" i="1" dirty="0"/>
              <a:t> </a:t>
            </a:r>
            <a:r>
              <a:rPr lang="en-GB" sz="1653" i="1" dirty="0"/>
              <a:t>(</a:t>
            </a:r>
            <a:r>
              <a:rPr lang="en-GB" sz="1653" i="1" dirty="0" err="1"/>
              <a:t>koncepty</a:t>
            </a:r>
            <a:r>
              <a:rPr lang="en-GB" sz="1653" i="1" dirty="0"/>
              <a:t>) a </a:t>
            </a:r>
            <a:r>
              <a:rPr lang="en-GB" sz="1653" i="1" dirty="0" err="1"/>
              <a:t>zobecnění</a:t>
            </a:r>
            <a:r>
              <a:rPr lang="cs-CZ" sz="1653" i="1" dirty="0"/>
              <a:t> (generalizace)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2205" dirty="0" err="1"/>
              <a:t>B.Bloom</a:t>
            </a:r>
            <a:r>
              <a:rPr lang="cs-CZ" sz="2205" dirty="0"/>
              <a:t> (a kol.)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Padesátá léta 20. stol. - Cíle učení: kognitivní, afektivní, psychomotorické (pro přírodovědné předměty)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>
                <a:hlinkClick r:id="rId3"/>
              </a:rPr>
              <a:t>http://www.nwlink.com/~Donclark/hrd/bloom.html</a:t>
            </a:r>
            <a:r>
              <a:rPr lang="cs-CZ" sz="1543" dirty="0"/>
              <a:t> 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/>
              <a:t>Revize </a:t>
            </a:r>
            <a:r>
              <a:rPr lang="cs-CZ" sz="1543" dirty="0" err="1"/>
              <a:t>Bloomovy</a:t>
            </a:r>
            <a:r>
              <a:rPr lang="cs-CZ" sz="1543" dirty="0"/>
              <a:t> taxonomie (Anderson et. al. 2001)  </a:t>
            </a:r>
            <a:r>
              <a:rPr lang="cs-CZ" sz="1543" dirty="0">
                <a:hlinkClick r:id="rId4"/>
              </a:rPr>
              <a:t>http://aplikace.msmt.cz/doc/NHRevizeBloomovytaxonomieedukace.doc</a:t>
            </a:r>
            <a:r>
              <a:rPr lang="cs-CZ" sz="1543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Učení – metafora stromu (nové poznatky větví původní strukturu; u zásadnějších změn restrukturace „stromu)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D.P.Ausubel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smysluplné</a:t>
            </a:r>
            <a:r>
              <a:rPr lang="en-GB" sz="1653" i="1" dirty="0"/>
              <a:t> </a:t>
            </a:r>
            <a:r>
              <a:rPr lang="en-GB" sz="1653" i="1" dirty="0" err="1"/>
              <a:t>učení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F.J.Dochy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/>
              <a:t>dos</a:t>
            </a:r>
            <a:r>
              <a:rPr lang="cs-CZ" sz="1653" i="1" dirty="0"/>
              <a:t>a</a:t>
            </a:r>
            <a:r>
              <a:rPr lang="en-GB" sz="1653" i="1" dirty="0" err="1"/>
              <a:t>vadní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r>
              <a:rPr lang="cs-CZ" sz="1653" i="1" dirty="0"/>
              <a:t> (prior </a:t>
            </a:r>
            <a:r>
              <a:rPr lang="cs-CZ" sz="1653" i="1" dirty="0" err="1"/>
              <a:t>knowledge</a:t>
            </a:r>
            <a:r>
              <a:rPr lang="cs-CZ" sz="1653" i="1" dirty="0"/>
              <a:t>)</a:t>
            </a:r>
            <a:r>
              <a:rPr lang="en-GB" sz="1653" i="1" dirty="0"/>
              <a:t> </a:t>
            </a:r>
            <a:endParaRPr lang="cs-CZ" sz="1653" i="1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deklarativní</a:t>
            </a:r>
            <a:r>
              <a:rPr lang="en-GB" sz="1653" i="1" dirty="0"/>
              <a:t> </a:t>
            </a:r>
            <a:r>
              <a:rPr lang="cs-CZ" sz="1653" i="1" dirty="0"/>
              <a:t>znalosti vs.</a:t>
            </a:r>
            <a:r>
              <a:rPr lang="en-GB" sz="1653" i="1" dirty="0"/>
              <a:t> </a:t>
            </a:r>
            <a:r>
              <a:rPr lang="en-GB" sz="1653" i="1" dirty="0" err="1"/>
              <a:t>procedurální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endParaRPr lang="en-GB" sz="1653" i="1" dirty="0"/>
          </a:p>
        </p:txBody>
      </p:sp>
    </p:spTree>
    <p:extLst>
      <p:ext uri="{BB962C8B-B14F-4D97-AF65-F5344CB8AC3E}">
        <p14:creationId xmlns:p14="http://schemas.microsoft.com/office/powerpoint/2010/main" val="1792124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Literatura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9190037" cy="4956175"/>
          </a:xfrm>
        </p:spPr>
        <p:txBody>
          <a:bodyPr/>
          <a:lstStyle/>
          <a:p>
            <a:r>
              <a:rPr lang="cs-CZ" dirty="0" smtClean="0"/>
              <a:t>Jak se pozná odborná informace(vědecky ověřená) ?</a:t>
            </a:r>
          </a:p>
          <a:p>
            <a:r>
              <a:rPr lang="cs-CZ" dirty="0" smtClean="0"/>
              <a:t>Čím se liší od informace získané od autority?</a:t>
            </a:r>
          </a:p>
          <a:p>
            <a:r>
              <a:rPr lang="cs-CZ" dirty="0" smtClean="0"/>
              <a:t>Čím se liší od praktické zkušenosti?</a:t>
            </a:r>
          </a:p>
          <a:p>
            <a:r>
              <a:rPr lang="cs-CZ" dirty="0" smtClean="0"/>
              <a:t>Jakým způsobem je možné tyto zdroje informací v odborném životě učitelském využívat?</a:t>
            </a:r>
          </a:p>
          <a:p>
            <a:endParaRPr lang="cs-CZ" dirty="0" smtClean="0"/>
          </a:p>
          <a:p>
            <a:r>
              <a:rPr lang="cs-CZ" dirty="0" smtClean="0"/>
              <a:t>Co je cílem práce s odbornými informacemi? Nestačí talent a zkušenost?</a:t>
            </a:r>
          </a:p>
        </p:txBody>
      </p:sp>
    </p:spTree>
    <p:extLst>
      <p:ext uri="{BB962C8B-B14F-4D97-AF65-F5344CB8AC3E}">
        <p14:creationId xmlns:p14="http://schemas.microsoft.com/office/powerpoint/2010/main" val="3752404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Když se řekne Piaget...</a:t>
            </a:r>
          </a:p>
        </p:txBody>
      </p:sp>
    </p:spTree>
    <p:extLst>
      <p:ext uri="{BB962C8B-B14F-4D97-AF65-F5344CB8AC3E}">
        <p14:creationId xmlns:p14="http://schemas.microsoft.com/office/powerpoint/2010/main" val="36203721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Piagetova teorie kognitivního vývoje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2497" y="1963416"/>
            <a:ext cx="8770623" cy="340247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Zájem soustředěn na </a:t>
            </a:r>
            <a:r>
              <a:rPr lang="en-GB" altLang="cs-CZ" sz="2646" b="1"/>
              <a:t>vztah mezi poznávajícím jedincem a objektem poznávání</a:t>
            </a:r>
            <a:r>
              <a:rPr lang="en-GB" altLang="cs-CZ" sz="2646"/>
              <a:t> v různých obdobích života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Každá </a:t>
            </a:r>
            <a:r>
              <a:rPr lang="en-GB" altLang="cs-CZ" sz="2646" b="1"/>
              <a:t>úroveň poznání je výsledkem předchozího vývoje</a:t>
            </a:r>
            <a:r>
              <a:rPr lang="en-GB" altLang="cs-CZ" sz="2646"/>
              <a:t>; vzniká reorganizací a transformací úrovně předchozí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Poznání není vrozenou záležitostí; </a:t>
            </a:r>
            <a:r>
              <a:rPr lang="en-GB" altLang="cs-CZ" sz="2646" b="1"/>
              <a:t>znalosti jedinec konstruuje svým jednáním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Psychologie kognitivního vývoje – </a:t>
            </a:r>
            <a:r>
              <a:rPr lang="en-GB" altLang="cs-CZ" sz="2646" b="1"/>
              <a:t>dítě jako badatel ověřující teorie</a:t>
            </a:r>
            <a:r>
              <a:rPr lang="en-GB" altLang="cs-CZ" sz="2646" i="1"/>
              <a:t> (schéma) asimilace; akomodace</a:t>
            </a:r>
          </a:p>
        </p:txBody>
      </p:sp>
    </p:spTree>
    <p:extLst>
      <p:ext uri="{BB962C8B-B14F-4D97-AF65-F5344CB8AC3E}">
        <p14:creationId xmlns:p14="http://schemas.microsoft.com/office/powerpoint/2010/main" val="2619784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Piagetova teorie kognitivního vývoje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39812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Faktory ovlivňující přechod mezi stadii: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Biologicky podložené zrání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Předávání sociální zkušenosti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Ekvilibrace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Působí v součinnosti; klíčová je patrně ekvilibrace; rovnováha</a:t>
            </a:r>
          </a:p>
        </p:txBody>
      </p:sp>
    </p:spTree>
    <p:extLst>
      <p:ext uri="{BB962C8B-B14F-4D97-AF65-F5344CB8AC3E}">
        <p14:creationId xmlns:p14="http://schemas.microsoft.com/office/powerpoint/2010/main" val="1909483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Piagetovy pedagogické názory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05034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Vzdělávání se má soustředit spíše na rozvíjení </a:t>
            </a:r>
            <a:r>
              <a:rPr lang="en-GB" altLang="cs-CZ" b="1" smtClean="0"/>
              <a:t>obecných schémat</a:t>
            </a:r>
            <a:r>
              <a:rPr lang="en-GB" altLang="cs-CZ" smtClean="0"/>
              <a:t>, než na rozvoj konkrétních dovedností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Vzdělávání dětí se má soustředit spíše </a:t>
            </a:r>
            <a:r>
              <a:rPr lang="en-GB" altLang="cs-CZ" b="1" smtClean="0"/>
              <a:t>na procesy</a:t>
            </a:r>
            <a:r>
              <a:rPr lang="en-GB" altLang="cs-CZ" smtClean="0"/>
              <a:t> než na obsahy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Vyučovací metody musí </a:t>
            </a:r>
            <a:r>
              <a:rPr lang="en-GB" altLang="cs-CZ" b="1" smtClean="0"/>
              <a:t>aktivizovat dítě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Kurikulum by mělo </a:t>
            </a:r>
            <a:r>
              <a:rPr lang="en-GB" altLang="cs-CZ" b="1" smtClean="0"/>
              <a:t>respektovat</a:t>
            </a:r>
            <a:r>
              <a:rPr lang="en-GB" altLang="cs-CZ" smtClean="0"/>
              <a:t> kognitivní </a:t>
            </a:r>
            <a:r>
              <a:rPr lang="en-GB" altLang="cs-CZ" b="1" smtClean="0"/>
              <a:t>vývojová stadia</a:t>
            </a:r>
          </a:p>
        </p:txBody>
      </p:sp>
    </p:spTree>
    <p:extLst>
      <p:ext uri="{BB962C8B-B14F-4D97-AF65-F5344CB8AC3E}">
        <p14:creationId xmlns:p14="http://schemas.microsoft.com/office/powerpoint/2010/main" val="1760537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Jak vlastně tedy děti uvažují o učivu?</a:t>
            </a:r>
          </a:p>
        </p:txBody>
      </p:sp>
    </p:spTree>
    <p:extLst>
      <p:ext uri="{BB962C8B-B14F-4D97-AF65-F5344CB8AC3E}">
        <p14:creationId xmlns:p14="http://schemas.microsoft.com/office/powerpoint/2010/main" val="25487003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389242"/>
            <a:ext cx="9075110" cy="109568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Dětské interpretace světa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z="2756"/>
              <a:t>- řada označení:</a:t>
            </a:r>
            <a:endParaRPr lang="en-GB" altLang="cs-CZ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0101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Naivní teorie dítěte</a:t>
            </a:r>
            <a:r>
              <a:rPr lang="cs-CZ" altLang="cs-CZ" sz="2646"/>
              <a:t>, ale též (příbuzné termíny):</a:t>
            </a:r>
            <a:endParaRPr lang="en-GB" altLang="cs-CZ" sz="2646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Implicitní teorie dítět</a:t>
            </a:r>
            <a:r>
              <a:rPr lang="cs-CZ" altLang="cs-CZ" sz="1984"/>
              <a:t>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Dětská věda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naivní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implicitní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prekoncepce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dosavadní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alternativní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mylné koncepce, </a:t>
            </a:r>
            <a:endParaRPr lang="cs-CZ" altLang="cs-CZ" sz="1984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1984"/>
              <a:t>M</a:t>
            </a:r>
            <a:r>
              <a:rPr lang="en-GB" altLang="cs-CZ" sz="1984"/>
              <a:t>iskoncepce</a:t>
            </a:r>
            <a:r>
              <a:rPr lang="cs-CZ" altLang="cs-CZ" sz="1984"/>
              <a:t> v procesu učení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sz="1984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205"/>
              <a:t>nepřesné či zavádějící znalosti a dovednosti, které máme „před“; „v průběhu“ či jako „nezamýšlené výsledky“ učení – srv. konstruktivistické teorie učení</a:t>
            </a:r>
            <a:endParaRPr lang="en-GB" altLang="cs-CZ" sz="2205"/>
          </a:p>
        </p:txBody>
      </p:sp>
    </p:spTree>
    <p:extLst>
      <p:ext uri="{BB962C8B-B14F-4D97-AF65-F5344CB8AC3E}">
        <p14:creationId xmlns:p14="http://schemas.microsoft.com/office/powerpoint/2010/main" val="510498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Dětské interpretace jevů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3704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Kognitivní složka</a:t>
            </a:r>
            <a:r>
              <a:rPr lang="cs-CZ" altLang="cs-CZ" smtClean="0"/>
              <a:t> 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Afektivní složka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Složka konativní</a:t>
            </a:r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i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královský dvůr je takovej ten dvorek na zámku...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(např. </a:t>
            </a:r>
            <a:r>
              <a:rPr lang="cs-CZ" altLang="cs-CZ" i="1" smtClean="0"/>
              <a:t>P. </a:t>
            </a:r>
            <a:r>
              <a:rPr lang="en-GB" altLang="cs-CZ" i="1" smtClean="0"/>
              <a:t>Gavora, 1992)</a:t>
            </a:r>
            <a:endParaRPr lang="cs-CZ" altLang="cs-CZ" i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atomy jsou takoví úplně malí trpaslíci...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(např. M. Ouhrabka, 1996)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(...)</a:t>
            </a: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584347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Schéma žákových dosavadních znalostí (Dochy, 1996)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5" y="1662429"/>
            <a:ext cx="8919366" cy="58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57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Žákovo pojetí učiva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25400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obecně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(„K čemu je to blbý učení?“)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v určité skupině předmětů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(„Nerad cokoli počítám!“)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v určitém předmětu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(„Matematika mi nejde.“)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v konkrétním tématu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(„K čemu mi jsou rovnice o dvou neznámých?“)</a:t>
            </a:r>
            <a:endParaRPr lang="en-GB" altLang="cs-CZ" i="1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Žákovo pojetí učiva žákovo pojetí pojmu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(„Rovnice je když...“)</a:t>
            </a: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120884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Příklad současné (konstruktivistické) teorie učení</a:t>
            </a:r>
          </a:p>
        </p:txBody>
      </p:sp>
    </p:spTree>
    <p:extLst>
      <p:ext uri="{BB962C8B-B14F-4D97-AF65-F5344CB8AC3E}">
        <p14:creationId xmlns:p14="http://schemas.microsoft.com/office/powerpoint/2010/main" val="267301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555625"/>
            <a:ext cx="9075738" cy="760413"/>
          </a:xfrm>
        </p:spPr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 smtClean="0"/>
              <a:t>Literatura</a:t>
            </a:r>
            <a:endParaRPr lang="en-GB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20725" y="1835150"/>
            <a:ext cx="8772525" cy="5503943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Doporučená</a:t>
            </a:r>
            <a:r>
              <a:rPr lang="en-GB" sz="1800" dirty="0" smtClean="0"/>
              <a:t> </a:t>
            </a:r>
            <a:r>
              <a:rPr lang="en-GB" sz="1800" dirty="0" err="1" smtClean="0"/>
              <a:t>literatura</a:t>
            </a:r>
            <a:r>
              <a:rPr lang="cs-CZ" sz="1800" dirty="0" smtClean="0"/>
              <a:t> (vč. přednášek a odkazů v </a:t>
            </a:r>
            <a:r>
              <a:rPr lang="cs-CZ" sz="1800" dirty="0" err="1" smtClean="0"/>
              <a:t>ISu</a:t>
            </a:r>
            <a:r>
              <a:rPr lang="cs-CZ" sz="1800" dirty="0" smtClean="0"/>
              <a:t>)</a:t>
            </a:r>
            <a:endParaRPr lang="en-GB" sz="1800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Odborná</a:t>
            </a:r>
            <a:r>
              <a:rPr lang="en-GB" sz="1800" dirty="0" smtClean="0"/>
              <a:t> </a:t>
            </a:r>
            <a:r>
              <a:rPr lang="en-GB" sz="1800" dirty="0" err="1" smtClean="0"/>
              <a:t>periodika</a:t>
            </a:r>
            <a:r>
              <a:rPr lang="cs-CZ" sz="1800" dirty="0" smtClean="0"/>
              <a:t> (obvyklá s důrazem na)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 smtClean="0">
                <a:hlinkClick r:id="rId3"/>
              </a:rPr>
              <a:t>http://www.</a:t>
            </a:r>
            <a:r>
              <a:rPr lang="cs-CZ" sz="1600" dirty="0" err="1" smtClean="0">
                <a:hlinkClick r:id="rId3"/>
              </a:rPr>
              <a:t>ped.muni.cz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wlib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neweb</a:t>
            </a:r>
            <a:r>
              <a:rPr lang="cs-CZ" sz="1600" dirty="0" smtClean="0">
                <a:hlinkClick r:id="rId3"/>
              </a:rPr>
              <a:t>/index.</a:t>
            </a:r>
            <a:r>
              <a:rPr lang="cs-CZ" sz="1600" dirty="0" err="1" smtClean="0">
                <a:hlinkClick r:id="rId3"/>
              </a:rPr>
              <a:t>php</a:t>
            </a:r>
            <a:r>
              <a:rPr lang="cs-CZ" sz="1600" dirty="0" smtClean="0">
                <a:hlinkClick r:id="rId3"/>
              </a:rPr>
              <a:t>?sekce=3</a:t>
            </a:r>
            <a:r>
              <a:rPr lang="cs-CZ" sz="1600" dirty="0" smtClean="0"/>
              <a:t> 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Pedagogika</a:t>
            </a:r>
            <a:r>
              <a:rPr lang="cs-CZ" sz="1600" dirty="0" smtClean="0"/>
              <a:t>, Studia </a:t>
            </a:r>
            <a:r>
              <a:rPr lang="cs-CZ" sz="1600" dirty="0" err="1" smtClean="0"/>
              <a:t>Paedagogica</a:t>
            </a:r>
            <a:r>
              <a:rPr lang="cs-CZ" sz="1600" dirty="0" smtClean="0"/>
              <a:t>, Orbis </a:t>
            </a:r>
            <a:r>
              <a:rPr lang="cs-CZ" sz="1600" dirty="0" err="1" smtClean="0"/>
              <a:t>Scholae</a:t>
            </a:r>
            <a:r>
              <a:rPr lang="cs-CZ" sz="1600" dirty="0" smtClean="0"/>
              <a:t>, Pedagogická orientace, Komenský, </a:t>
            </a:r>
            <a:r>
              <a:rPr lang="en-US" sz="1600" dirty="0" err="1" smtClean="0">
                <a:hlinkClick r:id="rId4"/>
              </a:rPr>
              <a:t>Pedagogický</a:t>
            </a:r>
            <a:r>
              <a:rPr lang="en-US" sz="1600" dirty="0" smtClean="0">
                <a:hlinkClick r:id="rId4"/>
              </a:rPr>
              <a:t> </a:t>
            </a:r>
            <a:r>
              <a:rPr lang="en-US" sz="1600" dirty="0" err="1" smtClean="0">
                <a:hlinkClick r:id="rId4"/>
              </a:rPr>
              <a:t>časopis</a:t>
            </a:r>
            <a:r>
              <a:rPr lang="en-US" sz="1600" dirty="0" smtClean="0">
                <a:hlinkClick r:id="rId4"/>
              </a:rPr>
              <a:t> / Journal of Pedagogy</a:t>
            </a:r>
            <a:r>
              <a:rPr lang="cs-CZ" sz="1600" dirty="0" smtClean="0"/>
              <a:t> (…)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Psychológia</a:t>
            </a:r>
            <a:r>
              <a:rPr lang="en-GB" sz="1600" dirty="0" smtClean="0"/>
              <a:t> a </a:t>
            </a:r>
            <a:r>
              <a:rPr lang="en-GB" sz="1600" dirty="0" err="1" smtClean="0"/>
              <a:t>pato</a:t>
            </a:r>
            <a:r>
              <a:rPr lang="en-GB" sz="1600" dirty="0" smtClean="0"/>
              <a:t> </a:t>
            </a:r>
            <a:r>
              <a:rPr lang="en-GB" sz="1600" dirty="0" err="1" smtClean="0"/>
              <a:t>psychológia</a:t>
            </a:r>
            <a:r>
              <a:rPr lang="en-GB" sz="1600" dirty="0" smtClean="0"/>
              <a:t> </a:t>
            </a:r>
            <a:r>
              <a:rPr lang="en-GB" sz="1600" dirty="0" err="1" smtClean="0"/>
              <a:t>dieťaťa</a:t>
            </a:r>
            <a:endParaRPr lang="cs-CZ" sz="1600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Populární</a:t>
            </a:r>
            <a:r>
              <a:rPr lang="en-GB" sz="1800" dirty="0" smtClean="0"/>
              <a:t> </a:t>
            </a:r>
            <a:r>
              <a:rPr lang="en-GB" sz="1800" dirty="0" err="1" smtClean="0"/>
              <a:t>periodika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Moderní</a:t>
            </a:r>
            <a:r>
              <a:rPr lang="en-GB" sz="1600" dirty="0" smtClean="0"/>
              <a:t> </a:t>
            </a:r>
            <a:r>
              <a:rPr lang="en-GB" sz="1600" dirty="0" err="1" smtClean="0"/>
              <a:t>vyučování</a:t>
            </a:r>
            <a:endParaRPr lang="en-GB" sz="16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Učitelské</a:t>
            </a:r>
            <a:r>
              <a:rPr lang="en-GB" sz="1600" dirty="0" smtClean="0"/>
              <a:t> </a:t>
            </a:r>
            <a:r>
              <a:rPr lang="en-GB" sz="1600" dirty="0" err="1" smtClean="0"/>
              <a:t>noviny</a:t>
            </a:r>
            <a:r>
              <a:rPr lang="en-GB" sz="1600" dirty="0" smtClean="0"/>
              <a:t> (...)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Internetové</a:t>
            </a:r>
            <a:r>
              <a:rPr lang="en-GB" sz="1800" dirty="0" smtClean="0"/>
              <a:t> </a:t>
            </a:r>
            <a:r>
              <a:rPr lang="en-GB" sz="1800" dirty="0" err="1" smtClean="0"/>
              <a:t>zdroje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 smtClean="0"/>
              <a:t>Online knihovny (viz web knihovny</a:t>
            </a:r>
            <a:r>
              <a:rPr lang="cs-CZ" sz="1600" dirty="0"/>
              <a:t>) - </a:t>
            </a:r>
            <a:r>
              <a:rPr lang="cs-CZ" sz="1600" dirty="0">
                <a:hlinkClick r:id="rId5"/>
              </a:rPr>
              <a:t>https://ezdroje.muni.cz</a:t>
            </a:r>
            <a:r>
              <a:rPr lang="cs-CZ" sz="1600" dirty="0" smtClean="0">
                <a:hlinkClick r:id="rId5"/>
              </a:rPr>
              <a:t>/</a:t>
            </a:r>
            <a:r>
              <a:rPr lang="cs-CZ" sz="1600" dirty="0" smtClean="0"/>
              <a:t>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Stránky</a:t>
            </a:r>
            <a:r>
              <a:rPr lang="en-GB" sz="1600" dirty="0" smtClean="0"/>
              <a:t> </a:t>
            </a:r>
            <a:r>
              <a:rPr lang="en-GB" sz="1600" dirty="0" err="1" smtClean="0"/>
              <a:t>např</a:t>
            </a:r>
            <a:r>
              <a:rPr lang="en-GB" sz="1600" dirty="0" smtClean="0"/>
              <a:t>. </a:t>
            </a:r>
            <a:r>
              <a:rPr lang="cs-CZ" sz="1600" dirty="0" smtClean="0">
                <a:hlinkClick r:id="rId6"/>
              </a:rPr>
              <a:t>www.rvp.cz</a:t>
            </a:r>
            <a:r>
              <a:rPr lang="cs-CZ" sz="1600" dirty="0" smtClean="0"/>
              <a:t> </a:t>
            </a:r>
            <a:endParaRPr lang="en-GB" sz="16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Databáze</a:t>
            </a:r>
            <a:r>
              <a:rPr lang="en-GB" sz="1600" dirty="0" smtClean="0"/>
              <a:t> (ERIC, JSTOR</a:t>
            </a:r>
            <a:r>
              <a:rPr lang="cs-CZ" sz="1600" dirty="0" smtClean="0"/>
              <a:t>…</a:t>
            </a:r>
            <a:r>
              <a:rPr lang="en-GB" sz="1600" dirty="0" smtClean="0"/>
              <a:t>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Svépomocné</a:t>
            </a:r>
            <a:r>
              <a:rPr lang="en-GB" sz="1600" dirty="0" smtClean="0"/>
              <a:t> </a:t>
            </a:r>
            <a:r>
              <a:rPr lang="en-GB" sz="1600" dirty="0" err="1" smtClean="0"/>
              <a:t>skupiny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7"/>
              </a:rPr>
              <a:t>www.nadani.cz</a:t>
            </a:r>
            <a:r>
              <a:rPr lang="cs-CZ" sz="1600" dirty="0" smtClean="0"/>
              <a:t> aj.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791840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293663"/>
            <a:ext cx="9075110" cy="12850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</a:t>
            </a:r>
            <a:br>
              <a:rPr lang="en-GB" altLang="cs-CZ" smtClean="0"/>
            </a:br>
            <a:r>
              <a:rPr lang="en-GB" altLang="cs-CZ" sz="4079"/>
              <a:t>(meaningful learning)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285789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b="1" smtClean="0"/>
              <a:t>učení, které není prostým memorováním a rozšiřováním sumy poznatků</a:t>
            </a:r>
            <a:endParaRPr lang="cs-CZ" altLang="cs-CZ" b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Valstní t</a:t>
            </a:r>
            <a:r>
              <a:rPr lang="en-GB" altLang="cs-CZ" smtClean="0"/>
              <a:t>ermín připisován D.P.Ausubelovi </a:t>
            </a:r>
            <a:endParaRPr lang="cs-CZ" altLang="cs-CZ" smtClean="0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Vzniká v reakci na </a:t>
            </a:r>
            <a:r>
              <a:rPr lang="en-GB" altLang="cs-CZ" smtClean="0"/>
              <a:t>Thorndika </a:t>
            </a:r>
            <a:r>
              <a:rPr lang="cs-CZ" altLang="cs-CZ" smtClean="0"/>
              <a:t>a jeho </a:t>
            </a:r>
            <a:r>
              <a:rPr lang="en-GB" altLang="cs-CZ" smtClean="0"/>
              <a:t>mechanistick</a:t>
            </a:r>
            <a:r>
              <a:rPr lang="cs-CZ" altLang="cs-CZ" smtClean="0"/>
              <a:t>ý</a:t>
            </a:r>
            <a:r>
              <a:rPr lang="en-GB" altLang="cs-CZ" smtClean="0"/>
              <a:t> přístup</a:t>
            </a:r>
            <a:r>
              <a:rPr lang="cs-CZ" altLang="cs-CZ" smtClean="0"/>
              <a:t> k učení </a:t>
            </a:r>
            <a:r>
              <a:rPr lang="cs-CZ" altLang="cs-CZ" sz="1984" i="1"/>
              <a:t>(behaviorální paradigma)</a:t>
            </a:r>
            <a:endParaRPr lang="en-GB" altLang="cs-CZ" sz="1984" i="1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Významným</a:t>
            </a:r>
            <a:r>
              <a:rPr lang="en-GB" altLang="cs-CZ" smtClean="0"/>
              <a:t> zdrojem gestalt</a:t>
            </a:r>
            <a:r>
              <a:rPr lang="cs-CZ" altLang="cs-CZ" smtClean="0"/>
              <a:t>-psychologie </a:t>
            </a:r>
            <a:r>
              <a:rPr lang="cs-CZ" altLang="cs-CZ" i="1" smtClean="0"/>
              <a:t>(viz předchozí přednáška)</a:t>
            </a:r>
            <a:endParaRPr lang="en-GB" altLang="cs-CZ" i="1" smtClean="0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Kořeny způsobu uvažování sahají mj. až k </a:t>
            </a:r>
            <a:r>
              <a:rPr lang="en-GB" altLang="cs-CZ" sz="1984" i="1"/>
              <a:t>J.A.Komensk</a:t>
            </a:r>
            <a:r>
              <a:rPr lang="cs-CZ" altLang="cs-CZ" sz="1984" i="1"/>
              <a:t>ému (není ovšem zakladatelem; „předvědecké“ období!)</a:t>
            </a:r>
            <a:endParaRPr lang="en-GB" altLang="cs-CZ" sz="1984" i="1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3604533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- charakteristiky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389029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Aktivita</a:t>
            </a:r>
            <a:r>
              <a:rPr lang="cs-CZ" altLang="cs-CZ" smtClean="0"/>
              <a:t> v procesu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Konstruování</a:t>
            </a:r>
            <a:r>
              <a:rPr lang="cs-CZ" altLang="cs-CZ" smtClean="0"/>
              <a:t> poznatků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Kumulace</a:t>
            </a:r>
            <a:r>
              <a:rPr lang="cs-CZ" altLang="cs-CZ" smtClean="0"/>
              <a:t> poznatků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Autoregulace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Zacílenost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Situovanost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Individální specifičnost</a:t>
            </a:r>
            <a:r>
              <a:rPr lang="cs-CZ" altLang="cs-CZ" smtClean="0"/>
              <a:t> učení</a:t>
            </a:r>
            <a:endParaRPr lang="en-GB" altLang="cs-CZ" smtClean="0"/>
          </a:p>
        </p:txBody>
      </p:sp>
    </p:spTree>
    <p:extLst>
      <p:ext uri="{BB962C8B-B14F-4D97-AF65-F5344CB8AC3E}">
        <p14:creationId xmlns:p14="http://schemas.microsoft.com/office/powerpoint/2010/main" val="1275808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8674"/>
            <a:ext cx="9360348" cy="179856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cs-CZ" altLang="cs-CZ" sz="4189"/>
              <a:t/>
            </a:r>
            <a:br>
              <a:rPr lang="cs-CZ" altLang="cs-CZ" sz="4189"/>
            </a:br>
            <a:r>
              <a:rPr lang="en-GB" altLang="cs-CZ" sz="4189"/>
              <a:t>Smysluplné učení – složky</a:t>
            </a:r>
            <a:r>
              <a:rPr lang="cs-CZ" altLang="cs-CZ" sz="4189"/>
              <a:t> (</a:t>
            </a:r>
            <a:r>
              <a:rPr lang="en-GB" altLang="cs-CZ" sz="4189"/>
              <a:t>Shuell</a:t>
            </a:r>
            <a:r>
              <a:rPr lang="cs-CZ" altLang="cs-CZ" sz="4189"/>
              <a:t>,</a:t>
            </a:r>
            <a:r>
              <a:rPr lang="en-GB" altLang="cs-CZ" sz="4189"/>
              <a:t> 1992)</a:t>
            </a:r>
            <a:br>
              <a:rPr lang="en-GB" altLang="cs-CZ" sz="4189"/>
            </a:br>
            <a:endParaRPr lang="en-GB" altLang="cs-CZ" sz="4189"/>
          </a:p>
        </p:txBody>
      </p:sp>
      <p:sp>
        <p:nvSpPr>
          <p:cNvPr id="972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01543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646" u="sng"/>
              <a:t>Ve vztahu k učení: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Očekávání</a:t>
            </a:r>
            <a:r>
              <a:rPr lang="en-GB" altLang="cs-CZ" sz="2646"/>
              <a:t> </a:t>
            </a:r>
            <a:r>
              <a:rPr lang="en-GB" altLang="cs-CZ" sz="2646" i="1"/>
              <a:t>(mj. co, k čemu, self-efficacy)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Motivování</a:t>
            </a:r>
            <a:r>
              <a:rPr lang="en-GB" altLang="cs-CZ" sz="2646"/>
              <a:t> </a:t>
            </a:r>
            <a:r>
              <a:rPr lang="en-GB" altLang="cs-CZ" sz="2646" i="1"/>
              <a:t>(vnější, vnitřní)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Aktivování</a:t>
            </a:r>
            <a:r>
              <a:rPr lang="en-GB" altLang="cs-CZ" sz="2646"/>
              <a:t> dosavadních znalostí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Pozornost</a:t>
            </a:r>
            <a:r>
              <a:rPr lang="en-GB" altLang="cs-CZ" sz="2646"/>
              <a:t> </a:t>
            </a:r>
            <a:r>
              <a:rPr lang="en-GB" altLang="cs-CZ" sz="2646" i="1"/>
              <a:t>(část vs. celek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Překódování</a:t>
            </a:r>
            <a:r>
              <a:rPr lang="en-GB" altLang="cs-CZ" sz="2646" i="1"/>
              <a:t> (zvláštnosti zapamatování žáka 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205" i="1"/>
              <a:t>i zvláštnosti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Srovnávání</a:t>
            </a:r>
            <a:r>
              <a:rPr lang="en-GB" altLang="cs-CZ" sz="2646" i="1"/>
              <a:t> (staré a nové učivo)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Generování hypotéz</a:t>
            </a:r>
            <a:r>
              <a:rPr lang="cs-CZ" altLang="cs-CZ" sz="2646"/>
              <a:t> </a:t>
            </a:r>
            <a:r>
              <a:rPr lang="cs-CZ" altLang="cs-CZ" sz="2646" i="1"/>
              <a:t>(jestli si to správně představuji, tak...)</a:t>
            </a:r>
            <a:endParaRPr lang="en-GB" altLang="cs-CZ" sz="2646" i="1"/>
          </a:p>
          <a:p>
            <a:pPr algn="ct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i="1"/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278900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- </a:t>
            </a:r>
            <a:r>
              <a:rPr lang="cs-CZ" altLang="cs-CZ" smtClean="0"/>
              <a:t>procesy</a:t>
            </a:r>
            <a:endParaRPr lang="en-GB" altLang="cs-CZ" smtClean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274947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Opakování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Zpětná vazba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Hodnocení </a:t>
            </a:r>
            <a:r>
              <a:rPr lang="en-GB" altLang="cs-CZ" i="1" smtClean="0"/>
              <a:t>(sumativní vs. formativní)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Monitorování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Kombinování, integrování, syntéza</a:t>
            </a:r>
          </a:p>
        </p:txBody>
      </p:sp>
    </p:spTree>
    <p:extLst>
      <p:ext uri="{BB962C8B-B14F-4D97-AF65-F5344CB8AC3E}">
        <p14:creationId xmlns:p14="http://schemas.microsoft.com/office/powerpoint/2010/main" val="3453552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mtClean="0"/>
              <a:t>Literatura (výběr)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fontScale="92500"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BERTRAND, Y. </a:t>
            </a:r>
            <a:r>
              <a:rPr lang="cs-CZ" sz="1984" i="1"/>
              <a:t>Soudobé teorie vzdělávání</a:t>
            </a:r>
            <a:r>
              <a:rPr lang="cs-CZ" sz="1984"/>
              <a:t>. Praha: Portál, 1998.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MOSELEY, D. et al. </a:t>
            </a:r>
            <a:r>
              <a:rPr lang="en-US" sz="1984"/>
              <a:t>Frameworks for thinking: a handbook for teachers and learning</a:t>
            </a:r>
            <a:r>
              <a:rPr lang="cs-CZ" sz="1984"/>
              <a:t>. Cambridge: Cambridge Un. Press, 2005.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Psycholgy Clasics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3"/>
              </a:rPr>
              <a:t>http://psychclassics.yorku.ca/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Moore, Alex. Teaching and Learning: Pedagogy, Curriculum and Culture. Routledge Falmer, 2000.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4"/>
              </a:rPr>
              <a:t>http://site.ebrary.com/lib/masaryk/Top?channelName=masaryk&amp;cpage=2&amp;docID=10054087&amp;f00=text&amp;frm=smp.x&amp;hitsPerPage=10&amp;layout=document&amp;p00=learning+theories&amp;sortBy=score&amp;sortOrder=desc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it-IT" sz="1764"/>
              <a:t>GAVORA</a:t>
            </a:r>
            <a:r>
              <a:rPr lang="cs-CZ" sz="1764"/>
              <a:t>,</a:t>
            </a:r>
            <a:r>
              <a:rPr lang="it-IT" sz="1764"/>
              <a:t> P. </a:t>
            </a:r>
            <a:r>
              <a:rPr lang="it-IT" sz="1764" i="1"/>
              <a:t>Žiak a text</a:t>
            </a:r>
            <a:r>
              <a:rPr lang="it-IT" sz="1764"/>
              <a:t>. Bratislava</a:t>
            </a:r>
            <a:r>
              <a:rPr lang="cs-CZ" sz="1764"/>
              <a:t>:</a:t>
            </a:r>
            <a:r>
              <a:rPr lang="it-IT" sz="1764"/>
              <a:t> SPN</a:t>
            </a:r>
            <a:r>
              <a:rPr lang="cs-CZ" sz="1764"/>
              <a:t>,</a:t>
            </a:r>
            <a:r>
              <a:rPr lang="it-IT" sz="1764"/>
              <a:t> 1992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HEJNÝ, M.; KUŘINA, F. </a:t>
            </a:r>
            <a:r>
              <a:rPr lang="cs-CZ" sz="1764" i="1"/>
              <a:t>Dítě, škola, matematika. Konstruktivistické přístupy k vyučování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PAŘÍZEK, V. </a:t>
            </a:r>
            <a:r>
              <a:rPr lang="cs-CZ" sz="1764" i="1"/>
              <a:t>Jak naučit žáky myslet</a:t>
            </a:r>
            <a:r>
              <a:rPr lang="cs-CZ" sz="1764"/>
              <a:t>. Praha: Karolinum, 2000.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PASCH, M. a kol. </a:t>
            </a:r>
            <a:r>
              <a:rPr lang="cs-CZ" sz="1764" i="1"/>
              <a:t>Od vzdělávacího programu k vyučovací hodině</a:t>
            </a:r>
            <a:r>
              <a:rPr lang="cs-CZ" sz="1764"/>
              <a:t>. Praha: Portál, 1998.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1764"/>
              <a:t>PIAGET, J. </a:t>
            </a:r>
            <a:r>
              <a:rPr lang="fr-FR" sz="1764" i="1"/>
              <a:t>Psychologie inteligence</a:t>
            </a:r>
            <a:r>
              <a:rPr lang="fr-FR" sz="1764"/>
              <a:t>. Praha: SPN, 1970. 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ŠEBKOVÁ, A., VYSKOČILOVÁ, E.  Chápání prostorových vztahů u dětí mladšího školního věku. </a:t>
            </a:r>
            <a:r>
              <a:rPr lang="cs-CZ" sz="1764" i="1"/>
              <a:t>Pedagogika</a:t>
            </a:r>
            <a:r>
              <a:rPr lang="cs-CZ" sz="1764"/>
              <a:t>, roč.XLVII, 1997, s. 10-17.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THAGARD, P. </a:t>
            </a:r>
            <a:r>
              <a:rPr lang="cs-CZ" sz="1764" i="1"/>
              <a:t>Úvod do kognitivní vědy. Mysl a myšlení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VYGOTSKIJ, L. S. </a:t>
            </a:r>
            <a:r>
              <a:rPr lang="cs-CZ" sz="1764" i="1"/>
              <a:t>Myšlení a řeč</a:t>
            </a:r>
            <a:r>
              <a:rPr lang="cs-CZ" sz="1764"/>
              <a:t>. Praha: SPN, 1970.</a:t>
            </a:r>
            <a:endParaRPr lang="cs-CZ" sz="198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cs-CZ" sz="1984"/>
          </a:p>
        </p:txBody>
      </p:sp>
    </p:spTree>
    <p:extLst>
      <p:ext uri="{BB962C8B-B14F-4D97-AF65-F5344CB8AC3E}">
        <p14:creationId xmlns:p14="http://schemas.microsoft.com/office/powerpoint/2010/main" val="9629241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dle sylabů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MNPP081 Pedagogická psychologie </a:t>
            </a:r>
            <a:r>
              <a:rPr lang="cs-CZ" dirty="0" smtClean="0"/>
              <a:t>3/0/0</a:t>
            </a:r>
            <a:r>
              <a:rPr lang="cs-CZ" dirty="0"/>
              <a:t>. 4 </a:t>
            </a:r>
            <a:r>
              <a:rPr lang="cs-CZ" dirty="0" err="1"/>
              <a:t>kr.</a:t>
            </a:r>
            <a:r>
              <a:rPr lang="cs-CZ" dirty="0"/>
              <a:t> Ukončení: </a:t>
            </a:r>
            <a:r>
              <a:rPr lang="cs-CZ" dirty="0" smtClean="0"/>
              <a:t>písemná </a:t>
            </a:r>
            <a:r>
              <a:rPr lang="cs-CZ" dirty="0"/>
              <a:t>zkouška (65% úspěšnosti</a:t>
            </a:r>
            <a:r>
              <a:rPr lang="cs-CZ" dirty="0" smtClean="0"/>
              <a:t>)</a:t>
            </a:r>
          </a:p>
          <a:p>
            <a:r>
              <a:rPr lang="cs-CZ" dirty="0"/>
              <a:t>MPPP081p Pedagogická psychologie - přednáška </a:t>
            </a:r>
            <a:r>
              <a:rPr lang="cs-CZ" dirty="0" smtClean="0"/>
              <a:t>1/0/0</a:t>
            </a:r>
            <a:r>
              <a:rPr lang="cs-CZ" dirty="0"/>
              <a:t>. 2 </a:t>
            </a:r>
            <a:r>
              <a:rPr lang="cs-CZ" dirty="0" err="1"/>
              <a:t>kr.</a:t>
            </a:r>
            <a:r>
              <a:rPr lang="cs-CZ" dirty="0"/>
              <a:t> Ukončení: písemná zkouška (65% úspěšnosti</a:t>
            </a:r>
            <a:r>
              <a:rPr lang="cs-CZ" dirty="0" smtClean="0"/>
              <a:t>)</a:t>
            </a:r>
          </a:p>
          <a:p>
            <a:r>
              <a:rPr lang="cs-CZ" dirty="0"/>
              <a:t>MPPP081s Pedagogická psychologie - seminář </a:t>
            </a:r>
            <a:r>
              <a:rPr lang="cs-CZ" dirty="0" smtClean="0"/>
              <a:t>0/1/0</a:t>
            </a:r>
            <a:r>
              <a:rPr lang="cs-CZ" dirty="0"/>
              <a:t>. 1 </a:t>
            </a:r>
            <a:r>
              <a:rPr lang="cs-CZ" dirty="0" err="1"/>
              <a:t>kr.</a:t>
            </a:r>
            <a:r>
              <a:rPr lang="cs-CZ" dirty="0"/>
              <a:t> Ukončení: </a:t>
            </a:r>
            <a:r>
              <a:rPr lang="cs-CZ" dirty="0" smtClean="0"/>
              <a:t>zápočet</a:t>
            </a:r>
          </a:p>
          <a:p>
            <a:r>
              <a:rPr lang="cs-CZ" dirty="0"/>
              <a:t>UPV_0035 Pedagogická psychologie </a:t>
            </a:r>
            <a:r>
              <a:rPr lang="cs-CZ" dirty="0" smtClean="0"/>
              <a:t>1/1/0</a:t>
            </a:r>
            <a:r>
              <a:rPr lang="cs-CZ" dirty="0"/>
              <a:t>. 3 </a:t>
            </a:r>
            <a:r>
              <a:rPr lang="cs-CZ" dirty="0" err="1"/>
              <a:t>kr.</a:t>
            </a:r>
            <a:r>
              <a:rPr lang="cs-CZ" dirty="0"/>
              <a:t> Ukončení: k (písemný test, 60% </a:t>
            </a:r>
            <a:r>
              <a:rPr lang="cs-CZ" dirty="0" smtClean="0"/>
              <a:t>úspěšnost)</a:t>
            </a:r>
          </a:p>
          <a:p>
            <a:pPr lvl="1"/>
            <a:r>
              <a:rPr lang="cs-CZ" dirty="0"/>
              <a:t>pouze St 22. 2. 7:30–10:05, St 1. 3. 7:30–10:05, St 8. 3. 7:30–10:05, St 15. 3. 7:30–10:05, St 22. 3. 7:30–10:05, St 29. 3. 7:30–10:05, St 5. 4. 7:30–10:05 a St 12. 4. 7:30–10:05</a:t>
            </a:r>
          </a:p>
        </p:txBody>
      </p:sp>
    </p:spTree>
    <p:extLst>
      <p:ext uri="{BB962C8B-B14F-4D97-AF65-F5344CB8AC3E}">
        <p14:creationId xmlns:p14="http://schemas.microsoft.com/office/powerpoint/2010/main" val="104941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500" dirty="0"/>
              <a:t>Pedagogická psychologie </a:t>
            </a:r>
            <a:r>
              <a:rPr lang="cs-CZ" sz="4500" dirty="0" smtClean="0"/>
              <a:t>– perspektivy výkladu</a:t>
            </a:r>
            <a:endParaRPr lang="cs-CZ" sz="45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 eaLnBrk="1" hangingPunct="1"/>
            <a:r>
              <a:rPr lang="cs-CZ" smtClean="0"/>
              <a:t>v rámci výkladu i literatury se střídají perspektivy </a:t>
            </a:r>
          </a:p>
          <a:p>
            <a:pPr lvl="1" eaLnBrk="1" hangingPunct="1"/>
            <a:r>
              <a:rPr lang="cs-CZ" b="1" smtClean="0"/>
              <a:t>jedinec</a:t>
            </a:r>
            <a:r>
              <a:rPr lang="cs-CZ" smtClean="0"/>
              <a:t> (žák, učitel, rodič - zejména s důrazem na učení, výchovu a vývoj)</a:t>
            </a:r>
          </a:p>
          <a:p>
            <a:pPr lvl="1" eaLnBrk="1" hangingPunct="1"/>
            <a:r>
              <a:rPr lang="cs-CZ" b="1" smtClean="0"/>
              <a:t>sociální skupiny</a:t>
            </a:r>
            <a:r>
              <a:rPr lang="cs-CZ" smtClean="0"/>
              <a:t>, jejich dynamika a vliv (rodina, školní třída, škola)</a:t>
            </a:r>
          </a:p>
          <a:p>
            <a:pPr lvl="1" eaLnBrk="1" hangingPunct="1"/>
            <a:r>
              <a:rPr lang="cs-CZ" b="1" smtClean="0"/>
              <a:t>teorie, metody</a:t>
            </a:r>
            <a:r>
              <a:rPr lang="cs-CZ" smtClean="0"/>
              <a:t> ev. intervence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ve školství změnilo za 25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Rostoucí diverzita (jazyková, SPU, rodinné zázemí atd.)</a:t>
            </a:r>
          </a:p>
          <a:p>
            <a:pPr lvl="1"/>
            <a:r>
              <a:rPr lang="cs-CZ" dirty="0" smtClean="0"/>
              <a:t>Diverzita vzdělávacích cest, formální a informální učení</a:t>
            </a:r>
          </a:p>
          <a:p>
            <a:r>
              <a:rPr lang="cs-CZ" dirty="0" smtClean="0"/>
              <a:t>Nástup technologií</a:t>
            </a:r>
          </a:p>
          <a:p>
            <a:pPr lvl="1"/>
            <a:r>
              <a:rPr lang="cs-CZ" dirty="0" smtClean="0"/>
              <a:t>Od náhrady tradičních médií a technologie přes </a:t>
            </a:r>
            <a:r>
              <a:rPr lang="cs-CZ" dirty="0" err="1" smtClean="0"/>
              <a:t>embeded</a:t>
            </a:r>
            <a:r>
              <a:rPr lang="cs-CZ" dirty="0" smtClean="0"/>
              <a:t> </a:t>
            </a:r>
            <a:r>
              <a:rPr lang="cs-CZ" dirty="0" err="1" smtClean="0"/>
              <a:t>learnig</a:t>
            </a:r>
            <a:r>
              <a:rPr lang="cs-CZ" dirty="0" smtClean="0"/>
              <a:t>, </a:t>
            </a:r>
            <a:r>
              <a:rPr lang="cs-CZ" dirty="0" err="1" smtClean="0"/>
              <a:t>mlearning</a:t>
            </a:r>
            <a:r>
              <a:rPr lang="cs-CZ" dirty="0" smtClean="0"/>
              <a:t> až po online </a:t>
            </a:r>
            <a:r>
              <a:rPr lang="cs-CZ" dirty="0" err="1" smtClean="0"/>
              <a:t>vzdělávální</a:t>
            </a:r>
            <a:endParaRPr lang="cs-CZ" dirty="0" smtClean="0"/>
          </a:p>
          <a:p>
            <a:r>
              <a:rPr lang="cs-CZ" dirty="0" smtClean="0"/>
              <a:t>Změna výukových paradigmat (</a:t>
            </a:r>
            <a:r>
              <a:rPr lang="cs-CZ" dirty="0" err="1" smtClean="0"/>
              <a:t>transmisivní</a:t>
            </a:r>
            <a:r>
              <a:rPr lang="cs-CZ" dirty="0" smtClean="0"/>
              <a:t> vs. konstruktivistické, výuka průměrného žáka vs. individuální přístup aj.)</a:t>
            </a:r>
          </a:p>
          <a:p>
            <a:pPr lvl="1"/>
            <a:r>
              <a:rPr lang="cs-CZ" dirty="0" smtClean="0"/>
              <a:t>Otázka motivace, emocí v kontextu vzdělávání</a:t>
            </a:r>
          </a:p>
          <a:p>
            <a:r>
              <a:rPr lang="cs-CZ" dirty="0" smtClean="0"/>
              <a:t>Neoliberální diskurz (</a:t>
            </a:r>
            <a:r>
              <a:rPr lang="cs-CZ" dirty="0" err="1" smtClean="0"/>
              <a:t>akontabilita</a:t>
            </a:r>
            <a:r>
              <a:rPr lang="cs-CZ" dirty="0" smtClean="0"/>
              <a:t>, efektivita, </a:t>
            </a:r>
            <a:r>
              <a:rPr lang="cs-CZ" dirty="0" err="1" smtClean="0"/>
              <a:t>benchmarking</a:t>
            </a:r>
            <a:r>
              <a:rPr lang="cs-CZ" dirty="0" smtClean="0"/>
              <a:t>, srovnávání výkonových ukazatelů… ekonomická hlediska) a jeho mediální důsledky (jaká je česká škola a učitelé v ní?)</a:t>
            </a:r>
          </a:p>
          <a:p>
            <a:r>
              <a:rPr lang="cs-CZ" dirty="0" smtClean="0"/>
              <a:t>Rostoucí požadavky na profesionalitu učitelů (kontinuální vzdělávání, další agendy (prevence…), kariérní řád), které přinášejí stres „jsem (ještě) dost dobrý?“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487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573</TotalTime>
  <Words>4346</Words>
  <Application>Microsoft Office PowerPoint</Application>
  <PresentationFormat>Vlastní</PresentationFormat>
  <Paragraphs>481</Paragraphs>
  <Slides>75</Slides>
  <Notes>58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75</vt:i4>
      </vt:variant>
    </vt:vector>
  </HeadingPairs>
  <TitlesOfParts>
    <vt:vector size="84" baseType="lpstr">
      <vt:lpstr>Arial</vt:lpstr>
      <vt:lpstr>Arial Unicode MS</vt:lpstr>
      <vt:lpstr>Mangal</vt:lpstr>
      <vt:lpstr>Times New Roman</vt:lpstr>
      <vt:lpstr>Tw Cen MT</vt:lpstr>
      <vt:lpstr>Verdana</vt:lpstr>
      <vt:lpstr>Wingdings</vt:lpstr>
      <vt:lpstr>Wingdings 2</vt:lpstr>
      <vt:lpstr>Medián</vt:lpstr>
      <vt:lpstr>pedagogickÁ psychologie</vt:lpstr>
      <vt:lpstr>Kontakt</vt:lpstr>
      <vt:lpstr>Požadavky</vt:lpstr>
      <vt:lpstr>Literatura</vt:lpstr>
      <vt:lpstr>Doplňující literatura</vt:lpstr>
      <vt:lpstr>Literatura</vt:lpstr>
      <vt:lpstr>Literatura</vt:lpstr>
      <vt:lpstr>Pedagogická psychologie – perspektivy výkladu</vt:lpstr>
      <vt:lpstr>Co se ve školství změnilo za 25 let</vt:lpstr>
      <vt:lpstr>Prezentace aplikace PowerPoint</vt:lpstr>
      <vt:lpstr>Učitelská profese</vt:lpstr>
      <vt:lpstr>Jaký máte učitelský vzor?</vt:lpstr>
      <vt:lpstr>Učitelská profese 2</vt:lpstr>
      <vt:lpstr>Prezentace aplikace PowerPoint</vt:lpstr>
      <vt:lpstr>Hm.</vt:lpstr>
      <vt:lpstr>Pozor na různé významy pojmu!</vt:lpstr>
      <vt:lpstr>Škola a média</vt:lpstr>
      <vt:lpstr>Pedagogická psychologie</vt:lpstr>
      <vt:lpstr>Jak se změnila škola v uplynulých letech?</vt:lpstr>
      <vt:lpstr>Zařazení pedagogické psychologie. </vt:lpstr>
      <vt:lpstr>Vymezení pedagogické psychologie </vt:lpstr>
      <vt:lpstr>Vymezení pedagogické psychologie (2)</vt:lpstr>
      <vt:lpstr>Pedagogická psychologie jako vyučovací předmět. </vt:lpstr>
      <vt:lpstr>Pedagogická psychologie jako obor vědecké přípravy a jako odborná psychologická specializace. </vt:lpstr>
      <vt:lpstr>Historie oboru ve světě.</vt:lpstr>
      <vt:lpstr>První období</vt:lpstr>
      <vt:lpstr>Druhé období, třetí období</vt:lpstr>
      <vt:lpstr>Přínos ped. psy. pro další obory  - Aster (1990) uvádí:</vt:lpstr>
      <vt:lpstr>Změny v oboru v minulém století</vt:lpstr>
      <vt:lpstr>Pedagogická Psychologie</vt:lpstr>
      <vt:lpstr>Úvodem</vt:lpstr>
      <vt:lpstr>Základní pojmy</vt:lpstr>
      <vt:lpstr>Úvodem – učení v psychologii</vt:lpstr>
      <vt:lpstr>Druhy učení v psychologii - opakování</vt:lpstr>
      <vt:lpstr>Učení - výsledky učení</vt:lpstr>
      <vt:lpstr>Změny v přístupech ke školnímu učení (dle Mayer, 1992)</vt:lpstr>
      <vt:lpstr>Osm typů lidského učení (Gagné)</vt:lpstr>
      <vt:lpstr>Poznámky</vt:lpstr>
      <vt:lpstr>Asocianisté...</vt:lpstr>
      <vt:lpstr>Asocianistické teorie učení</vt:lpstr>
      <vt:lpstr>Klasické podmiňování</vt:lpstr>
      <vt:lpstr>Klasické podmiňování  (Pavlov)</vt:lpstr>
      <vt:lpstr>Operantní podmiňování</vt:lpstr>
      <vt:lpstr>Operantní (instrumentální) podmiňování (Thorndike, Skinner)</vt:lpstr>
      <vt:lpstr>Gestalt</vt:lpstr>
      <vt:lpstr>Celostní (gestalt) psychologie</vt:lpstr>
      <vt:lpstr>Sociální učení a agresivita</vt:lpstr>
      <vt:lpstr>Socializace aneb naučená agrese</vt:lpstr>
      <vt:lpstr>Socializace aneb naučená agrese</vt:lpstr>
      <vt:lpstr>Socializace aneb naučená agrese</vt:lpstr>
      <vt:lpstr>Vliv násilí v TV na agresivní chování, zejména u chlapců (Liebert and Baron, 1972) </vt:lpstr>
      <vt:lpstr>Kritika Bandurovy teorie</vt:lpstr>
      <vt:lpstr>Současné trendy</vt:lpstr>
      <vt:lpstr>Přehled současných teorií učení</vt:lpstr>
      <vt:lpstr>Současné teorie učení – možné dělení (I)</vt:lpstr>
      <vt:lpstr>Současné teorie vyučování (teaching) - II</vt:lpstr>
      <vt:lpstr>Kognitivně psychologické, technologické a sociokognitivní teorie (přehled) – teching, learning</vt:lpstr>
      <vt:lpstr>Jak víme to co víme?</vt:lpstr>
      <vt:lpstr>Vývojové aspekty učení</vt:lpstr>
      <vt:lpstr>Když se řekne Piaget...</vt:lpstr>
      <vt:lpstr>Piagetova teorie kognitivního vývoje</vt:lpstr>
      <vt:lpstr>Piagetova teorie kognitivního vývoje</vt:lpstr>
      <vt:lpstr>Piagetovy pedagogické názory</vt:lpstr>
      <vt:lpstr>Jak vlastně tedy děti uvažují o učivu?</vt:lpstr>
      <vt:lpstr>Dětské interpretace světa - řada označení:</vt:lpstr>
      <vt:lpstr>Dětské interpretace jevů</vt:lpstr>
      <vt:lpstr>Schéma žákových dosavadních znalostí (Dochy, 1996)</vt:lpstr>
      <vt:lpstr>Žákovo pojetí učiva</vt:lpstr>
      <vt:lpstr>Příklad současné (konstruktivistické) teorie učení</vt:lpstr>
      <vt:lpstr>Smysluplné učení  (meaningful learning)</vt:lpstr>
      <vt:lpstr>Smysluplné učení - charakteristiky</vt:lpstr>
      <vt:lpstr> Smysluplné učení – složky (Shuell, 1992) </vt:lpstr>
      <vt:lpstr>Smysluplné učení - procesy</vt:lpstr>
      <vt:lpstr>Literatura (výběr)</vt:lpstr>
      <vt:lpstr>Požadavky dle sylabů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Jan Mareš</cp:lastModifiedBy>
  <cp:revision>60</cp:revision>
  <dcterms:modified xsi:type="dcterms:W3CDTF">2019-02-22T07:43:33Z</dcterms:modified>
</cp:coreProperties>
</file>