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338" r:id="rId3"/>
    <p:sldId id="430" r:id="rId4"/>
    <p:sldId id="360" r:id="rId5"/>
    <p:sldId id="397" r:id="rId6"/>
    <p:sldId id="382" r:id="rId7"/>
    <p:sldId id="431" r:id="rId8"/>
    <p:sldId id="398" r:id="rId9"/>
    <p:sldId id="432" r:id="rId10"/>
    <p:sldId id="428" r:id="rId11"/>
    <p:sldId id="433" r:id="rId12"/>
    <p:sldId id="406" r:id="rId13"/>
    <p:sldId id="407" r:id="rId14"/>
    <p:sldId id="409" r:id="rId15"/>
    <p:sldId id="408" r:id="rId16"/>
    <p:sldId id="410" r:id="rId17"/>
    <p:sldId id="411" r:id="rId18"/>
    <p:sldId id="426" r:id="rId19"/>
    <p:sldId id="413" r:id="rId20"/>
    <p:sldId id="429" r:id="rId21"/>
    <p:sldId id="414" r:id="rId22"/>
    <p:sldId id="415" r:id="rId23"/>
    <p:sldId id="416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7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6F855-BB6D-41EB-8E50-EB05DFEDD891}" type="datetimeFigureOut">
              <a:rPr lang="cs-CZ" smtClean="0"/>
              <a:pPr/>
              <a:t>15.04.2018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9EE4B-35EB-4516-8BF0-423235DFC5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15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r>
              <a:rPr lang="cs-CZ" dirty="0"/>
              <a:t>2.</a:t>
            </a:r>
            <a:r>
              <a:rPr lang="cs-CZ" baseline="0" dirty="0"/>
              <a:t> </a:t>
            </a:r>
            <a:r>
              <a:rPr lang="cs-CZ" baseline="0" dirty="0" err="1"/>
              <a:t>Desires</a:t>
            </a:r>
            <a:r>
              <a:rPr lang="cs-CZ" baseline="0" dirty="0"/>
              <a:t> &amp; </a:t>
            </a:r>
            <a:r>
              <a:rPr lang="cs-CZ" baseline="0" dirty="0" err="1"/>
              <a:t>beliefs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EE4B-35EB-4516-8BF0-423235DFC5C7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56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1.</a:t>
            </a:r>
            <a:r>
              <a:rPr lang="cs-CZ" baseline="0" dirty="0"/>
              <a:t> národ?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EE4B-35EB-4516-8BF0-423235DFC5C7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16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15.04.2018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15.04.2018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15.04.2018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15.04.2018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15.04.2018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15.04.2018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15.04.2018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15.04.2018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15.04.2018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15.04.2018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15.04.2018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15.04.2018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8077200" cy="1673352"/>
          </a:xfrm>
        </p:spPr>
        <p:txBody>
          <a:bodyPr>
            <a:normAutofit/>
          </a:bodyPr>
          <a:lstStyle/>
          <a:p>
            <a:r>
              <a:rPr lang="cs-CZ" dirty="0"/>
              <a:t>Sociální psychologie 7</a:t>
            </a:r>
            <a:br>
              <a:rPr lang="cs-CZ" dirty="0"/>
            </a:br>
            <a:r>
              <a:rPr lang="cs-CZ" dirty="0"/>
              <a:t>Sociální skupiny a konformita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8077200" cy="1499616"/>
          </a:xfrm>
        </p:spPr>
        <p:txBody>
          <a:bodyPr/>
          <a:lstStyle/>
          <a:p>
            <a:r>
              <a:rPr lang="cs-CZ" dirty="0"/>
              <a:t>Mgr. Jan Krása, Ph.D., Katedra psychologie, Pedagogická fakulta, MU.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35280" cy="1252728"/>
          </a:xfrm>
        </p:spPr>
        <p:txBody>
          <a:bodyPr>
            <a:normAutofit fontScale="90000"/>
          </a:bodyPr>
          <a:lstStyle/>
          <a:p>
            <a:r>
              <a:rPr lang="cs-CZ" dirty="0"/>
              <a:t>Sociální organizace a jejich 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dirty="0"/>
              <a:t>Moderní armáda (od raného novověku) – tradiční (od eneolitu, kdy asi vznikl „trojí lid“?), vysoce </a:t>
            </a:r>
            <a:r>
              <a:rPr lang="cs-CZ" b="1" dirty="0"/>
              <a:t>formální</a:t>
            </a:r>
            <a:r>
              <a:rPr lang="cs-CZ" dirty="0"/>
              <a:t>, dlouhodobá, velká, s jasnými cíli, uzavřená, s voleným členstvím (krom mobilizace), s úzkou organizační strukturou.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Srov. typickou hierarchii s názvy hodností, uniformy, vlastní ubytování, vlastní ceremonie, dokonce i vlastní právo! – toť zesílené znaky každé SS.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Jiné příklady archaických organizací: státní správa (římská), </a:t>
            </a:r>
            <a:r>
              <a:rPr lang="cs-CZ" dirty="0" err="1"/>
              <a:t>círk</a:t>
            </a:r>
            <a:r>
              <a:rPr lang="cs-CZ" dirty="0"/>
              <a:t>. řády, stavební hutě, cechy. </a:t>
            </a:r>
          </a:p>
          <a:p>
            <a:pPr marL="118872" indent="0">
              <a:buNone/>
            </a:pPr>
            <a:r>
              <a:rPr lang="cs-CZ" dirty="0"/>
              <a:t>Dnes: moderní výrobní organizace. (srov. nárůst velikosti továren od poloviny 19. stol do současnosti).</a:t>
            </a:r>
          </a:p>
        </p:txBody>
      </p:sp>
    </p:spTree>
    <p:extLst>
      <p:ext uri="{BB962C8B-B14F-4D97-AF65-F5344CB8AC3E}">
        <p14:creationId xmlns:p14="http://schemas.microsoft.com/office/powerpoint/2010/main" val="92435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1F7799-5C43-4657-A680-28DA8173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D27BB0-D0DD-4CE2-904F-7DBC1B5AB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>
                <a:solidFill>
                  <a:prstClr val="black"/>
                </a:solidFill>
                <a:latin typeface="Calibri"/>
              </a:rPr>
              <a:t>Máme vyvinutu </a:t>
            </a:r>
            <a:r>
              <a:rPr lang="cs-CZ" dirty="0" err="1">
                <a:solidFill>
                  <a:prstClr val="black"/>
                </a:solidFill>
                <a:latin typeface="Calibri"/>
              </a:rPr>
              <a:t>sch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. spolupracovat s ostatními a žít s nimi v komunitách, </a:t>
            </a:r>
            <a:r>
              <a:rPr lang="cs-CZ" dirty="0" err="1">
                <a:solidFill>
                  <a:prstClr val="black"/>
                </a:solidFill>
                <a:latin typeface="Calibri"/>
              </a:rPr>
              <a:t>sch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. podrobit se vedení.</a:t>
            </a:r>
          </a:p>
          <a:p>
            <a:pPr marL="118872" indent="0">
              <a:buNone/>
            </a:pPr>
            <a:endParaRPr lang="cs-CZ" dirty="0">
              <a:solidFill>
                <a:prstClr val="black"/>
              </a:solidFill>
              <a:latin typeface="Calibri"/>
            </a:endParaRPr>
          </a:p>
          <a:p>
            <a:pPr marL="118872" indent="0">
              <a:buNone/>
            </a:pPr>
            <a:r>
              <a:rPr lang="cs-CZ" dirty="0"/>
              <a:t>Z těchto sociálních adaptací plyne celá řada důsledků: sociální konformita, poslušnost k autoritě, změna chování dle sociální role atd.</a:t>
            </a:r>
          </a:p>
        </p:txBody>
      </p:sp>
    </p:spTree>
    <p:extLst>
      <p:ext uri="{BB962C8B-B14F-4D97-AF65-F5344CB8AC3E}">
        <p14:creationId xmlns:p14="http://schemas.microsoft.com/office/powerpoint/2010/main" val="2940405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Konformita ve skupině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968551"/>
          </a:xfrm>
        </p:spPr>
        <p:txBody>
          <a:bodyPr>
            <a:normAutofit/>
          </a:bodyPr>
          <a:lstStyle/>
          <a:p>
            <a:pPr marL="118872" indent="0">
              <a:lnSpc>
                <a:spcPct val="80000"/>
              </a:lnSpc>
              <a:buNone/>
            </a:pPr>
            <a:r>
              <a:rPr lang="cs-CZ" dirty="0"/>
              <a:t>Srov. „pohybovou konformitu“ v davu.</a:t>
            </a:r>
          </a:p>
          <a:p>
            <a:pPr marL="118872" indent="0">
              <a:lnSpc>
                <a:spcPct val="80000"/>
              </a:lnSpc>
              <a:buNone/>
            </a:pPr>
            <a:endParaRPr lang="cs-CZ" b="1" dirty="0"/>
          </a:p>
          <a:p>
            <a:pPr marL="118872" indent="0">
              <a:lnSpc>
                <a:spcPct val="80000"/>
              </a:lnSpc>
              <a:buNone/>
            </a:pPr>
            <a:r>
              <a:rPr lang="cs-CZ" b="1" dirty="0"/>
              <a:t>Konformita</a:t>
            </a:r>
            <a:r>
              <a:rPr lang="cs-CZ" dirty="0"/>
              <a:t> je přizpůsobení se převažujícím či dominantním názorům, požadavkům a normám skupiny či společnosti, v níž člověk žije, a potlačení projevů vlastních. </a:t>
            </a:r>
          </a:p>
          <a:p>
            <a:pPr>
              <a:lnSpc>
                <a:spcPct val="80000"/>
              </a:lnSpc>
            </a:pPr>
            <a:endParaRPr lang="cs-CZ" dirty="0"/>
          </a:p>
          <a:p>
            <a:pPr marL="118872" indent="0">
              <a:lnSpc>
                <a:spcPct val="80000"/>
              </a:lnSpc>
              <a:buNone/>
            </a:pPr>
            <a:r>
              <a:rPr lang="cs-CZ" dirty="0"/>
              <a:t>Určitá míra konformity je jedním z logických důsledků socializace a je podmínkou pro bezkonfliktní fungování společnosti (srov. pravidla chování na silnicích).</a:t>
            </a:r>
          </a:p>
        </p:txBody>
      </p:sp>
    </p:spTree>
    <p:extLst>
      <p:ext uri="{BB962C8B-B14F-4D97-AF65-F5344CB8AC3E}">
        <p14:creationId xmlns:p14="http://schemas.microsoft.com/office/powerpoint/2010/main" val="2807982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Názorová konformita ve skupině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5987008" cy="4625609"/>
          </a:xfrm>
        </p:spPr>
        <p:txBody>
          <a:bodyPr/>
          <a:lstStyle/>
          <a:p>
            <a:r>
              <a:rPr lang="cs-CZ" b="1" dirty="0" err="1"/>
              <a:t>Solomon</a:t>
            </a:r>
            <a:r>
              <a:rPr lang="cs-CZ" b="1" dirty="0"/>
              <a:t> </a:t>
            </a:r>
            <a:r>
              <a:rPr lang="cs-CZ" b="1" dirty="0" err="1"/>
              <a:t>Asch</a:t>
            </a:r>
            <a:r>
              <a:rPr lang="cs-CZ" dirty="0"/>
              <a:t>  v roce 1951 (1952, 1956) zkoumal vliv tlaku skupiny na odpovědi jedince týkajících se délky zobrazovaných čar.</a:t>
            </a:r>
          </a:p>
          <a:p>
            <a:r>
              <a:rPr lang="cs-CZ" dirty="0"/>
              <a:t>Experiment byl proveden metodou falešné skupiny.</a:t>
            </a:r>
          </a:p>
          <a:p>
            <a:r>
              <a:rPr lang="cs-CZ" dirty="0"/>
              <a:t>Skupiny měly 7-9 členů.</a:t>
            </a:r>
          </a:p>
        </p:txBody>
      </p:sp>
      <p:pic>
        <p:nvPicPr>
          <p:cNvPr id="25602" name="Picture 2" descr="Výsledek obrázku pro asch solom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3204" y="2276872"/>
            <a:ext cx="2870796" cy="3634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8125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Konformita ve skupině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Lidé byli rozděleni do dvou skupin: experimentální a kontrolní.</a:t>
            </a:r>
          </a:p>
          <a:p>
            <a:endParaRPr lang="cs-CZ" dirty="0"/>
          </a:p>
          <a:p>
            <a:r>
              <a:rPr lang="cs-CZ" dirty="0"/>
              <a:t>Měli 18x rozhodnout, která ze tří čar je stejně dlouhá jako standardní. Čáry se různě lišily, ale vždy jedna byla stejně dlouhá. 12 rozhodování bylo tzv. </a:t>
            </a:r>
            <a:r>
              <a:rPr lang="cs-CZ" dirty="0" err="1"/>
              <a:t>kruciálních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9331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Konformita ve skupině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6192838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059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Konformita ve skupině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3072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Zatímco v kontrolní skupině, ve které lidé odpovídali sami za sebe, neudělalo 35 ze 37 účastníků žádnou chybu (chybovost byla 0,7%)</a:t>
            </a:r>
          </a:p>
          <a:p>
            <a:r>
              <a:rPr lang="cs-CZ" dirty="0"/>
              <a:t>V experimentální skupině byli lidé (7) rozsazeni do půlkruhu a měli vyslovit svoji volbu. Pozice 1-6 byla obsazena </a:t>
            </a:r>
            <a:r>
              <a:rPr lang="cs-CZ" dirty="0" err="1"/>
              <a:t>Aschovými</a:t>
            </a:r>
            <a:r>
              <a:rPr lang="cs-CZ" dirty="0"/>
              <a:t> spolupracovníky, kteří v 12 případech odpovídali shodně špatně. Poslední odpovídala zkoumaná osoba.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3649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Konformita ve skupině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3072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Jen tyto 7. osoby jevily zjevně nervozitu, rozčílení, potily se, gestikulovaly a pokukovaly se po experimentátorovi.</a:t>
            </a:r>
          </a:p>
          <a:p>
            <a:r>
              <a:rPr lang="cs-CZ" dirty="0"/>
              <a:t>V této skupině dosáhla vlivem sociálního tlaku </a:t>
            </a:r>
            <a:r>
              <a:rPr lang="cs-CZ" b="1" dirty="0"/>
              <a:t>chybovost 37%</a:t>
            </a:r>
            <a:r>
              <a:rPr lang="cs-CZ" dirty="0"/>
              <a:t>.</a:t>
            </a:r>
          </a:p>
          <a:p>
            <a:r>
              <a:rPr lang="cs-CZ" dirty="0"/>
              <a:t>25% neudělalo chybu nikdy (oproti 95% z kontrolní skupiny), 28% udělalo chybu v 8mi a více případech a ostatní udělali 1-7 chyb.</a:t>
            </a:r>
          </a:p>
          <a:p>
            <a:r>
              <a:rPr lang="cs-CZ" dirty="0"/>
              <a:t>I ti, co odpověděli správně, uváděli, že pro ně nebylo lehké skupině odolat.</a:t>
            </a:r>
          </a:p>
        </p:txBody>
      </p:sp>
    </p:spTree>
    <p:extLst>
      <p:ext uri="{BB962C8B-B14F-4D97-AF65-F5344CB8AC3E}">
        <p14:creationId xmlns:p14="http://schemas.microsoft.com/office/powerpoint/2010/main" val="3345769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Konformita ve skupině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0178" name="Picture 2" descr="Výsledek obrázku pro asch conform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8" y="1775192"/>
            <a:ext cx="9142722" cy="4706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Jak ovlivňují skupiny svoje členy? ()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cs-CZ" dirty="0"/>
              <a:t>Když lidé hodnotí nějakou stránku reality za přítomnosti ostatních, jde jim o dvě věci: </a:t>
            </a:r>
            <a:r>
              <a:rPr lang="cs-CZ" b="1" dirty="0"/>
              <a:t>chtějí mít pravdu a chtějí na druhé udělat dobrý dojem</a:t>
            </a:r>
            <a:r>
              <a:rPr lang="cs-CZ" dirty="0"/>
              <a:t>.</a:t>
            </a:r>
          </a:p>
          <a:p>
            <a:pPr>
              <a:buFont typeface="Arial" charset="0"/>
              <a:buChar char="•"/>
            </a:pPr>
            <a:r>
              <a:rPr lang="cs-CZ" dirty="0"/>
              <a:t>K určení toho, co je pravdivé, mají lidé dva zdroje informací: 1. to, co jim říká jejich úsudek a jejich vnímání a 2. to, co jim říkají ostatní.</a:t>
            </a:r>
          </a:p>
          <a:p>
            <a:pPr>
              <a:buFont typeface="Arial" charset="0"/>
              <a:buChar char="•"/>
            </a:pPr>
            <a:r>
              <a:rPr lang="cs-CZ" dirty="0"/>
              <a:t>Lidé se naučili oceňovat v průběhu vývoje nejen vlastní rozum, ale i úsudky ostatních.</a:t>
            </a:r>
          </a:p>
        </p:txBody>
      </p:sp>
    </p:spTree>
    <p:extLst>
      <p:ext uri="{BB962C8B-B14F-4D97-AF65-F5344CB8AC3E}">
        <p14:creationId xmlns:p14="http://schemas.microsoft.com/office/powerpoint/2010/main" val="45233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 na minulou přednášku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Jaké jsou 3 funkce emocí?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ýsledek obrázku pro classro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0184"/>
            <a:ext cx="9144000" cy="609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98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Konformita ve skupině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Ve většině případů se naše úsudky překrývají s úsudky ostatních a tvoří tak stabilní obraz světa.</a:t>
            </a:r>
          </a:p>
          <a:p>
            <a:r>
              <a:rPr lang="cs-CZ"/>
              <a:t>Experimentální situace však proti sobě staví oba tyto zdroje informací a jedinec si musí vybrat.</a:t>
            </a:r>
          </a:p>
          <a:p>
            <a:r>
              <a:rPr lang="cs-CZ"/>
              <a:t>Hovoříme o </a:t>
            </a:r>
            <a:r>
              <a:rPr lang="cs-CZ" b="1"/>
              <a:t>informačním vlivu</a:t>
            </a:r>
            <a:r>
              <a:rPr lang="cs-CZ"/>
              <a:t>, jestliže se člověk vzdává ostatním, protože více důvěřuje jejich úsudku než vlastnímu.</a:t>
            </a:r>
          </a:p>
        </p:txBody>
      </p:sp>
    </p:spTree>
    <p:extLst>
      <p:ext uri="{BB962C8B-B14F-4D97-AF65-F5344CB8AC3E}">
        <p14:creationId xmlns:p14="http://schemas.microsoft.com/office/powerpoint/2010/main" val="700584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3"/>
            <a:ext cx="8229600" cy="518457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Existuje však i druhý důvod konformity, kdy se jedinec podrobí názoru většiny, protože se chce zůstat oblíbeným, resp. nechce se stát neoblíbeným.</a:t>
            </a:r>
          </a:p>
          <a:p>
            <a:r>
              <a:rPr lang="cs-CZ" dirty="0"/>
              <a:t>Pak hovoříme o </a:t>
            </a:r>
            <a:r>
              <a:rPr lang="cs-CZ" b="1" dirty="0"/>
              <a:t>normativním vlivu</a:t>
            </a:r>
            <a:r>
              <a:rPr lang="cs-CZ" dirty="0"/>
              <a:t>.</a:t>
            </a:r>
          </a:p>
          <a:p>
            <a:r>
              <a:rPr lang="cs-CZ" dirty="0"/>
              <a:t>Na ostatních závisíme v naplňování svých potřeb, je pro nás proto důležité, aby nás měli co nejraději. </a:t>
            </a:r>
            <a:r>
              <a:rPr lang="cs-CZ" b="1" dirty="0"/>
              <a:t>Protože nesouhlas s ostatními může vést k nesympatiím či přímo odmítnutí a souhlas naopak k pozitivnějšímu hodnocení, jsou lidé vedeni k tomu, aby byli s názory ostatních konformní z normativních důvodů</a:t>
            </a:r>
            <a:r>
              <a:rPr lang="cs-CZ" dirty="0"/>
              <a:t>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Konformita ve skupině</a:t>
            </a:r>
          </a:p>
        </p:txBody>
      </p:sp>
    </p:spTree>
    <p:extLst>
      <p:ext uri="{BB962C8B-B14F-4D97-AF65-F5344CB8AC3E}">
        <p14:creationId xmlns:p14="http://schemas.microsoft.com/office/powerpoint/2010/main" val="1181235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 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Normativní a informační vliv tedy představují dva obecné mechanismy, kterými skupina ovlivňuje svoje členy.</a:t>
            </a:r>
          </a:p>
          <a:p>
            <a:r>
              <a:rPr lang="cs-CZ" dirty="0"/>
              <a:t>Váha těchto mechanismů se pochopitelně napříč situacemi  a u každého jednotlivce liší.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9600" y="3078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cs-CZ" dirty="0"/>
              <a:t>Konformita ve skupině</a:t>
            </a:r>
          </a:p>
        </p:txBody>
      </p:sp>
    </p:spTree>
    <p:extLst>
      <p:ext uri="{BB962C8B-B14F-4D97-AF65-F5344CB8AC3E}">
        <p14:creationId xmlns:p14="http://schemas.microsoft.com/office/powerpoint/2010/main" val="1616418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Konformita ve skupině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Typy konformity:</a:t>
            </a:r>
          </a:p>
          <a:p>
            <a:r>
              <a:rPr lang="cs-CZ" b="1" dirty="0"/>
              <a:t>Vyhovění</a:t>
            </a:r>
            <a:r>
              <a:rPr lang="cs-CZ" dirty="0"/>
              <a:t> - Je typem vnějšího přizpůsobení (díky </a:t>
            </a:r>
            <a:r>
              <a:rPr lang="cs-CZ" b="1" dirty="0"/>
              <a:t>normativnímu vlivu</a:t>
            </a:r>
            <a:r>
              <a:rPr lang="cs-CZ" dirty="0"/>
              <a:t>), které je pouze dočasné.</a:t>
            </a:r>
          </a:p>
          <a:p>
            <a:r>
              <a:rPr lang="cs-CZ" dirty="0"/>
              <a:t>Příklad: </a:t>
            </a:r>
          </a:p>
          <a:p>
            <a:r>
              <a:rPr lang="cs-CZ" dirty="0"/>
              <a:t>Jestliže je osoba konformní především z normativních důvodů, tedy proto, že ji záleží na tom, co si o ní budou druzí myslet, pak změní sice svoje vnější chování, ale uvnitř si zachová své původní přesvědčení.</a:t>
            </a:r>
          </a:p>
        </p:txBody>
      </p:sp>
    </p:spTree>
    <p:extLst>
      <p:ext uri="{BB962C8B-B14F-4D97-AF65-F5344CB8AC3E}">
        <p14:creationId xmlns:p14="http://schemas.microsoft.com/office/powerpoint/2010/main" val="4222624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Konformita ve skupině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Typy konformity:</a:t>
            </a:r>
          </a:p>
          <a:p>
            <a:r>
              <a:rPr lang="cs-CZ" b="1" dirty="0"/>
              <a:t>Akceptace (konverze)</a:t>
            </a:r>
            <a:r>
              <a:rPr lang="cs-CZ" dirty="0"/>
              <a:t> - je vnitřní přijetí (díky </a:t>
            </a:r>
            <a:r>
              <a:rPr lang="cs-CZ" b="1" dirty="0"/>
              <a:t>informačnímu vlivu</a:t>
            </a:r>
            <a:r>
              <a:rPr lang="cs-CZ" dirty="0"/>
              <a:t>), podle kterého se člověk bude řídit už napořád.</a:t>
            </a:r>
          </a:p>
          <a:p>
            <a:r>
              <a:rPr lang="cs-CZ" dirty="0"/>
              <a:t>Příklad: </a:t>
            </a:r>
          </a:p>
          <a:p>
            <a:r>
              <a:rPr lang="cs-CZ" dirty="0"/>
              <a:t>Jestliže jedinec důvěřuje informacím ostatních, změní navíc i svůj vnitřní názor.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Učitelům by mělo jít především o akceptaci!</a:t>
            </a:r>
          </a:p>
          <a:p>
            <a:pPr marL="118872" indent="0">
              <a:buNone/>
            </a:pPr>
            <a:r>
              <a:rPr lang="cs-CZ" dirty="0"/>
              <a:t>Tu lze dosáhnout nejlépe vysvětlujícím (tj. „demokratickým“) stylem. </a:t>
            </a:r>
          </a:p>
          <a:p>
            <a:pPr marL="118872" indent="0">
              <a:buNone/>
            </a:pPr>
            <a:r>
              <a:rPr lang="cs-CZ" dirty="0"/>
              <a:t>Autokratický styl výchovy vede spíše k vnějšímu vyhovění.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4829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Konformita ve skupině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1"/>
            <a:ext cx="8229600" cy="4574133"/>
          </a:xfrm>
        </p:spPr>
        <p:txBody>
          <a:bodyPr/>
          <a:lstStyle/>
          <a:p>
            <a:r>
              <a:rPr lang="cs-CZ" dirty="0"/>
              <a:t>V rámci </a:t>
            </a:r>
            <a:r>
              <a:rPr lang="cs-CZ" dirty="0" err="1"/>
              <a:t>Aschova</a:t>
            </a:r>
            <a:r>
              <a:rPr lang="cs-CZ" dirty="0"/>
              <a:t> experimentu se ukázalo, že normativní vliv byl silnější než informační.</a:t>
            </a:r>
          </a:p>
          <a:p>
            <a:r>
              <a:rPr lang="cs-CZ" dirty="0"/>
              <a:t>Dále byly učiněny další pokusy a tzv. </a:t>
            </a:r>
            <a:r>
              <a:rPr lang="cs-CZ" dirty="0" err="1"/>
              <a:t>metaanalýzy</a:t>
            </a:r>
            <a:r>
              <a:rPr lang="cs-CZ" dirty="0"/>
              <a:t> daného jevu.</a:t>
            </a:r>
          </a:p>
          <a:p>
            <a:r>
              <a:rPr lang="cs-CZ" dirty="0"/>
              <a:t>Konformita vzrůstá s větší </a:t>
            </a:r>
            <a:r>
              <a:rPr lang="cs-CZ" b="1" dirty="0"/>
              <a:t>soudržností</a:t>
            </a:r>
            <a:r>
              <a:rPr lang="cs-CZ" dirty="0"/>
              <a:t>; liší se vzájemně kultury; informační vliv roste s kompetencí druhých (role vědce, profesora); větší obtížnost úkolu posiluje informační vliv...</a:t>
            </a:r>
          </a:p>
        </p:txBody>
      </p:sp>
    </p:spTree>
    <p:extLst>
      <p:ext uri="{BB962C8B-B14F-4D97-AF65-F5344CB8AC3E}">
        <p14:creationId xmlns:p14="http://schemas.microsoft.com/office/powerpoint/2010/main" val="1821833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Konformita ve skupině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Vliv má i velikost skupiny!</a:t>
            </a:r>
          </a:p>
          <a:p>
            <a:r>
              <a:rPr lang="cs-CZ"/>
              <a:t>1 neměl žádný vliv</a:t>
            </a:r>
          </a:p>
          <a:p>
            <a:r>
              <a:rPr lang="cs-CZ"/>
              <a:t>2 vyprodukovali 13% chyb</a:t>
            </a:r>
          </a:p>
          <a:p>
            <a:r>
              <a:rPr lang="cs-CZ"/>
              <a:t>S 3mi dosáhla konformita své plné síly, tj. 33% chyb.</a:t>
            </a:r>
          </a:p>
          <a:p>
            <a:r>
              <a:rPr lang="cs-CZ"/>
              <a:t>Více osob zvyšuje konformitu, ale stále o menší díl.</a:t>
            </a:r>
          </a:p>
        </p:txBody>
      </p:sp>
    </p:spTree>
    <p:extLst>
      <p:ext uri="{BB962C8B-B14F-4D97-AF65-F5344CB8AC3E}">
        <p14:creationId xmlns:p14="http://schemas.microsoft.com/office/powerpoint/2010/main" val="4134743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Konformita ve skupině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30725"/>
          </a:xfrm>
        </p:spPr>
        <p:txBody>
          <a:bodyPr/>
          <a:lstStyle/>
          <a:p>
            <a:r>
              <a:rPr lang="cs-CZ" dirty="0"/>
              <a:t>Když dal </a:t>
            </a:r>
            <a:r>
              <a:rPr lang="cs-CZ" dirty="0" err="1"/>
              <a:t>Asch</a:t>
            </a:r>
            <a:r>
              <a:rPr lang="cs-CZ" dirty="0"/>
              <a:t> účastníkům „podporu“ (odpovídal před 7. vždy dobře), chybovost byla jen 5,5%.</a:t>
            </a:r>
          </a:p>
          <a:p>
            <a:r>
              <a:rPr lang="cs-CZ" dirty="0"/>
              <a:t>Pokud „podpora“ narušila jednotnost skupiny, ale odlišně od názoru účastníka, pak byla konformita stejně nízká. To ovšem platí jen pro jednoznačné názory, u složitějších konformitu narušuje jen „sociální podpora“ (=stejný názor).</a:t>
            </a:r>
          </a:p>
        </p:txBody>
      </p:sp>
    </p:spTree>
    <p:extLst>
      <p:ext uri="{BB962C8B-B14F-4D97-AF65-F5344CB8AC3E}">
        <p14:creationId xmlns:p14="http://schemas.microsoft.com/office/powerpoint/2010/main" val="2408548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Ovlivnění většiny menšinou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Existuje i opačný vliv, kdy menšina ovlivňuje většinu.</a:t>
            </a:r>
          </a:p>
          <a:p>
            <a:r>
              <a:rPr lang="cs-CZ" dirty="0"/>
              <a:t>Většina má ovšem přístup k normativním i informačním zdrojům kontroly. Přesto menšina dokáže většinu ovlivnit (Galileo, Darwin, Freud, nové proudy v hudbě či umění, vliv ekologických či feministických hnutí apod.).</a:t>
            </a:r>
          </a:p>
        </p:txBody>
      </p:sp>
    </p:spTree>
    <p:extLst>
      <p:ext uri="{BB962C8B-B14F-4D97-AF65-F5344CB8AC3E}">
        <p14:creationId xmlns:p14="http://schemas.microsoft.com/office/powerpoint/2010/main" val="320131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fellowship of the r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413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519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Ovlivnění většiny menšinou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 ovlivnění většiny dojde, jen pokud je názor menšiny konzistentní: tj. když je stabilní v čase (=diachronní stabilita) a když je stabilní v rámci menšinové skupiny (=synchronní stabilita).</a:t>
            </a:r>
          </a:p>
        </p:txBody>
      </p:sp>
    </p:spTree>
    <p:extLst>
      <p:ext uri="{BB962C8B-B14F-4D97-AF65-F5344CB8AC3E}">
        <p14:creationId xmlns:p14="http://schemas.microsoft.com/office/powerpoint/2010/main" val="3323186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395736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623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SKUPINA (SS)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363272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= základní a klíčový termín sociální psychologie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DEF: sociální skupina je soubor jedinců, mezi kterými existuje specifická sociální interakce, a to jak bezprostřední interakce, tak i zprostředkovaná. </a:t>
            </a:r>
          </a:p>
          <a:p>
            <a:pPr>
              <a:buNone/>
            </a:pPr>
            <a:r>
              <a:rPr lang="cs-CZ" dirty="0"/>
              <a:t>SS má schopnost společného jednání = chování členů je podřízeno cílům a normám skupiny.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0622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SKUPINA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5191"/>
            <a:ext cx="864096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Hranice některých SS jsou ostré (naše kapela), jiné jsou celkem vágní (národ, resp. stát).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Ovšem každá SS nějak odlišuje ty </a:t>
            </a:r>
            <a:r>
              <a:rPr lang="cs-CZ" i="1" dirty="0"/>
              <a:t>uvnitř</a:t>
            </a:r>
            <a:r>
              <a:rPr lang="cs-CZ" dirty="0"/>
              <a:t> a ty </a:t>
            </a:r>
            <a:r>
              <a:rPr lang="cs-CZ" i="1" dirty="0"/>
              <a:t>venku. </a:t>
            </a:r>
            <a:r>
              <a:rPr lang="cs-CZ" dirty="0"/>
              <a:t>(</a:t>
            </a:r>
            <a:r>
              <a:rPr lang="cs-CZ" i="1" dirty="0" err="1"/>
              <a:t>insider</a:t>
            </a:r>
            <a:r>
              <a:rPr lang="cs-CZ" i="1" dirty="0"/>
              <a:t> x outsider</a:t>
            </a:r>
            <a:r>
              <a:rPr lang="cs-CZ" dirty="0"/>
              <a:t>)</a:t>
            </a:r>
          </a:p>
          <a:p>
            <a:pPr>
              <a:buNone/>
            </a:pPr>
            <a:endParaRPr lang="cs-CZ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SKUPINA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59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/>
              <a:t>Dle různých kritérií lze vydělit </a:t>
            </a:r>
            <a:r>
              <a:rPr lang="cs-CZ" b="1" dirty="0"/>
              <a:t>různé typy SS</a:t>
            </a:r>
            <a:r>
              <a:rPr lang="cs-CZ" dirty="0"/>
              <a:t>:</a:t>
            </a:r>
            <a:r>
              <a:rPr lang="cs-CZ" b="1" dirty="0"/>
              <a:t> </a:t>
            </a:r>
            <a:endParaRPr lang="cs-CZ" dirty="0"/>
          </a:p>
          <a:p>
            <a:pPr marL="118872" indent="0">
              <a:buNone/>
            </a:pPr>
            <a:r>
              <a:rPr lang="cs-CZ" dirty="0"/>
              <a:t>-	velké x </a:t>
            </a:r>
            <a:r>
              <a:rPr lang="cs-CZ" b="1" dirty="0"/>
              <a:t>malé</a:t>
            </a:r>
            <a:r>
              <a:rPr lang="cs-CZ" dirty="0"/>
              <a:t> (do cca 30 členů)</a:t>
            </a:r>
          </a:p>
          <a:p>
            <a:pPr marL="118872" indent="0">
              <a:buNone/>
            </a:pPr>
            <a:r>
              <a:rPr lang="cs-CZ" dirty="0"/>
              <a:t>- 	krátkodobé x dlouhodobé</a:t>
            </a:r>
          </a:p>
          <a:p>
            <a:pPr marL="118872" indent="0">
              <a:buNone/>
            </a:pPr>
            <a:r>
              <a:rPr lang="cs-CZ" dirty="0"/>
              <a:t>-	vysoce organizované (=formální) x</a:t>
            </a:r>
          </a:p>
          <a:p>
            <a:pPr marL="118872" indent="0">
              <a:buNone/>
            </a:pPr>
            <a:r>
              <a:rPr lang="cs-CZ" dirty="0"/>
              <a:t>	málo </a:t>
            </a:r>
            <a:r>
              <a:rPr lang="cs-CZ" dirty="0" err="1"/>
              <a:t>org</a:t>
            </a:r>
            <a:r>
              <a:rPr lang="cs-CZ" dirty="0"/>
              <a:t>. (=neformální) </a:t>
            </a:r>
          </a:p>
          <a:p>
            <a:pPr marL="118872" indent="0">
              <a:buNone/>
            </a:pPr>
            <a:r>
              <a:rPr lang="cs-CZ" dirty="0"/>
              <a:t>-	s jasnými cíly x s obecnějšími cíly</a:t>
            </a:r>
          </a:p>
          <a:p>
            <a:pPr marL="118872" indent="0">
              <a:buNone/>
            </a:pPr>
            <a:r>
              <a:rPr lang="cs-CZ" dirty="0"/>
              <a:t>- 	lokalizované x rozptýlené</a:t>
            </a:r>
          </a:p>
          <a:p>
            <a:pPr marL="118872" indent="0">
              <a:buNone/>
            </a:pPr>
            <a:r>
              <a:rPr lang="cs-CZ" dirty="0"/>
              <a:t>-	s automatickým členstvím x s voleným č.</a:t>
            </a:r>
          </a:p>
          <a:p>
            <a:pPr marL="118872" indent="0">
              <a:buNone/>
            </a:pPr>
            <a:r>
              <a:rPr lang="cs-CZ" dirty="0"/>
              <a:t>-	otevřené x uzavřené</a:t>
            </a:r>
          </a:p>
          <a:p>
            <a:pPr marL="118872" indent="0">
              <a:buNone/>
            </a:pPr>
            <a:r>
              <a:rPr lang="cs-CZ" dirty="0"/>
              <a:t>- 	</a:t>
            </a:r>
            <a:r>
              <a:rPr lang="cs-CZ" b="1" dirty="0"/>
              <a:t>referenční</a:t>
            </a:r>
            <a:r>
              <a:rPr lang="cs-CZ" dirty="0"/>
              <a:t> </a:t>
            </a:r>
            <a:r>
              <a:rPr lang="cs-CZ" dirty="0" err="1"/>
              <a:t>sk</a:t>
            </a:r>
            <a:r>
              <a:rPr lang="cs-CZ" dirty="0"/>
              <a:t>. má na jedince vliv, jedinec 	se k ní vztahuje jako k ideálu či vzoru</a:t>
            </a:r>
          </a:p>
          <a:p>
            <a:pPr marL="118872" indent="0">
              <a:buNone/>
            </a:pPr>
            <a:r>
              <a:rPr lang="cs-CZ" dirty="0"/>
              <a:t>- ad.</a:t>
            </a:r>
          </a:p>
          <a:p>
            <a:pPr marL="118872" indent="0">
              <a:buNone/>
            </a:pPr>
            <a:r>
              <a:rPr lang="cs-CZ" dirty="0"/>
              <a:t>Jsme členy mnoha SS zaráz.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5076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ýsledek obrázku pro queue for toil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7256"/>
            <a:ext cx="8229600" cy="46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933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Agregáty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/>
              <a:t>Ne všechna shromáždění lidí jsou SS: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lidé na autobusové zastávce</a:t>
            </a:r>
          </a:p>
          <a:p>
            <a:pPr>
              <a:buNone/>
            </a:pPr>
            <a:r>
              <a:rPr lang="cs-CZ" dirty="0"/>
              <a:t>lidé na pláži</a:t>
            </a:r>
          </a:p>
          <a:p>
            <a:pPr>
              <a:buNone/>
            </a:pPr>
            <a:r>
              <a:rPr lang="cs-CZ" dirty="0"/>
              <a:t>Jsou to tzv. </a:t>
            </a:r>
            <a:r>
              <a:rPr lang="cs-CZ" b="1" dirty="0"/>
              <a:t>agregáty</a:t>
            </a:r>
            <a:r>
              <a:rPr lang="cs-CZ" dirty="0"/>
              <a:t>. Dav je specifický druh agregátu.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Sociální kategorie </a:t>
            </a:r>
            <a:r>
              <a:rPr lang="cs-CZ" dirty="0"/>
              <a:t>je skupina osob, které vykazují jeden či více společných znaků, přičemž mezi těmito osobami neexistuje přímá interakce a komunikace. SK jsou výsledkem operacionalizace ve výzkumu. (např. nezletilé děti, studenti, ženy na mateřské dovolené.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363272" cy="1252728"/>
          </a:xfrm>
        </p:spPr>
        <p:txBody>
          <a:bodyPr>
            <a:normAutofit fontScale="90000"/>
          </a:bodyPr>
          <a:lstStyle/>
          <a:p>
            <a:r>
              <a:rPr lang="cs-CZ" dirty="0"/>
              <a:t>Sociální organizace a jejich struktura</a:t>
            </a:r>
          </a:p>
        </p:txBody>
      </p:sp>
      <p:pic>
        <p:nvPicPr>
          <p:cNvPr id="3074" name="Picture 2" descr="Výsledek obrázku pro česká armáda přehlíd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44" y="1385678"/>
            <a:ext cx="8229056" cy="547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155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16605</TotalTime>
  <Words>1338</Words>
  <Application>Microsoft Office PowerPoint</Application>
  <PresentationFormat>Předvádění na obrazovce (4:3)</PresentationFormat>
  <Paragraphs>124</Paragraphs>
  <Slides>31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8" baseType="lpstr">
      <vt:lpstr>Arial</vt:lpstr>
      <vt:lpstr>Calibri</vt:lpstr>
      <vt:lpstr>Corbel</vt:lpstr>
      <vt:lpstr>Wingdings</vt:lpstr>
      <vt:lpstr>Wingdings 2</vt:lpstr>
      <vt:lpstr>Wingdings 3</vt:lpstr>
      <vt:lpstr>Modul</vt:lpstr>
      <vt:lpstr>Sociální psychologie 7 Sociální skupiny a konformita</vt:lpstr>
      <vt:lpstr>Dotaz na minulou přednášku</vt:lpstr>
      <vt:lpstr>Prezentace aplikace PowerPoint</vt:lpstr>
      <vt:lpstr>SOCIÁLNÍ SKUPINA (SS)</vt:lpstr>
      <vt:lpstr>SOCIÁLNÍ SKUPINA</vt:lpstr>
      <vt:lpstr>SOCIÁLNÍ SKUPINA</vt:lpstr>
      <vt:lpstr>Prezentace aplikace PowerPoint</vt:lpstr>
      <vt:lpstr>Agregáty</vt:lpstr>
      <vt:lpstr>Sociální organizace a jejich struktura</vt:lpstr>
      <vt:lpstr>Sociální organizace a jejich struktura</vt:lpstr>
      <vt:lpstr>Prezentace aplikace PowerPoint</vt:lpstr>
      <vt:lpstr>Konformita ve skupině</vt:lpstr>
      <vt:lpstr>Názorová konformita ve skupině</vt:lpstr>
      <vt:lpstr>Konformita ve skupině</vt:lpstr>
      <vt:lpstr>Konformita ve skupině</vt:lpstr>
      <vt:lpstr>Konformita ve skupině</vt:lpstr>
      <vt:lpstr>Konformita ve skupině</vt:lpstr>
      <vt:lpstr>Konformita ve skupině</vt:lpstr>
      <vt:lpstr>Jak ovlivňují skupiny svoje členy? ()</vt:lpstr>
      <vt:lpstr>Prezentace aplikace PowerPoint</vt:lpstr>
      <vt:lpstr>Konformita ve skupině</vt:lpstr>
      <vt:lpstr>Konformita ve skupině</vt:lpstr>
      <vt:lpstr> </vt:lpstr>
      <vt:lpstr>Konformita ve skupině</vt:lpstr>
      <vt:lpstr>Konformita ve skupině</vt:lpstr>
      <vt:lpstr>Konformita ve skupině</vt:lpstr>
      <vt:lpstr>Konformita ve skupině</vt:lpstr>
      <vt:lpstr>Konformita ve skupině</vt:lpstr>
      <vt:lpstr>Ovlivnění většiny menšinou</vt:lpstr>
      <vt:lpstr>Ovlivnění většiny menšinou</vt:lpstr>
      <vt:lpstr>Děkuji za pozornost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creator>Krasa</dc:creator>
  <cp:lastModifiedBy>Jan Krása</cp:lastModifiedBy>
  <cp:revision>235</cp:revision>
  <dcterms:created xsi:type="dcterms:W3CDTF">2015-10-20T07:43:33Z</dcterms:created>
  <dcterms:modified xsi:type="dcterms:W3CDTF">2018-04-15T20:51:41Z</dcterms:modified>
</cp:coreProperties>
</file>