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810" r:id="rId2"/>
    <p:sldMasterId id="2147483858" r:id="rId3"/>
  </p:sldMasterIdLst>
  <p:sldIdLst>
    <p:sldId id="256" r:id="rId4"/>
    <p:sldId id="282" r:id="rId5"/>
    <p:sldId id="259" r:id="rId6"/>
    <p:sldId id="263" r:id="rId7"/>
    <p:sldId id="286" r:id="rId8"/>
    <p:sldId id="257" r:id="rId9"/>
    <p:sldId id="260" r:id="rId10"/>
    <p:sldId id="283" r:id="rId11"/>
    <p:sldId id="261" r:id="rId12"/>
    <p:sldId id="264" r:id="rId13"/>
    <p:sldId id="262" r:id="rId14"/>
    <p:sldId id="265" r:id="rId15"/>
    <p:sldId id="266" r:id="rId16"/>
    <p:sldId id="267" r:id="rId17"/>
    <p:sldId id="270" r:id="rId18"/>
    <p:sldId id="268" r:id="rId19"/>
    <p:sldId id="280" r:id="rId20"/>
    <p:sldId id="271" r:id="rId21"/>
    <p:sldId id="278" r:id="rId22"/>
    <p:sldId id="274" r:id="rId23"/>
    <p:sldId id="269" r:id="rId24"/>
    <p:sldId id="281" r:id="rId25"/>
    <p:sldId id="272" r:id="rId26"/>
    <p:sldId id="285" r:id="rId27"/>
    <p:sldId id="27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57B6B033-F78D-4478-A8A3-8EFA53E2290D}">
          <p14:sldIdLst>
            <p14:sldId id="256"/>
            <p14:sldId id="282"/>
            <p14:sldId id="259"/>
            <p14:sldId id="263"/>
            <p14:sldId id="286"/>
            <p14:sldId id="257"/>
            <p14:sldId id="260"/>
            <p14:sldId id="283"/>
            <p14:sldId id="261"/>
            <p14:sldId id="264"/>
            <p14:sldId id="262"/>
            <p14:sldId id="265"/>
            <p14:sldId id="266"/>
            <p14:sldId id="267"/>
            <p14:sldId id="270"/>
            <p14:sldId id="268"/>
            <p14:sldId id="280"/>
            <p14:sldId id="271"/>
            <p14:sldId id="278"/>
            <p14:sldId id="274"/>
            <p14:sldId id="269"/>
            <p14:sldId id="281"/>
            <p14:sldId id="272"/>
            <p14:sldId id="285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59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92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27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6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13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48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02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87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29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76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90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687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355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543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77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819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86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244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499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35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290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754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935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911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2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45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3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2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53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7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77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3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71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373C660-C530-4313-882F-7D506459558D}" type="datetimeFigureOut">
              <a:rPr lang="cs-CZ" smtClean="0"/>
              <a:t>1.5.2019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EA5F73-6399-42D1-83FD-F1F02ADB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58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0051" y="1959427"/>
            <a:ext cx="10058400" cy="1814287"/>
          </a:xfrm>
        </p:spPr>
        <p:txBody>
          <a:bodyPr>
            <a:normAutofit fontScale="90000"/>
          </a:bodyPr>
          <a:lstStyle/>
          <a:p>
            <a:r>
              <a:rPr lang="cs-CZ" dirty="0"/>
              <a:t>Jméno a příjmení</a:t>
            </a:r>
            <a:br>
              <a:rPr lang="cs-CZ" dirty="0"/>
            </a:br>
            <a:br>
              <a:rPr lang="cs-CZ" dirty="0"/>
            </a:br>
            <a:r>
              <a:rPr lang="cs-CZ" sz="4000" dirty="0"/>
              <a:t>učo</a:t>
            </a:r>
            <a:br>
              <a:rPr lang="cs-CZ" sz="4000" dirty="0"/>
            </a:br>
            <a:r>
              <a:rPr lang="cs-CZ" sz="4000" dirty="0"/>
              <a:t>Obor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4572000"/>
            <a:ext cx="6400800" cy="1219200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9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4514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1. – robot (nákres)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Děti mají za úkol vytvořit podrobný nákres stroje, dopravního prostředku, robotického mazlíčka nebo samotného robota.</a:t>
            </a:r>
          </a:p>
          <a:p>
            <a:r>
              <a:rPr lang="cs-CZ" sz="2400" dirty="0"/>
              <a:t>Do nákresu píší i podrobný popis </a:t>
            </a:r>
          </a:p>
        </p:txBody>
      </p:sp>
    </p:spTree>
    <p:extLst>
      <p:ext uri="{BB962C8B-B14F-4D97-AF65-F5344CB8AC3E}">
        <p14:creationId xmlns:p14="http://schemas.microsoft.com/office/powerpoint/2010/main" val="154617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Pomůcky</a:t>
            </a:r>
            <a:r>
              <a:rPr lang="cs-CZ" sz="2400" dirty="0"/>
              <a:t>: </a:t>
            </a:r>
          </a:p>
          <a:p>
            <a:r>
              <a:rPr lang="cs-CZ" sz="2400" dirty="0"/>
              <a:t>Papíry</a:t>
            </a:r>
          </a:p>
          <a:p>
            <a:r>
              <a:rPr lang="cs-CZ" sz="2400" dirty="0"/>
              <a:t>Pastelky, fixy, pastely,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4710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1977" y="5915165"/>
            <a:ext cx="1804767" cy="485192"/>
          </a:xfrm>
        </p:spPr>
        <p:txBody>
          <a:bodyPr>
            <a:normAutofit/>
          </a:bodyPr>
          <a:lstStyle/>
          <a:p>
            <a:r>
              <a:rPr lang="cs-CZ" sz="2000" dirty="0"/>
              <a:t>Obr.1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1564" y="1285344"/>
            <a:ext cx="5498799" cy="4124099"/>
          </a:xfrm>
        </p:spPr>
      </p:pic>
    </p:spTree>
    <p:extLst>
      <p:ext uri="{BB962C8B-B14F-4D97-AF65-F5344CB8AC3E}">
        <p14:creationId xmlns:p14="http://schemas.microsoft.com/office/powerpoint/2010/main" val="104727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2. - plastika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Jako druhý úkol žáci mají vytvořit plastiku robota, kterého navrhli v předchozí hodině</a:t>
            </a:r>
          </a:p>
          <a:p>
            <a:r>
              <a:rPr lang="cs-CZ" sz="2400" dirty="0"/>
              <a:t>Při tomto úkolu je nutné žáky kontrolovat, aby opravdu pracovali podle nákresu, který sami vytvořili. </a:t>
            </a:r>
          </a:p>
          <a:p>
            <a:r>
              <a:rPr lang="cs-CZ" sz="2400" dirty="0"/>
              <a:t>Po dokončení své plastiky žáci povídají o svém díle. </a:t>
            </a:r>
          </a:p>
        </p:txBody>
      </p:sp>
    </p:spTree>
    <p:extLst>
      <p:ext uri="{BB962C8B-B14F-4D97-AF65-F5344CB8AC3E}">
        <p14:creationId xmlns:p14="http://schemas.microsoft.com/office/powerpoint/2010/main" val="391131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sz="2400" dirty="0"/>
              <a:t>Pomůcky:</a:t>
            </a:r>
          </a:p>
          <a:p>
            <a:pPr marL="342900" indent="-342900"/>
            <a:r>
              <a:rPr lang="cs-CZ" sz="2400" dirty="0"/>
              <a:t>Papír</a:t>
            </a:r>
          </a:p>
          <a:p>
            <a:pPr marL="342900" indent="-342900"/>
            <a:r>
              <a:rPr lang="cs-CZ" sz="2400" dirty="0"/>
              <a:t>Lepidlo</a:t>
            </a:r>
          </a:p>
          <a:p>
            <a:pPr marL="342900" indent="-342900"/>
            <a:r>
              <a:rPr lang="cs-CZ" sz="2400" dirty="0"/>
              <a:t>Různé součástky</a:t>
            </a:r>
          </a:p>
          <a:p>
            <a:r>
              <a:rPr lang="cs-CZ" sz="2400" dirty="0"/>
              <a:t>Hlína </a:t>
            </a:r>
          </a:p>
          <a:p>
            <a:r>
              <a:rPr lang="cs-CZ" sz="2400" dirty="0"/>
              <a:t>Kelímek s vodou</a:t>
            </a:r>
          </a:p>
          <a:p>
            <a:r>
              <a:rPr lang="cs-CZ" sz="2400" dirty="0"/>
              <a:t>Různá rydla</a:t>
            </a:r>
          </a:p>
          <a:p>
            <a:r>
              <a:rPr lang="cs-CZ" sz="2400" dirty="0"/>
              <a:t>Kuchyňský nůž</a:t>
            </a:r>
          </a:p>
          <a:p>
            <a:endParaRPr lang="cs-CZ" sz="2400" dirty="0"/>
          </a:p>
          <a:p>
            <a:r>
              <a:rPr lang="cs-CZ" sz="2400" dirty="0"/>
              <a:t>Špejle</a:t>
            </a:r>
          </a:p>
          <a:p>
            <a:r>
              <a:rPr lang="cs-CZ" sz="2400" dirty="0"/>
              <a:t>Stará technika </a:t>
            </a:r>
          </a:p>
          <a:p>
            <a:pPr marL="45720" indent="0">
              <a:buNone/>
            </a:pPr>
            <a:endParaRPr lang="cs-CZ" sz="2400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40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3. – společný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Žáci mají za úkol vytvořit společný model města. </a:t>
            </a:r>
          </a:p>
          <a:p>
            <a:r>
              <a:rPr lang="cs-CZ" sz="2400" dirty="0"/>
              <a:t>Vzájemně respektovat přání ostatních, ale do jisté míry prosazovat a realizovat i své nápady.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66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cs-CZ" sz="2600" dirty="0"/>
              <a:t>kartón</a:t>
            </a:r>
          </a:p>
          <a:p>
            <a:r>
              <a:rPr lang="cs-CZ" sz="2600" dirty="0"/>
              <a:t>různé papírové krabičky</a:t>
            </a:r>
          </a:p>
          <a:p>
            <a:r>
              <a:rPr lang="cs-CZ" sz="2600" dirty="0"/>
              <a:t>barevné papíry</a:t>
            </a:r>
          </a:p>
          <a:p>
            <a:r>
              <a:rPr lang="cs-CZ" sz="2600" dirty="0"/>
              <a:t>noviny</a:t>
            </a:r>
          </a:p>
          <a:p>
            <a:r>
              <a:rPr lang="cs-CZ" sz="2600" dirty="0"/>
              <a:t>nůžky</a:t>
            </a:r>
          </a:p>
          <a:p>
            <a:r>
              <a:rPr lang="cs-CZ" sz="2600" dirty="0"/>
              <a:t>lepidlo</a:t>
            </a:r>
          </a:p>
          <a:p>
            <a:r>
              <a:rPr lang="cs-CZ" sz="2600" dirty="0"/>
              <a:t>izolepa</a:t>
            </a:r>
          </a:p>
          <a:p>
            <a:r>
              <a:rPr lang="cs-CZ" sz="2600" dirty="0"/>
              <a:t>barvy </a:t>
            </a:r>
          </a:p>
          <a:p>
            <a:r>
              <a:rPr lang="cs-CZ" sz="2600" dirty="0"/>
              <a:t>štětce </a:t>
            </a:r>
          </a:p>
          <a:p>
            <a:r>
              <a:rPr lang="cs-CZ" sz="2600" dirty="0"/>
              <a:t>kelímky na vodu</a:t>
            </a:r>
          </a:p>
          <a:p>
            <a:r>
              <a:rPr lang="cs-CZ" sz="2600" dirty="0"/>
              <a:t>tempery</a:t>
            </a:r>
          </a:p>
          <a:p>
            <a:r>
              <a:rPr lang="cs-CZ" sz="2600" dirty="0"/>
              <a:t>technika</a:t>
            </a:r>
          </a:p>
          <a:p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68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4717143"/>
            <a:ext cx="9875520" cy="1356360"/>
          </a:xfrm>
        </p:spPr>
        <p:txBody>
          <a:bodyPr>
            <a:normAutofit/>
          </a:bodyPr>
          <a:lstStyle/>
          <a:p>
            <a:r>
              <a:rPr lang="cs-CZ" sz="2000" dirty="0"/>
              <a:t>Obr.3                                                                            Obr.4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14" y="1980837"/>
            <a:ext cx="4064000" cy="3048000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75" y="1287780"/>
            <a:ext cx="5609832" cy="3741057"/>
          </a:xfrm>
        </p:spPr>
      </p:pic>
    </p:spTree>
    <p:extLst>
      <p:ext uri="{BB962C8B-B14F-4D97-AF65-F5344CB8AC3E}">
        <p14:creationId xmlns:p14="http://schemas.microsoft.com/office/powerpoint/2010/main" val="188675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4. - Příběh města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872342"/>
            <a:ext cx="10515600" cy="4351337"/>
          </a:xfrm>
        </p:spPr>
        <p:txBody>
          <a:bodyPr>
            <a:normAutofit/>
          </a:bodyPr>
          <a:lstStyle/>
          <a:p>
            <a:r>
              <a:rPr lang="cs-CZ" sz="2400" dirty="0"/>
              <a:t>Tento úkol se vztahuje k předchozím činnostem. Žáci v hodině vymyslí a napíší krátký příběh o městě, které vytvářeli v předchozích hodinách. </a:t>
            </a:r>
          </a:p>
          <a:p>
            <a:r>
              <a:rPr lang="cs-CZ" sz="2400" dirty="0"/>
              <a:t>Příběh se může vztahovat k celému městu, jeho části nebo jen k určitému artefaktu. </a:t>
            </a:r>
          </a:p>
          <a:p>
            <a:r>
              <a:rPr lang="cs-CZ" sz="2400" dirty="0"/>
              <a:t>Hlavní roli příběhu musí hrát vytvořená postava nebo stroj.</a:t>
            </a:r>
          </a:p>
          <a:p>
            <a:pPr marL="4572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9953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Výkres a plastika  z předešlých hodin</a:t>
            </a:r>
          </a:p>
          <a:p>
            <a:r>
              <a:rPr lang="cs-CZ" dirty="0"/>
              <a:t>Papír</a:t>
            </a:r>
          </a:p>
          <a:p>
            <a:r>
              <a:rPr lang="cs-CZ" dirty="0"/>
              <a:t>Pero</a:t>
            </a:r>
          </a:p>
        </p:txBody>
      </p:sp>
    </p:spTree>
    <p:extLst>
      <p:ext uri="{BB962C8B-B14F-4D97-AF65-F5344CB8AC3E}">
        <p14:creationId xmlns:p14="http://schemas.microsoft.com/office/powerpoint/2010/main" val="138257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Cílová skupina - děti s PAS</a:t>
            </a:r>
          </a:p>
          <a:p>
            <a:r>
              <a:rPr lang="cs-CZ" sz="2400" dirty="0"/>
              <a:t>20 hodin</a:t>
            </a:r>
          </a:p>
          <a:p>
            <a:r>
              <a:rPr lang="cs-CZ" sz="2400" dirty="0"/>
              <a:t>6 úkolů</a:t>
            </a:r>
          </a:p>
          <a:p>
            <a:r>
              <a:rPr lang="cs-CZ" sz="2400" dirty="0"/>
              <a:t>Počet účastníků: 4</a:t>
            </a:r>
          </a:p>
          <a:p>
            <a:r>
              <a:rPr lang="cs-CZ" sz="2400" dirty="0"/>
              <a:t>Počet hodin: 6 bloků/ každý týden 1 blok</a:t>
            </a:r>
          </a:p>
          <a:p>
            <a:pPr>
              <a:buNone/>
            </a:pPr>
            <a:r>
              <a:rPr lang="cs-CZ" sz="2400" dirty="0"/>
              <a:t>	(1 blok = cca 3 hodiny)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01439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29028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5. – ilustrace k příběhu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cs-CZ" dirty="0"/>
              <a:t>Vytvoření ilustrace k příběhu z předchozí hodiny, které budou dotvářet příběh. </a:t>
            </a:r>
          </a:p>
          <a:p>
            <a:pPr marL="342900" indent="-342900"/>
            <a:r>
              <a:rPr lang="cs-CZ" dirty="0"/>
              <a:t>Žáci mohou použít libovolnou techniku.</a:t>
            </a:r>
          </a:p>
          <a:p>
            <a:pPr marL="342900" indent="-342900"/>
            <a:r>
              <a:rPr lang="cs-CZ" dirty="0"/>
              <a:t>Koláž, kresba, malba….</a:t>
            </a:r>
          </a:p>
        </p:txBody>
      </p:sp>
    </p:spTree>
    <p:extLst>
      <p:ext uri="{BB962C8B-B14F-4D97-AF65-F5344CB8AC3E}">
        <p14:creationId xmlns:p14="http://schemas.microsoft.com/office/powerpoint/2010/main" val="338517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cs-CZ" dirty="0"/>
              <a:t>Papír</a:t>
            </a:r>
          </a:p>
          <a:p>
            <a:pPr marL="342900" indent="-342900"/>
            <a:r>
              <a:rPr lang="cs-CZ" dirty="0"/>
              <a:t>Pastelky</a:t>
            </a:r>
          </a:p>
          <a:p>
            <a:pPr marL="342900" indent="-342900"/>
            <a:r>
              <a:rPr lang="cs-CZ" dirty="0"/>
              <a:t>Tempery</a:t>
            </a:r>
          </a:p>
          <a:p>
            <a:pPr marL="342900" indent="-342900"/>
            <a:r>
              <a:rPr lang="cs-CZ" dirty="0"/>
              <a:t>Štětce </a:t>
            </a:r>
          </a:p>
          <a:p>
            <a:pPr marL="342900" indent="-342900"/>
            <a:r>
              <a:rPr lang="cs-CZ" dirty="0"/>
              <a:t>Noviny</a:t>
            </a:r>
          </a:p>
          <a:p>
            <a:pPr marL="342900" indent="-342900"/>
            <a:r>
              <a:rPr lang="cs-CZ" dirty="0"/>
              <a:t>Nůžky</a:t>
            </a:r>
          </a:p>
          <a:p>
            <a:pPr marL="342900" indent="-342900"/>
            <a:r>
              <a:rPr lang="cs-CZ" dirty="0"/>
              <a:t>Barevné papíry</a:t>
            </a:r>
          </a:p>
          <a:p>
            <a:pPr marL="342900" indent="-342900"/>
            <a:r>
              <a:rPr lang="cs-CZ" dirty="0"/>
              <a:t>Lepidlo</a:t>
            </a:r>
          </a:p>
          <a:p>
            <a:pPr marL="342900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82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2613" y="5762170"/>
            <a:ext cx="932543" cy="587103"/>
          </a:xfrm>
        </p:spPr>
        <p:txBody>
          <a:bodyPr>
            <a:normAutofit/>
          </a:bodyPr>
          <a:lstStyle/>
          <a:p>
            <a:r>
              <a:rPr lang="cs-CZ" sz="2000" dirty="0"/>
              <a:t>Obr. 5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13" y="609600"/>
            <a:ext cx="7256294" cy="5045392"/>
          </a:xfrm>
        </p:spPr>
      </p:pic>
    </p:spTree>
    <p:extLst>
      <p:ext uri="{BB962C8B-B14F-4D97-AF65-F5344CB8AC3E}">
        <p14:creationId xmlns:p14="http://schemas.microsoft.com/office/powerpoint/2010/main" val="34768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29028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6. – animace / video/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Lektor vysvětlí princip animace.</a:t>
            </a:r>
          </a:p>
          <a:p>
            <a:r>
              <a:rPr lang="cs-CZ" dirty="0"/>
              <a:t>Žáci využijí společně vytvořeného modelu z předchozí hodiny a vytvoří jednoduchou, krátkou animaci pomocí fotek nebo krátké video či divadlo.</a:t>
            </a:r>
          </a:p>
          <a:p>
            <a:r>
              <a:rPr lang="cs-CZ" dirty="0"/>
              <a:t>Děti společně vyberou nejlepší příběh nebo lektor zadá předem jednoduchý příběh, či situaci. (popř. přečíst úryvek z knihy, která se zabývá touto tématikou a pracovat podle knižní předlohy).</a:t>
            </a:r>
          </a:p>
          <a:p>
            <a:r>
              <a:rPr lang="cs-CZ" dirty="0"/>
              <a:t>Každé dítě manipuluje se svým objektem.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911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</a:t>
            </a:r>
          </a:p>
          <a:p>
            <a:r>
              <a:rPr lang="cs-CZ" dirty="0"/>
              <a:t>Příběhy </a:t>
            </a:r>
          </a:p>
          <a:p>
            <a:r>
              <a:rPr lang="cs-CZ" dirty="0"/>
              <a:t>Plastika</a:t>
            </a:r>
          </a:p>
          <a:p>
            <a:r>
              <a:rPr lang="cs-CZ" dirty="0"/>
              <a:t>Fotoaparát</a:t>
            </a:r>
          </a:p>
          <a:p>
            <a:r>
              <a:rPr lang="cs-CZ" dirty="0"/>
              <a:t>Počítač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204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580571"/>
            <a:ext cx="9872871" cy="5515429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cs-CZ" b="1" dirty="0"/>
              <a:t>Knižní zdroje:</a:t>
            </a:r>
          </a:p>
          <a:p>
            <a:r>
              <a:rPr lang="cs-CZ" dirty="0"/>
              <a:t>HRDLIČKA, Michal; KOMÁREK, Vladimír. </a:t>
            </a:r>
            <a:r>
              <a:rPr lang="cs-CZ" i="1" dirty="0"/>
              <a:t>Dětský autismus</a:t>
            </a:r>
            <a:r>
              <a:rPr lang="cs-CZ" dirty="0"/>
              <a:t>. Praha: Portál, 2004. 206s. ISBN 80-7178-813-9. </a:t>
            </a:r>
          </a:p>
          <a:p>
            <a:r>
              <a:rPr lang="cs-CZ" dirty="0"/>
              <a:t>VOCILKA, M. </a:t>
            </a:r>
            <a:r>
              <a:rPr lang="cs-CZ" i="1" dirty="0"/>
              <a:t>Autismus</a:t>
            </a:r>
            <a:r>
              <a:rPr lang="cs-CZ" dirty="0"/>
              <a:t>. Praha: </a:t>
            </a:r>
            <a:r>
              <a:rPr lang="cs-CZ" dirty="0" err="1"/>
              <a:t>Tech</a:t>
            </a:r>
            <a:r>
              <a:rPr lang="cs-CZ" dirty="0"/>
              <a:t>-Market, 1996. ISBN 80-902134-3-X.</a:t>
            </a:r>
          </a:p>
          <a:p>
            <a:pPr marL="45720" indent="0">
              <a:buNone/>
            </a:pPr>
            <a:r>
              <a:rPr lang="cs-CZ" b="1" dirty="0"/>
              <a:t>Internetové zdroje:</a:t>
            </a:r>
          </a:p>
          <a:p>
            <a:r>
              <a:rPr lang="cs-CZ" dirty="0"/>
              <a:t>Co víme o autismu. </a:t>
            </a:r>
            <a:r>
              <a:rPr lang="cs-CZ" i="1" dirty="0" err="1"/>
              <a:t>Apla-jm</a:t>
            </a:r>
            <a:r>
              <a:rPr lang="cs-CZ" dirty="0"/>
              <a:t> [online]. Brno: </a:t>
            </a:r>
            <a:r>
              <a:rPr lang="cs-CZ" dirty="0" err="1"/>
              <a:t>Paido</a:t>
            </a:r>
            <a:r>
              <a:rPr lang="cs-CZ" dirty="0"/>
              <a:t>, 2007 [cit. 2016-12-05]. Dostupné z: http://www.apla-jm.cz/index.php?ID=16 </a:t>
            </a:r>
          </a:p>
          <a:p>
            <a:pPr marL="45720" indent="0">
              <a:buNone/>
            </a:pPr>
            <a:r>
              <a:rPr lang="cs-CZ" b="1" dirty="0"/>
              <a:t>Obrázkové zdroje:</a:t>
            </a:r>
          </a:p>
          <a:p>
            <a:r>
              <a:rPr lang="cs-CZ" dirty="0"/>
              <a:t>Obr.3</a:t>
            </a:r>
          </a:p>
          <a:p>
            <a:pPr marL="45720" indent="0">
              <a:buNone/>
            </a:pPr>
            <a:r>
              <a:rPr lang="cs-CZ" dirty="0"/>
              <a:t>Martina </a:t>
            </a:r>
            <a:r>
              <a:rPr lang="cs-CZ" dirty="0" err="1"/>
              <a:t>Magni</a:t>
            </a:r>
            <a:r>
              <a:rPr lang="cs-CZ" dirty="0"/>
              <a:t>, zus-kurim.cz [online]. 2010, [cit. 5. 12. 2016]. Dostupné z: http://www.zus-kurim.cz/PicView.ashx?FotoId=549</a:t>
            </a:r>
          </a:p>
          <a:p>
            <a:pPr marL="45720" indent="0">
              <a:buNone/>
            </a:pPr>
            <a:r>
              <a:rPr lang="cs-CZ" dirty="0"/>
              <a:t>Obr. 4</a:t>
            </a:r>
          </a:p>
          <a:p>
            <a:pPr marL="45720" indent="0">
              <a:buNone/>
            </a:pPr>
            <a:r>
              <a:rPr lang="en-US" dirty="0"/>
              <a:t>Posted by Debbie </a:t>
            </a:r>
            <a:r>
              <a:rPr lang="en-US" dirty="0" err="1"/>
              <a:t>Courson</a:t>
            </a:r>
            <a:r>
              <a:rPr lang="en-US" dirty="0"/>
              <a:t> Smith</a:t>
            </a:r>
            <a:r>
              <a:rPr lang="cs-CZ" dirty="0"/>
              <a:t>, boisedailyphoto.com [online]. 5.5.2010, [cit. 5. 12. 2016]. Dostupné z: http://www.boisedailyphoto.com/2010/05/paper-city.html </a:t>
            </a:r>
          </a:p>
          <a:p>
            <a:r>
              <a:rPr lang="cs-CZ" dirty="0"/>
              <a:t>Obr. 5</a:t>
            </a:r>
          </a:p>
          <a:p>
            <a:pPr marL="45720" indent="0">
              <a:buNone/>
            </a:pPr>
            <a:r>
              <a:rPr lang="cs-CZ" dirty="0"/>
              <a:t>littlearchitect.aaschool.ac.uk/ [online]. [cit. 5. 12. 2016]. Dostupné z: http://littlearchitect.aaschool.ac.uk/wp-content/uploads/2013/12/Littlearchitect-web3.jpg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6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Rozvoj imaginace, fantazie a vnímání</a:t>
            </a:r>
          </a:p>
          <a:p>
            <a:r>
              <a:rPr lang="cs-CZ" sz="2800" b="1" dirty="0"/>
              <a:t>Rozvoj motoriky</a:t>
            </a:r>
          </a:p>
          <a:p>
            <a:r>
              <a:rPr lang="cs-CZ" sz="2800" b="1" dirty="0"/>
              <a:t>Sociální vztahy a komunikace</a:t>
            </a:r>
          </a:p>
          <a:p>
            <a:r>
              <a:rPr lang="cs-CZ" sz="2800" b="1" dirty="0"/>
              <a:t>Uvolnění a potlačení úzkosti a stresu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36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14514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Téma: „Města budoucnosti“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Děti mají za úkol vymyslet a vytvořit, jak podle nich budou vypadat města v budoucnosti.</a:t>
            </a:r>
          </a:p>
          <a:p>
            <a:r>
              <a:rPr lang="cs-CZ" sz="2400" dirty="0"/>
              <a:t>Veškeré úkoly mají zpracovat originálně a vtipně.</a:t>
            </a:r>
          </a:p>
          <a:p>
            <a:r>
              <a:rPr lang="cs-CZ" sz="2400" dirty="0"/>
              <a:t>Jejich město by mělo obsahovat budovy nebo místa, bez kterých si neumí představit život.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43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úkolů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Nákres robota</a:t>
            </a:r>
          </a:p>
          <a:p>
            <a:r>
              <a:rPr lang="cs-CZ" sz="2400" dirty="0"/>
              <a:t>Realizace modelu</a:t>
            </a:r>
          </a:p>
          <a:p>
            <a:r>
              <a:rPr lang="cs-CZ" sz="2400" dirty="0"/>
              <a:t>Město budoucnosti</a:t>
            </a:r>
          </a:p>
          <a:p>
            <a:r>
              <a:rPr lang="cs-CZ" sz="2400" dirty="0"/>
              <a:t>Příběhy </a:t>
            </a:r>
          </a:p>
          <a:p>
            <a:r>
              <a:rPr lang="cs-CZ" sz="2400" dirty="0"/>
              <a:t>Ilustrace</a:t>
            </a:r>
          </a:p>
          <a:p>
            <a:r>
              <a:rPr lang="cs-CZ" sz="2400" dirty="0"/>
              <a:t>Animace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97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s poruchou autistického spektra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Autismus se jeví stále výrazněji jako syndrom neurologického původu spočívající na genetických faktorech. Tento handicap, který na sebe bere rozmanité formy se projevuje od nejútlejšího věku a trvá celý život. Děti s autismem nedokáží správně interpretovat informace ze svého okolí a jsou z tohoto důvodu neschopné upevnit to, co se naučily. Autismus patří mezi vývojové poruchy (</a:t>
            </a:r>
            <a:r>
              <a:rPr lang="cs-CZ" sz="2800" dirty="0" err="1"/>
              <a:t>Vocilka</a:t>
            </a:r>
            <a:r>
              <a:rPr lang="cs-CZ" sz="2800" dirty="0"/>
              <a:t> 1996, s. 9). </a:t>
            </a:r>
          </a:p>
        </p:txBody>
      </p:sp>
    </p:spTree>
    <p:extLst>
      <p:ext uri="{BB962C8B-B14F-4D97-AF65-F5344CB8AC3E}">
        <p14:creationId xmlns:p14="http://schemas.microsoft.com/office/powerpoint/2010/main" val="312297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2164702"/>
            <a:ext cx="10515600" cy="4351337"/>
          </a:xfrm>
        </p:spPr>
        <p:txBody>
          <a:bodyPr>
            <a:normAutofit/>
          </a:bodyPr>
          <a:lstStyle/>
          <a:p>
            <a:r>
              <a:rPr lang="cs-CZ" sz="2400" dirty="0"/>
              <a:t>„Autismus je jednou z nejzávažnější poruch dětského mentálního vývoje. Jedná se o vrozenou poruchu některých mozkových funkcí. Porucha vzniká na neurobiologickém podkladě. Důsledkem poruchy je, že dítě dobře nerozumí tomu, co vidí, slyší a prožívá. Duševní vývoj dítěte je díky tomuto handicapu narušen </a:t>
            </a:r>
            <a:r>
              <a:rPr lang="cs-CZ" sz="2400" b="1" u="sng" dirty="0"/>
              <a:t>hlavně v oblasti komunikace, sociální interakce a představivosti</a:t>
            </a:r>
            <a:r>
              <a:rPr lang="cs-CZ" sz="2400" dirty="0"/>
              <a:t>. </a:t>
            </a:r>
            <a:r>
              <a:rPr lang="cs-CZ" sz="2400" b="1" dirty="0"/>
              <a:t>(Triáda postižení). </a:t>
            </a:r>
            <a:r>
              <a:rPr lang="cs-CZ" sz="2400" dirty="0"/>
              <a:t>Autismus doprovází specifické vzorce chování.“ (</a:t>
            </a:r>
            <a:r>
              <a:rPr lang="cs-CZ" sz="2400" dirty="0" err="1"/>
              <a:t>Apla</a:t>
            </a:r>
            <a:r>
              <a:rPr lang="cs-CZ" sz="2400" dirty="0"/>
              <a:t>, [online])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1621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Aspergerův 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503057"/>
          </a:xfrm>
        </p:spPr>
        <p:txBody>
          <a:bodyPr>
            <a:normAutofit/>
          </a:bodyPr>
          <a:lstStyle/>
          <a:p>
            <a:r>
              <a:rPr lang="cs-CZ" sz="2400" dirty="0"/>
              <a:t>Základním znakem je egocentrismus, provázaný malou nebo žádnou schopností či snahou o kontakt s vrstevníky. Typické jsou zvláštní zájmy obsesivního charakteru.</a:t>
            </a:r>
          </a:p>
          <a:p>
            <a:r>
              <a:rPr lang="cs-CZ" sz="2400" b="1" dirty="0"/>
              <a:t>Dávají přednost osamělým aktivitám </a:t>
            </a:r>
            <a:r>
              <a:rPr lang="cs-CZ" sz="2400" dirty="0"/>
              <a:t>a komunikují zvláštním způsobem. Je pro ně typické detailní vyjadřování, touží komunikovat pouze o předmětu svého zájmu. Mají velkou slovní zásobu, ale nedovedou definovat význam některých slov, ani je používat správně ve větě.</a:t>
            </a:r>
          </a:p>
          <a:p>
            <a:r>
              <a:rPr lang="cs-CZ" sz="2400" dirty="0"/>
              <a:t>Sociální naivita, důsledná pravdomluvnost, šokující poznámky, se kterými se děti nebo dospělí obrací na neznámé osoby.  Více postižená bývá hrubá motorika, jedinci jsou motoricky neobratní.</a:t>
            </a:r>
          </a:p>
          <a:p>
            <a:r>
              <a:rPr lang="cs-CZ" sz="2400" dirty="0"/>
              <a:t>Intelekt bývá zachován, někdy je nadprůměrný. (</a:t>
            </a:r>
            <a:r>
              <a:rPr lang="cs-CZ" sz="2400" dirty="0" err="1"/>
              <a:t>Apla</a:t>
            </a:r>
            <a:r>
              <a:rPr lang="cs-CZ" sz="2400" dirty="0"/>
              <a:t>, [online])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53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-14514"/>
            <a:ext cx="1218838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Dětský autismus </a:t>
            </a:r>
          </a:p>
          <a:p>
            <a:r>
              <a:rPr lang="cs-CZ" sz="2400" dirty="0"/>
              <a:t>Atypický autismus </a:t>
            </a:r>
          </a:p>
          <a:p>
            <a:r>
              <a:rPr lang="cs-CZ" sz="2400" dirty="0" err="1"/>
              <a:t>Rettův</a:t>
            </a:r>
            <a:r>
              <a:rPr lang="cs-CZ" sz="2400" dirty="0"/>
              <a:t> syndrom </a:t>
            </a:r>
          </a:p>
          <a:p>
            <a:r>
              <a:rPr lang="cs-CZ" sz="2400" dirty="0"/>
              <a:t>Jiná dezintegrační porucha v dětství </a:t>
            </a:r>
          </a:p>
          <a:p>
            <a:r>
              <a:rPr lang="cs-CZ" sz="2400" dirty="0"/>
              <a:t>Hyperaktivní porucha sdružená s mentální retardací a stereotypními pohyby </a:t>
            </a:r>
          </a:p>
          <a:p>
            <a:r>
              <a:rPr lang="cs-CZ" sz="2400" dirty="0"/>
              <a:t>Aspergerův syndrom </a:t>
            </a:r>
          </a:p>
          <a:p>
            <a:r>
              <a:rPr lang="cs-CZ" sz="2400" dirty="0"/>
              <a:t>Jiné </a:t>
            </a:r>
            <a:r>
              <a:rPr lang="cs-CZ" sz="2400" dirty="0" err="1"/>
              <a:t>pervazivní</a:t>
            </a:r>
            <a:r>
              <a:rPr lang="cs-CZ" sz="2400" dirty="0"/>
              <a:t> vývojové poruchy </a:t>
            </a:r>
          </a:p>
          <a:p>
            <a:r>
              <a:rPr lang="cs-CZ" sz="2400" dirty="0" err="1"/>
              <a:t>Pervazivní</a:t>
            </a:r>
            <a:r>
              <a:rPr lang="cs-CZ" sz="2400" dirty="0"/>
              <a:t> vývojová porucha nespecifikovaná. (Hrdlička; Komárek 2004, s. 18). </a:t>
            </a:r>
          </a:p>
        </p:txBody>
      </p:sp>
    </p:spTree>
    <p:extLst>
      <p:ext uri="{BB962C8B-B14F-4D97-AF65-F5344CB8AC3E}">
        <p14:creationId xmlns:p14="http://schemas.microsoft.com/office/powerpoint/2010/main" val="155291610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TM02900743[[fn=Organika]]</Template>
  <TotalTime>802</TotalTime>
  <Words>789</Words>
  <Application>Microsoft Office PowerPoint</Application>
  <PresentationFormat>Širokoúhlá obrazovka</PresentationFormat>
  <Paragraphs>129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Calibri</vt:lpstr>
      <vt:lpstr>Calibri Light</vt:lpstr>
      <vt:lpstr>Corbel</vt:lpstr>
      <vt:lpstr>Wingdings 2</vt:lpstr>
      <vt:lpstr>HDOfficeLightV0</vt:lpstr>
      <vt:lpstr>1_HDOfficeLightV0</vt:lpstr>
      <vt:lpstr>Základ</vt:lpstr>
      <vt:lpstr>Jméno a příjmení  učo Obor</vt:lpstr>
      <vt:lpstr>Organizace</vt:lpstr>
      <vt:lpstr>Cíle:</vt:lpstr>
      <vt:lpstr>Téma: „Města budoucnosti“</vt:lpstr>
      <vt:lpstr>Seznam úkolů</vt:lpstr>
      <vt:lpstr>Děti s poruchou autistického spektra</vt:lpstr>
      <vt:lpstr>PAS</vt:lpstr>
      <vt:lpstr>Aspergerův syndrom</vt:lpstr>
      <vt:lpstr>Rozdělení</vt:lpstr>
      <vt:lpstr>ÚKOL 1. – robot (nákres)</vt:lpstr>
      <vt:lpstr>Pomůcky</vt:lpstr>
      <vt:lpstr>Obr.1</vt:lpstr>
      <vt:lpstr>Úkol 2. - plastika </vt:lpstr>
      <vt:lpstr>Pomůcky </vt:lpstr>
      <vt:lpstr>Úkol 3. – společný model</vt:lpstr>
      <vt:lpstr>Pomůcky</vt:lpstr>
      <vt:lpstr>Obr.3                                                                            Obr.4</vt:lpstr>
      <vt:lpstr>Úkol 4. - Příběh města</vt:lpstr>
      <vt:lpstr>Pomůcky</vt:lpstr>
      <vt:lpstr>Úkol 5. – ilustrace k příběhu</vt:lpstr>
      <vt:lpstr>Pomůcky</vt:lpstr>
      <vt:lpstr>Obr. 5</vt:lpstr>
      <vt:lpstr>Úkol 6. – animace / video/ divadlo</vt:lpstr>
      <vt:lpstr>Pomůcky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Veronika Smíšková  učo:426134 N-SS VV2S, VI2S</dc:title>
  <dc:creator>Veronika Smíšková</dc:creator>
  <cp:lastModifiedBy>Ještěrka</cp:lastModifiedBy>
  <cp:revision>63</cp:revision>
  <dcterms:created xsi:type="dcterms:W3CDTF">2016-10-14T13:27:00Z</dcterms:created>
  <dcterms:modified xsi:type="dcterms:W3CDTF">2019-05-01T09:01:55Z</dcterms:modified>
</cp:coreProperties>
</file>