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75" r:id="rId2"/>
    <p:sldId id="278" r:id="rId3"/>
    <p:sldId id="277" r:id="rId4"/>
    <p:sldId id="279" r:id="rId5"/>
    <p:sldId id="283" r:id="rId6"/>
    <p:sldId id="284" r:id="rId7"/>
    <p:sldId id="280" r:id="rId8"/>
    <p:sldId id="281" r:id="rId9"/>
    <p:sldId id="282" r:id="rId10"/>
    <p:sldId id="285" r:id="rId11"/>
    <p:sldId id="286" r:id="rId12"/>
    <p:sldId id="290" r:id="rId13"/>
    <p:sldId id="292" r:id="rId14"/>
    <p:sldId id="289" r:id="rId15"/>
    <p:sldId id="288" r:id="rId16"/>
    <p:sldId id="287" r:id="rId17"/>
    <p:sldId id="293" r:id="rId18"/>
  </p:sldIdLst>
  <p:sldSz cx="9144000" cy="6858000" type="screen4x3"/>
  <p:notesSz cx="6669088" cy="9926638"/>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 initial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0" autoAdjust="0"/>
    <p:restoredTop sz="94629" autoAdjust="0"/>
  </p:normalViewPr>
  <p:slideViewPr>
    <p:cSldViewPr>
      <p:cViewPr varScale="1">
        <p:scale>
          <a:sx n="70" d="100"/>
          <a:sy n="70" d="100"/>
        </p:scale>
        <p:origin x="17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D94E1088-8219-41E9-A35B-14BCE943F02B}" type="datetimeFigureOut">
              <a:rPr lang="cs-CZ"/>
              <a:pPr>
                <a:defRPr/>
              </a:pPr>
              <a:t>5. 3. 2019</a:t>
            </a:fld>
            <a:endParaRPr lang="cs-CZ"/>
          </a:p>
        </p:txBody>
      </p:sp>
      <p:sp>
        <p:nvSpPr>
          <p:cNvPr id="4" name="Zástupný symbol pro zápatí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cs-CZ"/>
          </a:p>
        </p:txBody>
      </p:sp>
      <p:sp>
        <p:nvSpPr>
          <p:cNvPr id="5" name="Zástupný symbol pro číslo snímku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D45D6B63-840E-4F94-BC23-90D569A006E7}" type="slidenum">
              <a:rPr lang="cs-CZ"/>
              <a:pPr>
                <a:defRPr/>
              </a:pPr>
              <a:t>‹#›</a:t>
            </a:fld>
            <a:endParaRPr lang="cs-CZ"/>
          </a:p>
        </p:txBody>
      </p:sp>
    </p:spTree>
    <p:extLst>
      <p:ext uri="{BB962C8B-B14F-4D97-AF65-F5344CB8AC3E}">
        <p14:creationId xmlns:p14="http://schemas.microsoft.com/office/powerpoint/2010/main" val="298123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pPr>
              <a:defRPr/>
            </a:pPr>
            <a:endParaRPr lang="cs-CZ"/>
          </a:p>
        </p:txBody>
      </p:sp>
      <p:sp>
        <p:nvSpPr>
          <p:cNvPr id="3" name="Zástupný symbol pro datum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pPr>
              <a:defRPr/>
            </a:pPr>
            <a:fld id="{92FAB9F0-DE70-4BBF-A851-7265C19A8F1F}" type="datetimeFigureOut">
              <a:rPr lang="cs-CZ"/>
              <a:pPr>
                <a:defRPr/>
              </a:pPr>
              <a:t>5. 3. 2019</a:t>
            </a:fld>
            <a:endParaRPr lang="cs-CZ"/>
          </a:p>
        </p:txBody>
      </p:sp>
      <p:sp>
        <p:nvSpPr>
          <p:cNvPr id="4" name="Zástupný symbol pro obrázek snímku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cs-CZ" noProof="0" smtClean="0"/>
          </a:p>
        </p:txBody>
      </p:sp>
      <p:sp>
        <p:nvSpPr>
          <p:cNvPr id="5" name="Zástupný symbol pro poznámky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6" name="Zástupný symbol pro zápatí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pPr>
              <a:defRPr/>
            </a:pPr>
            <a:endParaRPr lang="cs-CZ"/>
          </a:p>
        </p:txBody>
      </p:sp>
      <p:sp>
        <p:nvSpPr>
          <p:cNvPr id="7" name="Zástupný symbol pro číslo snímku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pPr>
              <a:defRPr/>
            </a:pPr>
            <a:fld id="{B3C677C6-B611-4205-912B-6454CAD3DD94}" type="slidenum">
              <a:rPr lang="cs-CZ"/>
              <a:pPr>
                <a:defRPr/>
              </a:pPr>
              <a:t>‹#›</a:t>
            </a:fld>
            <a:endParaRPr lang="cs-CZ"/>
          </a:p>
        </p:txBody>
      </p:sp>
    </p:spTree>
    <p:extLst>
      <p:ext uri="{BB962C8B-B14F-4D97-AF65-F5344CB8AC3E}">
        <p14:creationId xmlns:p14="http://schemas.microsoft.com/office/powerpoint/2010/main" val="2410242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C09EF6-86FA-48E9-82B0-441025E53466}" type="slidenum">
              <a:rPr lang="cs-CZ" altLang="cs-CZ" smtClean="0"/>
              <a:pPr eaLnBrk="1" hangingPunct="1"/>
              <a:t>13</a:t>
            </a:fld>
            <a:endParaRPr lang="cs-CZ" altLang="cs-CZ" smtClean="0"/>
          </a:p>
        </p:txBody>
      </p:sp>
      <p:sp>
        <p:nvSpPr>
          <p:cNvPr id="70659" name="Text Box 2"/>
          <p:cNvSpPr txBox="1">
            <a:spLocks noChangeArrowheads="1"/>
          </p:cNvSpPr>
          <p:nvPr/>
        </p:nvSpPr>
        <p:spPr bwMode="auto">
          <a:xfrm>
            <a:off x="976313" y="744538"/>
            <a:ext cx="4716462" cy="3722687"/>
          </a:xfrm>
          <a:prstGeom prst="rect">
            <a:avLst/>
          </a:prstGeom>
          <a:solidFill>
            <a:srgbClr val="FFFFFF"/>
          </a:solidFill>
          <a:ln w="9360">
            <a:solidFill>
              <a:srgbClr val="000000"/>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cs-CZ"/>
          </a:p>
        </p:txBody>
      </p:sp>
      <p:sp>
        <p:nvSpPr>
          <p:cNvPr id="70660" name="Text Box 3"/>
          <p:cNvSpPr>
            <a:spLocks noGrp="1" noChangeArrowheads="1"/>
          </p:cNvSpPr>
          <p:nvPr>
            <p:ph type="body"/>
          </p:nvPr>
        </p:nvSpPr>
        <p:spPr>
          <a:xfrm>
            <a:off x="889000" y="4714875"/>
            <a:ext cx="4891088" cy="23458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Domácí násilí</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DN začíná psychickým násilím, přidává se násilí fyzické. Nejprve jsou útoky vedeny proti lidské důstojnosti, posléze proti zdraví a mohou vyústit v útoky proti lidskému životu.</a:t>
            </a:r>
          </a:p>
          <a:p>
            <a:pPr defTabSz="449263"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LD</a:t>
            </a:r>
            <a:r>
              <a:rPr lang="en-GB" altLang="cs-CZ" sz="1400" smtClean="0">
                <a:ea typeface="Lucida Sans Unicode" pitchFamily="34" charset="0"/>
                <a:cs typeface="Lucida Sans Unicode" pitchFamily="34" charset="0"/>
              </a:rPr>
              <a:t> -  Opět je dobré se zeptat posluchačů: Co si pod takovými útoky představujete? Zkuste říci, například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Začíná </a:t>
            </a:r>
            <a:r>
              <a:rPr lang="en-GB" altLang="cs-CZ" sz="1400" b="1" smtClean="0">
                <a:ea typeface="Lucida Sans Unicode" pitchFamily="34" charset="0"/>
                <a:cs typeface="Lucida Sans Unicode" pitchFamily="34" charset="0"/>
              </a:rPr>
              <a:t>útoky proti lidské důstojnosti</a:t>
            </a:r>
            <a:r>
              <a:rPr lang="en-GB" altLang="cs-CZ" sz="1400" smtClean="0">
                <a:ea typeface="Lucida Sans Unicode" pitchFamily="34" charset="0"/>
                <a:cs typeface="Lucida Sans Unicode" pitchFamily="34" charset="0"/>
              </a:rPr>
              <a:t>, které sledují dva cíle: oběť sociálně izolovat a minimalizovat její sebevědomí. Tyto útoky lze snadno zaměnit s projevy lásky. Všechny oběti závažného fyzického násilí sdělují naprosto stejné indicie z tohoto období: </a:t>
            </a:r>
            <a:r>
              <a:rPr lang="en-GB" altLang="cs-CZ" sz="1400" b="1" smtClean="0">
                <a:ea typeface="Lucida Sans Unicode" pitchFamily="34" charset="0"/>
                <a:cs typeface="Lucida Sans Unicode" pitchFamily="34" charset="0"/>
              </a:rPr>
              <a:t>„říkal mi, nikam nechoď, není nám doma spolu dobře, k vašim nepojedeme, jsem utahaný, o víkendu chci být doma, tyhle šaty nenos, nesluší ti, převleč se do těch a těch, takhle tu omáčku nedělej, nechutná mi, tu kamarádku už sem nezvi, na gymnastiku nechoď, raději doma umyj okna atd. atd.“</a:t>
            </a:r>
            <a:r>
              <a:rPr lang="en-GB" altLang="cs-CZ" sz="1400" smtClean="0">
                <a:ea typeface="Lucida Sans Unicode" pitchFamily="34" charset="0"/>
                <a:cs typeface="Lucida Sans Unicode" pitchFamily="34" charset="0"/>
              </a:rPr>
              <a:t> Postupně se ze slušně formulovaných žádostí stávají povely a rozkazy. Jejich neuposlechnutí bude sankcionováno.</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O pravidlech společného soužití se budoucí násilník nedohaduje, ale sám určuje, jak budou vypadat. Názor druhé strany ho nezajímá. Často bývá přítomna žárlivost. V kombinaci s alkoholem nebo jinou závislostí přibývají další rizikové faktory. V tomto stádiu násilná osoba svou oběť opakovaně hrubě uráží, ponižuje, zesměšňuje, omezuje. Totéž si promítněte do soužití starší ženy, která přijala zpět domů násilného syna, do domácnosti, kde je dominantní žena a na rodičovské dovolené je muž. Pak lépe pochopíte, jak to začíná..</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V tomto stadiu:</a:t>
            </a:r>
            <a:r>
              <a:rPr lang="en-GB" altLang="cs-CZ" sz="1400" smtClean="0">
                <a:ea typeface="Lucida Sans Unicode" pitchFamily="34" charset="0"/>
                <a:cs typeface="Lucida Sans Unicode" pitchFamily="34" charset="0"/>
              </a:rPr>
              <a:t> Místem pomoci je manželská poradna, psycholog, blízcí lidé, rodina.</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Zde nepodceňujeme a nebagatelizujeme žádost o radu.</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Špatná reakce:</a:t>
            </a:r>
            <a:r>
              <a:rPr lang="en-GB" altLang="cs-CZ" sz="1400" smtClean="0">
                <a:ea typeface="Lucida Sans Unicode" pitchFamily="34" charset="0"/>
                <a:cs typeface="Lucida Sans Unicode" pitchFamily="34" charset="0"/>
              </a:rPr>
              <a:t> Tak se rozveďte, rozejděte, nevím, co mám vám poradit.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Správná reakce:</a:t>
            </a:r>
            <a:r>
              <a:rPr lang="en-GB" altLang="cs-CZ" sz="1400" smtClean="0">
                <a:ea typeface="Lucida Sans Unicode" pitchFamily="34" charset="0"/>
                <a:cs typeface="Lucida Sans Unicode" pitchFamily="34" charset="0"/>
              </a:rPr>
              <a:t> Ptát se, jak dlouho to trvá? Řekněte mi, jaký byl dosud nejhorší incident? Nestyďte se citovat vulgarity? Obávám se, že to je začínající DN. Mohlo by se to zhoršovat. Rozhodně to neskrývejte a hledejte pomoc, zatím ne zde (např. na policii), ale určitě v manželské poradně.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ZDRAVÍ </a:t>
            </a:r>
            <a:r>
              <a:rPr lang="en-GB" altLang="cs-CZ" sz="1400" smtClean="0">
                <a:ea typeface="Lucida Sans Unicode" pitchFamily="34" charset="0"/>
                <a:cs typeface="Lucida Sans Unicode" pitchFamily="34" charset="0"/>
              </a:rPr>
              <a:t>– po čase již násilné osobě nestačí k ovládnutí blízké osoby příkazy a urážky, ale startuje fyzické násilí. V ČR startuje poměrně brzy a velmi intenzivně. Při prvním fyzickém útoku (úder pěstí, sražení na zem, kopanec, facka apod.) většina obětí v ČR reaguje bezradně. Neví, co má udělat, co říct.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SE PTÁM POSLUCHAČŮ: A co si myslíte, že by měla nebo mohla poprvé fyzicky napadená osoba udělat?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Odpověď: Chybí rozsáhlá osvěta o tom, jak v tuto chvíli razantně násilí stopnout, alespoň to zkusit: „Tak dost, to do našeho vztahu nepatří. Bude-li se to opakovat, tak … odejdu, rozvedu se, řeknu to našim, půjdu na policii atd.“ </a:t>
            </a:r>
            <a:r>
              <a:rPr lang="en-GB" altLang="cs-CZ" sz="1400" b="1" smtClean="0">
                <a:ea typeface="Lucida Sans Unicode" pitchFamily="34" charset="0"/>
                <a:cs typeface="Lucida Sans Unicode" pitchFamily="34" charset="0"/>
              </a:rPr>
              <a:t>Bodem zlomu je</a:t>
            </a:r>
            <a:r>
              <a:rPr lang="en-GB" altLang="cs-CZ" sz="1400" smtClean="0">
                <a:ea typeface="Lucida Sans Unicode" pitchFamily="34" charset="0"/>
                <a:cs typeface="Lucida Sans Unicode" pitchFamily="34" charset="0"/>
              </a:rPr>
              <a:t> první opakovaný útok. Pokud oběť nic neudělá, není pro oba aktéry DN žádný rozdíl mezi třetím, devátým, patnáctým a dalším útokem. Kolo násilí se roztočí. Období relativního klidu jsou střídána výbuchy násilí. Následuje udobřování, posléze jen mlčení. A vše se opakuje. Kolo: útok, udobření, růst napětí, útok… se roztočí.</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Jedinou </a:t>
            </a:r>
            <a:r>
              <a:rPr lang="en-GB" altLang="cs-CZ" sz="1400" b="1" smtClean="0">
                <a:ea typeface="Lucida Sans Unicode" pitchFamily="34" charset="0"/>
                <a:cs typeface="Lucida Sans Unicode" pitchFamily="34" charset="0"/>
              </a:rPr>
              <a:t>strategií, jak přežít, se pro opakovaně týranou osobu</a:t>
            </a:r>
            <a:r>
              <a:rPr lang="en-GB" altLang="cs-CZ" sz="1400" smtClean="0">
                <a:ea typeface="Lucida Sans Unicode" pitchFamily="34" charset="0"/>
                <a:cs typeface="Lucida Sans Unicode" pitchFamily="34" charset="0"/>
              </a:rPr>
              <a:t> je schopnost přizpůsobit se. Obětí se podřizují náladám násilné osoby a snaží se všemožně násilí předejít. Pravé oběti se chovají i v kontaktu na úřadech velmi vstřícně, laskavě, přizpůsobivě, se vším souhlasí. Vinu hledají v sobě, ve své neschopnosti násilí nevyvolávat.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SE MŮŽETE VRÁTIT K FILMOVÉMU DOKUMENTU. TAM TO BYLO ZŘETELNÉ A PŘESVĚDČIVÉ.</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Ohrožené osoby ztrácejí víru v řešení své situace, zužuje se jejich perspektiva. A tu je nutné pomalu znovu otevírat. Strategie v poradenství a v podpoře je zaměřena takto: „Existují cesty, jednou z nich je ta, po které jdete, cesta rezignace nicnedělání, další cestou je odchod k rodičům, do azylu, krátkodobé odloučení, odpočinek a obě strany zváží, jak chtějí žít dál, také lze podat trestní oznámení, žádost o rozvod, žádost o předběžné opatření atd. atd. Vše s přihlédnutím ke stadiu rozvoje DN a dalším konkrétním okolnostem.</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PROBLÉM. Oběti spoluprací těsně po útoku, pak již ztrácejí odhodlání. Řeší své dilema nejen na úrovni mentální, ale také emocionální. Dokud ho nevyřeší v obou hladinách, nenaleznou sílu k náročné cestě z násilného vztahu ven. Je to cesta těžká, dlouhá a plná ztrát.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ŽIVOT </a:t>
            </a:r>
            <a:r>
              <a:rPr lang="en-GB" altLang="cs-CZ" sz="1400" smtClean="0">
                <a:ea typeface="Lucida Sans Unicode" pitchFamily="34" charset="0"/>
                <a:cs typeface="Lucida Sans Unicode" pitchFamily="34" charset="0"/>
              </a:rPr>
              <a:t>– pokud není DN řešeno, může trvale oscilovat na hranici nebezpečných útoků, jejichž následkem dochází často ke zranění oběti. Může se však také nečekaně proměnit v útok proti životu.</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V tom je domácí násilí, dlouhodobě skrývané, velmi nebezpečné. </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b="1" smtClean="0">
                <a:ea typeface="Lucida Sans Unicode" pitchFamily="34" charset="0"/>
                <a:cs typeface="Lucida Sans Unicode" pitchFamily="34" charset="0"/>
              </a:rPr>
              <a:t>NA GRAFU předvádím</a:t>
            </a:r>
            <a:r>
              <a:rPr lang="en-GB" altLang="cs-CZ" sz="1400" smtClean="0">
                <a:ea typeface="Lucida Sans Unicode" pitchFamily="34" charset="0"/>
                <a:cs typeface="Lucida Sans Unicode" pitchFamily="34" charset="0"/>
              </a:rPr>
              <a:t>, že některé domácnosti prožijí celý život v mírné hladině DN, která zůstane na úrovni útoků proti LD a jen občas proskočí do útoků proti zdraví.</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Avšak nebezpečné je, pokud rychle eskaluje a vyvíjí se.</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použij otázky z B-SAFER. Na co se ptát.</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Jak dlouho to trvá (pokud jsou spolu 12 let a trvá to půl roku, musel tu být nějaký nový spouštěč). Pokud se znají dva roky a DN je přítomné od začátku a teď se to radikálně zhoršuje (četnost i intenzita), tak je to varovný rizikový faktor. Atd. atd…</a:t>
            </a: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cs-CZ" sz="1400" smtClean="0">
              <a:ea typeface="Lucida Sans Unicode" pitchFamily="34" charset="0"/>
              <a:cs typeface="Lucida Sans Unicode" pitchFamily="34" charset="0"/>
            </a:endParaRPr>
          </a:p>
          <a:p>
            <a:pPr defTabSz="449263" eaLnBrk="1" hangingPunct="1">
              <a:spcBef>
                <a:spcPts val="5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cs-CZ" sz="1400" smtClean="0">
                <a:ea typeface="Lucida Sans Unicode" pitchFamily="34" charset="0"/>
                <a:cs typeface="Lucida Sans Unicode" pitchFamily="34" charset="0"/>
              </a:rPr>
              <a:t>ZDE KLIKNI ZPÁTKY NA PŘEDEŠLÝ SLIDE a prober ještě znaky 3. A 4.</a:t>
            </a:r>
          </a:p>
        </p:txBody>
      </p:sp>
    </p:spTree>
    <p:extLst>
      <p:ext uri="{BB962C8B-B14F-4D97-AF65-F5344CB8AC3E}">
        <p14:creationId xmlns:p14="http://schemas.microsoft.com/office/powerpoint/2010/main" val="2146174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lvl1pPr>
              <a:defRPr/>
            </a:lvl1pPr>
          </a:lstStyle>
          <a:p>
            <a:pPr>
              <a:defRPr/>
            </a:pPr>
            <a:fld id="{B8E34BE5-5537-4FB0-94CC-B3CB6B1B513E}" type="datetime1">
              <a:rPr lang="cs-CZ"/>
              <a:pPr>
                <a:defRPr/>
              </a:pPr>
              <a:t>5. 3. 2019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71EB8199-02BD-4B36-8E73-0123883F44D9}" type="slidenum">
              <a:rPr lang="cs-CZ"/>
              <a:pPr>
                <a:defRPr/>
              </a:pPr>
              <a:t>‹#›</a:t>
            </a:fld>
            <a:endParaRPr lang="cs-CZ"/>
          </a:p>
        </p:txBody>
      </p:sp>
    </p:spTree>
    <p:extLst>
      <p:ext uri="{BB962C8B-B14F-4D97-AF65-F5344CB8AC3E}">
        <p14:creationId xmlns:p14="http://schemas.microsoft.com/office/powerpoint/2010/main" val="1042750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18956717-1AB1-47AE-9EF2-75D75D789DDE}" type="datetime1">
              <a:rPr lang="cs-CZ"/>
              <a:pPr>
                <a:defRPr/>
              </a:pPr>
              <a:t>5. 3. 2019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D196D95B-1B9C-47AB-A0FB-20B2007EC0D0}" type="slidenum">
              <a:rPr lang="cs-CZ"/>
              <a:pPr>
                <a:defRPr/>
              </a:pPr>
              <a:t>‹#›</a:t>
            </a:fld>
            <a:endParaRPr lang="cs-CZ"/>
          </a:p>
        </p:txBody>
      </p:sp>
    </p:spTree>
    <p:extLst>
      <p:ext uri="{BB962C8B-B14F-4D97-AF65-F5344CB8AC3E}">
        <p14:creationId xmlns:p14="http://schemas.microsoft.com/office/powerpoint/2010/main" val="412492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A1C17AC-00A7-4BD5-B1D6-68A15218B9C0}" type="datetime1">
              <a:rPr lang="cs-CZ"/>
              <a:pPr>
                <a:defRPr/>
              </a:pPr>
              <a:t>5. 3. 2019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B9B6AC6B-918C-49D1-AA51-4CD35AE2FE93}" type="slidenum">
              <a:rPr lang="cs-CZ"/>
              <a:pPr>
                <a:defRPr/>
              </a:pPr>
              <a:t>‹#›</a:t>
            </a:fld>
            <a:endParaRPr lang="cs-CZ"/>
          </a:p>
        </p:txBody>
      </p:sp>
    </p:spTree>
    <p:extLst>
      <p:ext uri="{BB962C8B-B14F-4D97-AF65-F5344CB8AC3E}">
        <p14:creationId xmlns:p14="http://schemas.microsoft.com/office/powerpoint/2010/main" val="2158560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5AE973CB-1B5A-4890-82DC-050B10940F5F}" type="datetime1">
              <a:rPr lang="cs-CZ"/>
              <a:pPr>
                <a:defRPr/>
              </a:pPr>
              <a:t>5. 3. 2019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248380DC-36F6-44A4-9228-91241620ECDD}" type="slidenum">
              <a:rPr lang="cs-CZ"/>
              <a:pPr>
                <a:defRPr/>
              </a:pPr>
              <a:t>‹#›</a:t>
            </a:fld>
            <a:endParaRPr lang="cs-CZ"/>
          </a:p>
        </p:txBody>
      </p:sp>
    </p:spTree>
    <p:extLst>
      <p:ext uri="{BB962C8B-B14F-4D97-AF65-F5344CB8AC3E}">
        <p14:creationId xmlns:p14="http://schemas.microsoft.com/office/powerpoint/2010/main" val="1938160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38EE797A-0184-45A2-93A3-36F63C350CE3}" type="datetime1">
              <a:rPr lang="cs-CZ"/>
              <a:pPr>
                <a:defRPr/>
              </a:pPr>
              <a:t>5. 3. 2019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15B69EE-CB54-4053-93AA-9367F89184CF}" type="slidenum">
              <a:rPr lang="cs-CZ"/>
              <a:pPr>
                <a:defRPr/>
              </a:pPr>
              <a:t>‹#›</a:t>
            </a:fld>
            <a:endParaRPr lang="cs-CZ"/>
          </a:p>
        </p:txBody>
      </p:sp>
    </p:spTree>
    <p:extLst>
      <p:ext uri="{BB962C8B-B14F-4D97-AF65-F5344CB8AC3E}">
        <p14:creationId xmlns:p14="http://schemas.microsoft.com/office/powerpoint/2010/main" val="127737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AB9CB36D-0511-4C6F-A747-148562658136}" type="datetime1">
              <a:rPr lang="cs-CZ"/>
              <a:pPr>
                <a:defRPr/>
              </a:pPr>
              <a:t>5. 3. 2019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991D02A1-4CB7-4C9B-B358-7F05581F58BE}" type="slidenum">
              <a:rPr lang="cs-CZ"/>
              <a:pPr>
                <a:defRPr/>
              </a:pPr>
              <a:t>‹#›</a:t>
            </a:fld>
            <a:endParaRPr lang="cs-CZ"/>
          </a:p>
        </p:txBody>
      </p:sp>
    </p:spTree>
    <p:extLst>
      <p:ext uri="{BB962C8B-B14F-4D97-AF65-F5344CB8AC3E}">
        <p14:creationId xmlns:p14="http://schemas.microsoft.com/office/powerpoint/2010/main" val="858120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CAD6D644-8EE5-4952-B602-2C0B9781F57F}" type="datetime1">
              <a:rPr lang="cs-CZ"/>
              <a:pPr>
                <a:defRPr/>
              </a:pPr>
              <a:t>5. 3. 2019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B314587B-8EA7-4D17-9185-D2871AD2F1BF}" type="slidenum">
              <a:rPr lang="cs-CZ"/>
              <a:pPr>
                <a:defRPr/>
              </a:pPr>
              <a:t>‹#›</a:t>
            </a:fld>
            <a:endParaRPr lang="cs-CZ"/>
          </a:p>
        </p:txBody>
      </p:sp>
    </p:spTree>
    <p:extLst>
      <p:ext uri="{BB962C8B-B14F-4D97-AF65-F5344CB8AC3E}">
        <p14:creationId xmlns:p14="http://schemas.microsoft.com/office/powerpoint/2010/main" val="373114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3"/>
          <p:cNvSpPr>
            <a:spLocks noGrp="1"/>
          </p:cNvSpPr>
          <p:nvPr>
            <p:ph type="dt" sz="half" idx="10"/>
          </p:nvPr>
        </p:nvSpPr>
        <p:spPr/>
        <p:txBody>
          <a:bodyPr/>
          <a:lstStyle>
            <a:lvl1pPr>
              <a:defRPr/>
            </a:lvl1pPr>
          </a:lstStyle>
          <a:p>
            <a:pPr>
              <a:defRPr/>
            </a:pPr>
            <a:fld id="{5A7B6FBE-1120-4836-BAF8-04F9F68907CA}" type="datetime1">
              <a:rPr lang="cs-CZ"/>
              <a:pPr>
                <a:defRPr/>
              </a:pPr>
              <a:t>5. 3. 2019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640EB8ED-611D-4D15-B74D-E5CD521B4DC7}" type="slidenum">
              <a:rPr lang="cs-CZ"/>
              <a:pPr>
                <a:defRPr/>
              </a:pPr>
              <a:t>‹#›</a:t>
            </a:fld>
            <a:endParaRPr lang="cs-CZ"/>
          </a:p>
        </p:txBody>
      </p:sp>
    </p:spTree>
    <p:extLst>
      <p:ext uri="{BB962C8B-B14F-4D97-AF65-F5344CB8AC3E}">
        <p14:creationId xmlns:p14="http://schemas.microsoft.com/office/powerpoint/2010/main" val="166066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DBDFB44F-6251-49B4-989A-11A0A9C15032}" type="datetime1">
              <a:rPr lang="cs-CZ"/>
              <a:pPr>
                <a:defRPr/>
              </a:pPr>
              <a:t>5. 3. 2019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51A5BC96-3395-473C-BE90-CEF03AA3FBEC}" type="slidenum">
              <a:rPr lang="cs-CZ"/>
              <a:pPr>
                <a:defRPr/>
              </a:pPr>
              <a:t>‹#›</a:t>
            </a:fld>
            <a:endParaRPr lang="cs-CZ"/>
          </a:p>
        </p:txBody>
      </p:sp>
    </p:spTree>
    <p:extLst>
      <p:ext uri="{BB962C8B-B14F-4D97-AF65-F5344CB8AC3E}">
        <p14:creationId xmlns:p14="http://schemas.microsoft.com/office/powerpoint/2010/main" val="37327986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C566873-5D9B-4FAE-B554-A858C38D713B}" type="datetime1">
              <a:rPr lang="cs-CZ"/>
              <a:pPr>
                <a:defRPr/>
              </a:pPr>
              <a:t>5. 3. 2019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373547A6-5699-45FC-9CBD-EBDA6E1CBB35}" type="slidenum">
              <a:rPr lang="cs-CZ"/>
              <a:pPr>
                <a:defRPr/>
              </a:pPr>
              <a:t>‹#›</a:t>
            </a:fld>
            <a:endParaRPr lang="cs-CZ"/>
          </a:p>
        </p:txBody>
      </p:sp>
    </p:spTree>
    <p:extLst>
      <p:ext uri="{BB962C8B-B14F-4D97-AF65-F5344CB8AC3E}">
        <p14:creationId xmlns:p14="http://schemas.microsoft.com/office/powerpoint/2010/main" val="38849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C7B9270F-618E-4DC4-AEE2-AA14456C911C}" type="datetime1">
              <a:rPr lang="cs-CZ"/>
              <a:pPr>
                <a:defRPr/>
              </a:pPr>
              <a:t>5. 3. 2019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pt-BR"/>
              <a:t>Jana Levová                                      Intervenční centrum Brno </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F4619511-E909-466F-8B1A-1BFE1594452F}" type="slidenum">
              <a:rPr lang="cs-CZ"/>
              <a:pPr>
                <a:defRPr/>
              </a:pPr>
              <a:t>‹#›</a:t>
            </a:fld>
            <a:endParaRPr lang="cs-CZ"/>
          </a:p>
        </p:txBody>
      </p:sp>
    </p:spTree>
    <p:extLst>
      <p:ext uri="{BB962C8B-B14F-4D97-AF65-F5344CB8AC3E}">
        <p14:creationId xmlns:p14="http://schemas.microsoft.com/office/powerpoint/2010/main" val="2517947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r="-3000"/>
          </a:stretch>
        </a:blip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CDA6F9E-7B99-4A39-A009-044DAB76D17C}" type="datetime1">
              <a:rPr lang="cs-CZ"/>
              <a:pPr>
                <a:defRPr/>
              </a:pPr>
              <a:t>5. 3. 2019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pt-BR"/>
              <a:t>Jana Levová                                      Intervenční centrum Brno </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6A8F56-CBA3-4664-8617-AA4B5B1C5CE9}"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ic-brno.cz/" TargetMode="External"/><Relationship Id="rId7" Type="http://schemas.openxmlformats.org/officeDocument/2006/relationships/hyperlink" Target="http://www.spondea.cz/" TargetMode="External"/><Relationship Id="rId2" Type="http://schemas.openxmlformats.org/officeDocument/2006/relationships/hyperlink" Target="mailto:intervencni-centrum@spondea.cz" TargetMode="External"/><Relationship Id="rId1" Type="http://schemas.openxmlformats.org/officeDocument/2006/relationships/slideLayout" Target="../slideLayouts/slideLayout8.xml"/><Relationship Id="rId6" Type="http://schemas.openxmlformats.org/officeDocument/2006/relationships/hyperlink" Target="mailto:krizovpomoc@spondea.cz" TargetMode="External"/><Relationship Id="rId5" Type="http://schemas.openxmlformats.org/officeDocument/2006/relationships/hyperlink" Target="http://www.nasilivrodine.cz/" TargetMode="External"/><Relationship Id="rId4" Type="http://schemas.openxmlformats.org/officeDocument/2006/relationships/hyperlink" Target="mailto:nasilivrodine@spondea.cz"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708920"/>
            <a:ext cx="7772400" cy="2882751"/>
          </a:xfrm>
        </p:spPr>
        <p:txBody>
          <a:bodyPr/>
          <a:lstStyle/>
          <a:p>
            <a:pPr eaLnBrk="1" hangingPunct="1">
              <a:defRPr/>
            </a:pPr>
            <a:r>
              <a:rPr lang="cs-CZ" altLang="cs-CZ" sz="4000" dirty="0" smtClean="0"/>
              <a:t/>
            </a:r>
            <a:br>
              <a:rPr lang="cs-CZ" altLang="cs-CZ" sz="4000" dirty="0" smtClean="0"/>
            </a:br>
            <a:r>
              <a:rPr lang="cs-CZ" sz="3200" b="1" dirty="0">
                <a:solidFill>
                  <a:srgbClr val="0070C0"/>
                </a:solidFill>
                <a:effectLst>
                  <a:outerShdw blurRad="38100" dist="38100" dir="2700000" algn="tl">
                    <a:srgbClr val="C0C0C0"/>
                  </a:outerShdw>
                </a:effectLst>
                <a:latin typeface="Arial" charset="0"/>
              </a:rPr>
              <a:t>Práce s klienty v krizových situacích</a:t>
            </a:r>
            <a:br>
              <a:rPr lang="cs-CZ" sz="3200" b="1" dirty="0">
                <a:solidFill>
                  <a:srgbClr val="0070C0"/>
                </a:solidFill>
                <a:effectLst>
                  <a:outerShdw blurRad="38100" dist="38100" dir="2700000" algn="tl">
                    <a:srgbClr val="C0C0C0"/>
                  </a:outerShdw>
                </a:effectLst>
                <a:latin typeface="Arial" charset="0"/>
              </a:rPr>
            </a:br>
            <a:r>
              <a:rPr lang="cs-CZ" sz="3200" b="1" dirty="0">
                <a:solidFill>
                  <a:srgbClr val="0070C0"/>
                </a:solidFill>
                <a:effectLst>
                  <a:outerShdw blurRad="38100" dist="38100" dir="2700000" algn="tl">
                    <a:srgbClr val="C0C0C0"/>
                  </a:outerShdw>
                </a:effectLst>
                <a:latin typeface="Arial" charset="0"/>
              </a:rPr>
              <a:t>Etika práce, etická </a:t>
            </a:r>
            <a:r>
              <a:rPr lang="cs-CZ" sz="3200" b="1" dirty="0" smtClean="0">
                <a:solidFill>
                  <a:srgbClr val="0070C0"/>
                </a:solidFill>
                <a:effectLst>
                  <a:outerShdw blurRad="38100" dist="38100" dir="2700000" algn="tl">
                    <a:srgbClr val="C0C0C0"/>
                  </a:outerShdw>
                </a:effectLst>
                <a:latin typeface="Arial" charset="0"/>
              </a:rPr>
              <a:t>dilemata</a:t>
            </a:r>
            <a:r>
              <a:rPr lang="cs-CZ" sz="2400" b="1" dirty="0">
                <a:solidFill>
                  <a:srgbClr val="0070C0"/>
                </a:solidFill>
                <a:effectLst>
                  <a:outerShdw blurRad="38100" dist="38100" dir="2700000" algn="tl">
                    <a:srgbClr val="C0C0C0"/>
                  </a:outerShdw>
                </a:effectLst>
                <a:latin typeface="Arial" charset="0"/>
              </a:rPr>
              <a:t/>
            </a:r>
            <a:br>
              <a:rPr lang="cs-CZ" sz="2400" b="1" dirty="0">
                <a:solidFill>
                  <a:srgbClr val="0070C0"/>
                </a:solidFill>
                <a:effectLst>
                  <a:outerShdw blurRad="38100" dist="38100" dir="2700000" algn="tl">
                    <a:srgbClr val="C0C0C0"/>
                  </a:outerShdw>
                </a:effectLst>
                <a:latin typeface="Arial" charset="0"/>
              </a:rPr>
            </a:br>
            <a:r>
              <a:rPr lang="cs-CZ" sz="2400" b="1" smtClean="0">
                <a:solidFill>
                  <a:srgbClr val="0070C0"/>
                </a:solidFill>
                <a:effectLst>
                  <a:outerShdw blurRad="38100" dist="38100" dir="2700000" algn="tl">
                    <a:srgbClr val="C0C0C0"/>
                  </a:outerShdw>
                </a:effectLst>
                <a:latin typeface="Arial" charset="0"/>
              </a:rPr>
              <a:t/>
            </a:r>
            <a:br>
              <a:rPr lang="cs-CZ" sz="2400" b="1" smtClean="0">
                <a:solidFill>
                  <a:srgbClr val="0070C0"/>
                </a:solidFill>
                <a:effectLst>
                  <a:outerShdw blurRad="38100" dist="38100" dir="2700000" algn="tl">
                    <a:srgbClr val="C0C0C0"/>
                  </a:outerShdw>
                </a:effectLst>
                <a:latin typeface="Arial" charset="0"/>
              </a:rPr>
            </a:br>
            <a:r>
              <a:rPr lang="cs-CZ" sz="2400" b="1" dirty="0" smtClean="0">
                <a:solidFill>
                  <a:srgbClr val="0070C0"/>
                </a:solidFill>
                <a:effectLst>
                  <a:outerShdw blurRad="38100" dist="38100" dir="2700000" algn="tl">
                    <a:srgbClr val="C0C0C0"/>
                  </a:outerShdw>
                </a:effectLst>
                <a:latin typeface="Arial" charset="0"/>
              </a:rPr>
              <a:t/>
            </a:r>
            <a:br>
              <a:rPr lang="cs-CZ" sz="2400" b="1" dirty="0" smtClean="0">
                <a:solidFill>
                  <a:srgbClr val="0070C0"/>
                </a:solidFill>
                <a:effectLst>
                  <a:outerShdw blurRad="38100" dist="38100" dir="2700000" algn="tl">
                    <a:srgbClr val="C0C0C0"/>
                  </a:outerShdw>
                </a:effectLst>
                <a:latin typeface="Arial" charset="0"/>
              </a:rPr>
            </a:br>
            <a:r>
              <a:rPr lang="cs-CZ" sz="2400" b="1" dirty="0">
                <a:solidFill>
                  <a:srgbClr val="0070C0"/>
                </a:solidFill>
                <a:effectLst>
                  <a:outerShdw blurRad="38100" dist="38100" dir="2700000" algn="tl">
                    <a:srgbClr val="C0C0C0"/>
                  </a:outerShdw>
                </a:effectLst>
                <a:latin typeface="Arial" charset="0"/>
              </a:rPr>
              <a:t/>
            </a:r>
            <a:br>
              <a:rPr lang="cs-CZ" sz="2400" b="1" dirty="0">
                <a:solidFill>
                  <a:srgbClr val="0070C0"/>
                </a:solidFill>
                <a:effectLst>
                  <a:outerShdw blurRad="38100" dist="38100" dir="2700000" algn="tl">
                    <a:srgbClr val="C0C0C0"/>
                  </a:outerShdw>
                </a:effectLst>
                <a:latin typeface="Arial" charset="0"/>
              </a:rPr>
            </a:br>
            <a:r>
              <a:rPr lang="cs-CZ" sz="2400" b="1" dirty="0" smtClean="0">
                <a:solidFill>
                  <a:schemeClr val="bg1">
                    <a:lumMod val="50000"/>
                  </a:schemeClr>
                </a:solidFill>
                <a:effectLst>
                  <a:outerShdw blurRad="38100" dist="38100" dir="2700000" algn="tl">
                    <a:srgbClr val="C0C0C0"/>
                  </a:outerShdw>
                </a:effectLst>
                <a:latin typeface="Arial" charset="0"/>
              </a:rPr>
              <a:t>Mgr. Eva Pospíchalová</a:t>
            </a:r>
            <a:br>
              <a:rPr lang="cs-CZ" sz="2400" b="1" dirty="0" smtClean="0">
                <a:solidFill>
                  <a:schemeClr val="bg1">
                    <a:lumMod val="50000"/>
                  </a:schemeClr>
                </a:solidFill>
                <a:effectLst>
                  <a:outerShdw blurRad="38100" dist="38100" dir="2700000" algn="tl">
                    <a:srgbClr val="C0C0C0"/>
                  </a:outerShdw>
                </a:effectLst>
                <a:latin typeface="Arial" charset="0"/>
              </a:rPr>
            </a:br>
            <a:r>
              <a:rPr lang="cs-CZ" sz="2400" b="1" dirty="0" err="1" smtClean="0">
                <a:solidFill>
                  <a:schemeClr val="bg1">
                    <a:lumMod val="50000"/>
                  </a:schemeClr>
                </a:solidFill>
                <a:effectLst>
                  <a:outerShdw blurRad="38100" dist="38100" dir="2700000" algn="tl">
                    <a:srgbClr val="C0C0C0"/>
                  </a:outerShdw>
                </a:effectLst>
                <a:latin typeface="Arial" charset="0"/>
              </a:rPr>
              <a:t>Spondea</a:t>
            </a:r>
            <a:r>
              <a:rPr lang="cs-CZ" sz="2400" b="1" dirty="0" smtClean="0">
                <a:solidFill>
                  <a:schemeClr val="bg1">
                    <a:lumMod val="50000"/>
                  </a:schemeClr>
                </a:solidFill>
                <a:effectLst>
                  <a:outerShdw blurRad="38100" dist="38100" dir="2700000" algn="tl">
                    <a:srgbClr val="C0C0C0"/>
                  </a:outerShdw>
                </a:effectLst>
                <a:latin typeface="Arial" charset="0"/>
              </a:rPr>
              <a:t>, o.p.s.</a:t>
            </a:r>
            <a:r>
              <a:rPr lang="cs-CZ" sz="3200" b="1" dirty="0">
                <a:solidFill>
                  <a:srgbClr val="0070C0"/>
                </a:solidFill>
                <a:effectLst>
                  <a:outerShdw blurRad="38100" dist="38100" dir="2700000" algn="tl">
                    <a:srgbClr val="C0C0C0"/>
                  </a:outerShdw>
                </a:effectLst>
                <a:latin typeface="Arial" charset="0"/>
              </a:rPr>
              <a:t/>
            </a:r>
            <a:br>
              <a:rPr lang="cs-CZ" sz="3200" b="1" dirty="0">
                <a:solidFill>
                  <a:srgbClr val="0070C0"/>
                </a:solidFill>
                <a:effectLst>
                  <a:outerShdw blurRad="38100" dist="38100" dir="2700000" algn="tl">
                    <a:srgbClr val="C0C0C0"/>
                  </a:outerShdw>
                </a:effectLst>
                <a:latin typeface="Arial" charset="0"/>
              </a:rPr>
            </a:br>
            <a:endParaRPr lang="cs-CZ" altLang="cs-CZ" sz="3200" dirty="0" smtClean="0"/>
          </a:p>
        </p:txBody>
      </p:sp>
      <p:sp>
        <p:nvSpPr>
          <p:cNvPr id="2051" name="Rectangle 3"/>
          <p:cNvSpPr>
            <a:spLocks noGrp="1" noChangeArrowheads="1"/>
          </p:cNvSpPr>
          <p:nvPr>
            <p:ph type="subTitle" idx="1"/>
          </p:nvPr>
        </p:nvSpPr>
        <p:spPr>
          <a:xfrm>
            <a:off x="1371600" y="4653136"/>
            <a:ext cx="6400800" cy="1656184"/>
          </a:xfrm>
        </p:spPr>
        <p:txBody>
          <a:bodyPr/>
          <a:lstStyle/>
          <a:p>
            <a:pPr eaLnBrk="1" hangingPunct="1">
              <a:spcBef>
                <a:spcPct val="0"/>
              </a:spcBef>
              <a:defRPr/>
            </a:pPr>
            <a:endParaRPr lang="cs-CZ" altLang="cs-CZ" sz="2800" b="1" dirty="0" smtClean="0">
              <a:latin typeface="Arial" panose="020B0604020202020204" pitchFamily="34" charset="0"/>
            </a:endParaRPr>
          </a:p>
          <a:p>
            <a:pPr eaLnBrk="1" hangingPunct="1">
              <a:spcBef>
                <a:spcPct val="0"/>
              </a:spcBef>
              <a:defRPr/>
            </a:pPr>
            <a:endParaRPr lang="cs-CZ" altLang="cs-CZ" sz="2800" b="1" dirty="0">
              <a:latin typeface="Arial" panose="020B0604020202020204" pitchFamily="34" charset="0"/>
            </a:endParaRPr>
          </a:p>
          <a:p>
            <a:pPr eaLnBrk="1" hangingPunct="1">
              <a:spcBef>
                <a:spcPct val="0"/>
              </a:spcBef>
              <a:defRPr/>
            </a:pPr>
            <a:endParaRPr lang="cs-CZ" altLang="cs-CZ" sz="2800" b="1" dirty="0" smtClean="0">
              <a:latin typeface="Arial" panose="020B0604020202020204" pitchFamily="34" charset="0"/>
            </a:endParaRPr>
          </a:p>
          <a:p>
            <a:pPr eaLnBrk="1" hangingPunct="1">
              <a:spcBef>
                <a:spcPct val="0"/>
              </a:spcBef>
              <a:defRPr/>
            </a:pPr>
            <a:endParaRPr lang="cs-CZ" altLang="cs-CZ" sz="2800" b="1" dirty="0"/>
          </a:p>
        </p:txBody>
      </p:sp>
      <p:sp>
        <p:nvSpPr>
          <p:cNvPr id="205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graphicFrame>
        <p:nvGraphicFramePr>
          <p:cNvPr id="2053" name="Object 5"/>
          <p:cNvGraphicFramePr>
            <a:graphicFrameLocks noChangeAspect="1"/>
          </p:cNvGraphicFramePr>
          <p:nvPr/>
        </p:nvGraphicFramePr>
        <p:xfrm>
          <a:off x="0" y="0"/>
          <a:ext cx="1335088" cy="382588"/>
        </p:xfrm>
        <a:graphic>
          <a:graphicData uri="http://schemas.openxmlformats.org/presentationml/2006/ole">
            <mc:AlternateContent xmlns:mc="http://schemas.openxmlformats.org/markup-compatibility/2006">
              <mc:Choice xmlns:v="urn:schemas-microsoft-com:vml" Requires="v">
                <p:oleObj spid="_x0000_s2109" name="Obrázek" r:id="rId3" imgW="2226733" imgH="626533" progId="Word.Picture.8">
                  <p:embed/>
                </p:oleObj>
              </mc:Choice>
              <mc:Fallback>
                <p:oleObj name="Obrázek" r:id="rId3" imgW="2226733" imgH="626533" progId="Word.Picture.8">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3508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54"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sp>
        <p:nvSpPr>
          <p:cNvPr id="2055"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sp>
        <p:nvSpPr>
          <p:cNvPr id="2056"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cs-CZ" altLang="cs-CZ" sz="1800">
              <a:latin typeface="Arial" charset="0"/>
            </a:endParaRPr>
          </a:p>
        </p:txBody>
      </p:sp>
      <p:sp>
        <p:nvSpPr>
          <p:cNvPr id="2057" name="Rectangle 10"/>
          <p:cNvSpPr>
            <a:spLocks noChangeArrowheads="1"/>
          </p:cNvSpPr>
          <p:nvPr/>
        </p:nvSpPr>
        <p:spPr bwMode="auto">
          <a:xfrm>
            <a:off x="539750" y="3141663"/>
            <a:ext cx="7704138"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cs-CZ" altLang="cs-CZ" sz="1500">
              <a:latin typeface="Arial" charset="0"/>
            </a:endParaRPr>
          </a:p>
        </p:txBody>
      </p:sp>
      <p:pic>
        <p:nvPicPr>
          <p:cNvPr id="10" name="Picture 2" descr="logo_4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847" y="457813"/>
            <a:ext cx="4398548"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Krizové situace u klientů</a:t>
            </a:r>
            <a:endParaRPr lang="cs-CZ" sz="4000" b="1" dirty="0">
              <a:solidFill>
                <a:srgbClr val="0070C0"/>
              </a:solidFill>
            </a:endParaRPr>
          </a:p>
        </p:txBody>
      </p:sp>
      <p:sp>
        <p:nvSpPr>
          <p:cNvPr id="3" name="Zástupný symbol pro obsah 2"/>
          <p:cNvSpPr>
            <a:spLocks noGrp="1"/>
          </p:cNvSpPr>
          <p:nvPr>
            <p:ph idx="1"/>
          </p:nvPr>
        </p:nvSpPr>
        <p:spPr>
          <a:xfrm>
            <a:off x="467544" y="1484784"/>
            <a:ext cx="8229600" cy="4525963"/>
          </a:xfrm>
        </p:spPr>
        <p:txBody>
          <a:bodyPr/>
          <a:lstStyle/>
          <a:p>
            <a:r>
              <a:rPr lang="cs-CZ" altLang="cs-CZ" sz="2400" dirty="0"/>
              <a:t>Traumatická událost – úmrtí v rodině, autonehoda, znásilnění, zneužívání</a:t>
            </a:r>
          </a:p>
          <a:p>
            <a:r>
              <a:rPr lang="cs-CZ" altLang="cs-CZ" sz="2400" dirty="0"/>
              <a:t>Sebepoškozování</a:t>
            </a:r>
          </a:p>
          <a:p>
            <a:r>
              <a:rPr lang="cs-CZ" altLang="cs-CZ" sz="2400" dirty="0"/>
              <a:t>Sociální fobie, úzkost, deprese</a:t>
            </a:r>
          </a:p>
          <a:p>
            <a:r>
              <a:rPr lang="cs-CZ" altLang="cs-CZ" sz="2400" dirty="0"/>
              <a:t>Šikana, školní fobie</a:t>
            </a:r>
          </a:p>
          <a:p>
            <a:r>
              <a:rPr lang="cs-CZ" altLang="cs-CZ" sz="2400" dirty="0"/>
              <a:t>Domácí násilí, </a:t>
            </a:r>
            <a:r>
              <a:rPr lang="cs-CZ" altLang="cs-CZ" sz="2400" dirty="0" err="1" smtClean="0"/>
              <a:t>stalking</a:t>
            </a:r>
            <a:r>
              <a:rPr lang="cs-CZ" altLang="cs-CZ" sz="2800" dirty="0" smtClean="0"/>
              <a:t> </a:t>
            </a:r>
            <a:r>
              <a:rPr lang="cs-CZ" altLang="cs-CZ" sz="2000" dirty="0" smtClean="0"/>
              <a:t>(nebezpečné pronásledování</a:t>
            </a:r>
            <a:r>
              <a:rPr lang="cs-CZ" altLang="cs-CZ" sz="2400" dirty="0" smtClean="0"/>
              <a:t>), </a:t>
            </a:r>
            <a:r>
              <a:rPr lang="cs-CZ" altLang="cs-CZ" sz="2400" dirty="0" err="1" smtClean="0"/>
              <a:t>dating</a:t>
            </a:r>
            <a:r>
              <a:rPr lang="cs-CZ" altLang="cs-CZ" sz="2400" dirty="0" smtClean="0"/>
              <a:t> </a:t>
            </a:r>
            <a:r>
              <a:rPr lang="cs-CZ" altLang="cs-CZ" sz="2400" dirty="0" err="1" smtClean="0"/>
              <a:t>violence</a:t>
            </a:r>
            <a:r>
              <a:rPr lang="cs-CZ" altLang="cs-CZ" sz="2800" dirty="0" smtClean="0"/>
              <a:t> </a:t>
            </a:r>
            <a:r>
              <a:rPr lang="cs-CZ" altLang="cs-CZ" sz="2000" dirty="0" smtClean="0"/>
              <a:t>(projevy nátlaku/násilí/manipulace již během chození/randění)</a:t>
            </a:r>
            <a:endParaRPr lang="cs-CZ" altLang="cs-CZ" sz="2800" dirty="0"/>
          </a:p>
          <a:p>
            <a:r>
              <a:rPr lang="cs-CZ" altLang="cs-CZ" sz="2400" dirty="0"/>
              <a:t>Rozchod, rozvod</a:t>
            </a:r>
          </a:p>
          <a:p>
            <a:r>
              <a:rPr lang="cs-CZ" altLang="cs-CZ" sz="2400" dirty="0"/>
              <a:t>Výchovné problémy</a:t>
            </a:r>
          </a:p>
          <a:p>
            <a:r>
              <a:rPr lang="cs-CZ" altLang="cs-CZ" sz="2400" dirty="0"/>
              <a:t>Dlouhotrvající konfliktní situace</a:t>
            </a:r>
          </a:p>
          <a:p>
            <a:endParaRPr lang="cs-CZ" sz="2400" dirty="0"/>
          </a:p>
        </p:txBody>
      </p:sp>
    </p:spTree>
    <p:extLst>
      <p:ext uri="{BB962C8B-B14F-4D97-AF65-F5344CB8AC3E}">
        <p14:creationId xmlns:p14="http://schemas.microsoft.com/office/powerpoint/2010/main" val="386642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Domácí násilí – základní pojmy</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sz="2400" b="1" dirty="0" smtClean="0"/>
              <a:t>DN</a:t>
            </a:r>
            <a:r>
              <a:rPr lang="cs-CZ" sz="2400" dirty="0" smtClean="0"/>
              <a:t> – domácí násilí </a:t>
            </a:r>
            <a:r>
              <a:rPr lang="cs-CZ" sz="2400" dirty="0"/>
              <a:t>je fyzické, psychické, sexuální či ekonomické násilí mezi blízkými osobami žijícími společně v jedné domácnosti</a:t>
            </a:r>
            <a:r>
              <a:rPr lang="cs-CZ" sz="2400" dirty="0" smtClean="0"/>
              <a:t>. Může probíhat mezi partnery, ale i mezi rodiči a dětmi, prarodiči a vnuky.</a:t>
            </a:r>
          </a:p>
          <a:p>
            <a:r>
              <a:rPr lang="cs-CZ" sz="2400" b="1" dirty="0" smtClean="0"/>
              <a:t>Znaky DN</a:t>
            </a:r>
          </a:p>
          <a:p>
            <a:pPr lvl="1"/>
            <a:r>
              <a:rPr lang="cs-CZ" sz="2000" dirty="0" smtClean="0"/>
              <a:t>je pácháno v soukromí, „za zavřenými dveřmi“, blízkou osobou</a:t>
            </a:r>
          </a:p>
          <a:p>
            <a:pPr lvl="1"/>
            <a:r>
              <a:rPr lang="cs-CZ" sz="2000" dirty="0"/>
              <a:t>r</a:t>
            </a:r>
            <a:r>
              <a:rPr lang="cs-CZ" sz="2000" dirty="0" smtClean="0"/>
              <a:t>ole násilníka a oběti jsou oddělené (rozdíl od tzv. italské domácnosti, kdy jsou útoky vzájemné)</a:t>
            </a:r>
          </a:p>
          <a:p>
            <a:pPr lvl="1"/>
            <a:r>
              <a:rPr lang="cs-CZ" sz="2000" dirty="0"/>
              <a:t>n</a:t>
            </a:r>
            <a:r>
              <a:rPr lang="cs-CZ" sz="2000" dirty="0" smtClean="0"/>
              <a:t>ejedná se o jednorázovou epizodu, DN má svoji historii, vývoj, je dlouhodobé, periodicky se opakuje</a:t>
            </a:r>
          </a:p>
          <a:p>
            <a:pPr lvl="1"/>
            <a:r>
              <a:rPr lang="cs-CZ" sz="2000" dirty="0" smtClean="0"/>
              <a:t>roste intenzita útoků a jejich četnost</a:t>
            </a:r>
          </a:p>
          <a:p>
            <a:pPr lvl="1"/>
            <a:endParaRPr lang="cs-CZ" sz="2000" dirty="0" smtClean="0"/>
          </a:p>
          <a:p>
            <a:endParaRPr lang="cs-CZ" sz="2400" dirty="0" smtClean="0"/>
          </a:p>
          <a:p>
            <a:endParaRPr lang="cs-CZ" sz="2000" dirty="0">
              <a:latin typeface="Arial" charset="0"/>
            </a:endParaRPr>
          </a:p>
          <a:p>
            <a:endParaRPr lang="cs-CZ" sz="2400" dirty="0"/>
          </a:p>
        </p:txBody>
      </p:sp>
    </p:spTree>
    <p:extLst>
      <p:ext uri="{BB962C8B-B14F-4D97-AF65-F5344CB8AC3E}">
        <p14:creationId xmlns:p14="http://schemas.microsoft.com/office/powerpoint/2010/main" val="1612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4000" b="1" dirty="0" smtClean="0">
                <a:solidFill>
                  <a:srgbClr val="0070C0"/>
                </a:solidFill>
              </a:rPr>
              <a:t>Domácí násilí – příčiny vzniku</a:t>
            </a:r>
            <a:endParaRPr lang="cs-CZ" sz="4000" b="1" dirty="0">
              <a:solidFill>
                <a:srgbClr val="0070C0"/>
              </a:solidFill>
            </a:endParaRPr>
          </a:p>
        </p:txBody>
      </p:sp>
      <p:sp>
        <p:nvSpPr>
          <p:cNvPr id="3" name="Zástupný symbol pro obsah 2"/>
          <p:cNvSpPr>
            <a:spLocks noGrp="1"/>
          </p:cNvSpPr>
          <p:nvPr>
            <p:ph idx="1"/>
          </p:nvPr>
        </p:nvSpPr>
        <p:spPr>
          <a:xfrm>
            <a:off x="395536" y="1268760"/>
            <a:ext cx="8229600" cy="5328592"/>
          </a:xfrm>
        </p:spPr>
        <p:txBody>
          <a:bodyPr/>
          <a:lstStyle/>
          <a:p>
            <a:pPr marL="0" indent="0">
              <a:buNone/>
            </a:pPr>
            <a:r>
              <a:rPr lang="cs-CZ" altLang="cs-CZ" sz="2000" i="1" dirty="0" smtClean="0"/>
              <a:t>Většinou se jedná o vliv několika faktorů</a:t>
            </a:r>
          </a:p>
          <a:p>
            <a:pPr marL="0" indent="0">
              <a:buNone/>
            </a:pPr>
            <a:endParaRPr lang="cs-CZ" altLang="cs-CZ" sz="800" i="1" dirty="0" smtClean="0"/>
          </a:p>
          <a:p>
            <a:r>
              <a:rPr lang="cs-CZ" altLang="cs-CZ" sz="2000" dirty="0" smtClean="0"/>
              <a:t>Společnost</a:t>
            </a:r>
            <a:endParaRPr lang="cs-CZ" altLang="cs-CZ" sz="2000" dirty="0"/>
          </a:p>
          <a:p>
            <a:pPr lvl="2">
              <a:lnSpc>
                <a:spcPct val="90000"/>
              </a:lnSpc>
            </a:pPr>
            <a:r>
              <a:rPr lang="cs-CZ" altLang="cs-CZ" sz="1800" dirty="0"/>
              <a:t>tolerance k násilí</a:t>
            </a:r>
          </a:p>
          <a:p>
            <a:pPr lvl="2">
              <a:lnSpc>
                <a:spcPct val="90000"/>
              </a:lnSpc>
            </a:pPr>
            <a:r>
              <a:rPr lang="cs-CZ" altLang="cs-CZ" sz="1800" dirty="0"/>
              <a:t>tabuizace DN, lhostejnost okolí pomoci </a:t>
            </a:r>
          </a:p>
          <a:p>
            <a:pPr lvl="2">
              <a:lnSpc>
                <a:spcPct val="90000"/>
              </a:lnSpc>
            </a:pPr>
            <a:r>
              <a:rPr lang="cs-CZ" altLang="cs-CZ" sz="1800" dirty="0"/>
              <a:t>podpora patriarchálního modelu rodiny</a:t>
            </a:r>
          </a:p>
          <a:p>
            <a:r>
              <a:rPr lang="cs-CZ" altLang="cs-CZ" sz="2000" dirty="0"/>
              <a:t>Rodina</a:t>
            </a:r>
          </a:p>
          <a:p>
            <a:pPr lvl="2">
              <a:lnSpc>
                <a:spcPct val="90000"/>
              </a:lnSpc>
            </a:pPr>
            <a:r>
              <a:rPr lang="cs-CZ" altLang="cs-CZ" sz="1800" dirty="0" err="1"/>
              <a:t>transgenerační</a:t>
            </a:r>
            <a:r>
              <a:rPr lang="cs-CZ" altLang="cs-CZ" sz="1800" dirty="0"/>
              <a:t> </a:t>
            </a:r>
            <a:r>
              <a:rPr lang="cs-CZ" altLang="cs-CZ" sz="1800" dirty="0" smtClean="0"/>
              <a:t>přenos (násilí v několika generacích)</a:t>
            </a:r>
            <a:endParaRPr lang="cs-CZ" altLang="cs-CZ" sz="1800" dirty="0"/>
          </a:p>
          <a:p>
            <a:pPr lvl="2">
              <a:lnSpc>
                <a:spcPct val="90000"/>
              </a:lnSpc>
            </a:pPr>
            <a:r>
              <a:rPr lang="cs-CZ" altLang="cs-CZ" sz="1800" dirty="0"/>
              <a:t>zážitky z </a:t>
            </a:r>
            <a:r>
              <a:rPr lang="cs-CZ" altLang="cs-CZ" sz="1800" dirty="0" smtClean="0"/>
              <a:t>dětství (oběť nebo násilník byli v dětství svědky DN ve své rodině)</a:t>
            </a:r>
            <a:endParaRPr lang="cs-CZ" altLang="cs-CZ" sz="1800" dirty="0"/>
          </a:p>
          <a:p>
            <a:r>
              <a:rPr lang="cs-CZ" altLang="cs-CZ" sz="2000" dirty="0"/>
              <a:t>Sociální situace</a:t>
            </a:r>
            <a:endParaRPr lang="en-US" altLang="cs-CZ" sz="2000" dirty="0"/>
          </a:p>
          <a:p>
            <a:pPr lvl="2"/>
            <a:r>
              <a:rPr lang="cs-CZ" altLang="cs-CZ" sz="1800" dirty="0"/>
              <a:t>situace vyvolávající stres (finanční tíseň, </a:t>
            </a:r>
            <a:r>
              <a:rPr lang="cs-CZ" altLang="cs-CZ" sz="1800" dirty="0" smtClean="0"/>
              <a:t>ztráta zaměstnání, sociální </a:t>
            </a:r>
            <a:r>
              <a:rPr lang="cs-CZ" altLang="cs-CZ" sz="1800" dirty="0"/>
              <a:t>izolace…)</a:t>
            </a:r>
          </a:p>
          <a:p>
            <a:r>
              <a:rPr lang="cs-CZ" altLang="cs-CZ" sz="2000" dirty="0"/>
              <a:t>Osobnost násilníka</a:t>
            </a:r>
          </a:p>
          <a:p>
            <a:pPr lvl="2">
              <a:lnSpc>
                <a:spcPct val="90000"/>
              </a:lnSpc>
            </a:pPr>
            <a:r>
              <a:rPr lang="cs-CZ" altLang="cs-CZ" sz="1800" dirty="0"/>
              <a:t>zvýšená agresivita</a:t>
            </a:r>
          </a:p>
          <a:p>
            <a:pPr lvl="2">
              <a:lnSpc>
                <a:spcPct val="90000"/>
              </a:lnSpc>
            </a:pPr>
            <a:r>
              <a:rPr lang="cs-CZ" altLang="cs-CZ" sz="1800" dirty="0"/>
              <a:t>psychopatická osobnost</a:t>
            </a:r>
          </a:p>
          <a:p>
            <a:endParaRPr lang="cs-CZ" dirty="0"/>
          </a:p>
        </p:txBody>
      </p:sp>
    </p:spTree>
    <p:extLst>
      <p:ext uri="{BB962C8B-B14F-4D97-AF65-F5344CB8AC3E}">
        <p14:creationId xmlns:p14="http://schemas.microsoft.com/office/powerpoint/2010/main" val="1786028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458788" y="579191"/>
            <a:ext cx="8232775" cy="537070"/>
          </a:xfrm>
        </p:spPr>
        <p:txBody>
          <a:bodyPr lIns="0" tIns="0" rIns="0" bIns="0">
            <a:spAutoFit/>
          </a:bodyPr>
          <a:lstStyle/>
          <a:p>
            <a:pPr defTabSz="1008063" eaLnBrk="1" hangingPunct="1">
              <a:lnSpc>
                <a:spcPct val="87000"/>
              </a:lnSpc>
              <a:tabLst>
                <a:tab pos="0" algn="l"/>
                <a:tab pos="447675" algn="l"/>
                <a:tab pos="896938" algn="l"/>
                <a:tab pos="1346200" algn="l"/>
                <a:tab pos="1795463" algn="l"/>
                <a:tab pos="2244725" algn="l"/>
                <a:tab pos="2692400" algn="l"/>
                <a:tab pos="3143250" algn="l"/>
                <a:tab pos="3592513" algn="l"/>
                <a:tab pos="4040188" algn="l"/>
                <a:tab pos="4491038" algn="l"/>
                <a:tab pos="4940300" algn="l"/>
                <a:tab pos="5389563" algn="l"/>
                <a:tab pos="5837238" algn="l"/>
                <a:tab pos="6288088" algn="l"/>
                <a:tab pos="6737350" algn="l"/>
                <a:tab pos="7185025" algn="l"/>
                <a:tab pos="7634288" algn="l"/>
                <a:tab pos="8085138" algn="l"/>
                <a:tab pos="8534400" algn="l"/>
                <a:tab pos="8982075" algn="l"/>
              </a:tabLst>
            </a:pPr>
            <a:r>
              <a:rPr lang="cs-CZ" altLang="cs-CZ" sz="4000" b="1" dirty="0" smtClean="0">
                <a:solidFill>
                  <a:srgbClr val="0070C0"/>
                </a:solidFill>
              </a:rPr>
              <a:t>Eskalace DN</a:t>
            </a:r>
            <a:endParaRPr lang="en-GB" altLang="cs-CZ" sz="4000" b="1" dirty="0" smtClean="0">
              <a:solidFill>
                <a:srgbClr val="0070C0"/>
              </a:solidFill>
            </a:endParaRPr>
          </a:p>
        </p:txBody>
      </p:sp>
      <p:sp>
        <p:nvSpPr>
          <p:cNvPr id="20483" name="Rectangle 3"/>
          <p:cNvSpPr>
            <a:spLocks noGrp="1" noChangeArrowheads="1"/>
          </p:cNvSpPr>
          <p:nvPr>
            <p:ph type="body" idx="4294967295"/>
          </p:nvPr>
        </p:nvSpPr>
        <p:spPr>
          <a:xfrm>
            <a:off x="458788" y="1600200"/>
            <a:ext cx="8232775" cy="1985963"/>
          </a:xfrm>
        </p:spPr>
        <p:txBody>
          <a:bodyPr lIns="0" tIns="0" rIns="0" bIns="0">
            <a:spAutoFit/>
          </a:bodyPr>
          <a:lstStyle/>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a:p>
            <a:pPr marL="338138" indent="-338138" defTabSz="1008063" eaLnBrk="1" hangingPunct="1">
              <a:lnSpc>
                <a:spcPct val="87000"/>
              </a:lnSpc>
              <a:buFont typeface="Arial" charset="0"/>
              <a:buNone/>
              <a:tabLst>
                <a:tab pos="358775" algn="l"/>
                <a:tab pos="808038" algn="l"/>
                <a:tab pos="1255713" algn="l"/>
                <a:tab pos="1706563" algn="l"/>
                <a:tab pos="2155825" algn="l"/>
                <a:tab pos="2605088" algn="l"/>
                <a:tab pos="3054350" algn="l"/>
                <a:tab pos="3503613" algn="l"/>
                <a:tab pos="3952875" algn="l"/>
                <a:tab pos="4400550" algn="l"/>
                <a:tab pos="4851400" algn="l"/>
                <a:tab pos="5300663" algn="l"/>
                <a:tab pos="5749925" algn="l"/>
                <a:tab pos="6197600" algn="l"/>
                <a:tab pos="6648450" algn="l"/>
                <a:tab pos="7099300" algn="l"/>
                <a:tab pos="7545388" algn="l"/>
                <a:tab pos="7994650" algn="l"/>
                <a:tab pos="8445500" algn="l"/>
                <a:tab pos="8893175" algn="l"/>
              </a:tabLst>
            </a:pPr>
            <a:endParaRPr lang="en-GB" altLang="cs-CZ" dirty="0" smtClean="0"/>
          </a:p>
        </p:txBody>
      </p:sp>
      <p:sp>
        <p:nvSpPr>
          <p:cNvPr id="20484" name="Line 4"/>
          <p:cNvSpPr>
            <a:spLocks noChangeShapeType="1"/>
          </p:cNvSpPr>
          <p:nvPr/>
        </p:nvSpPr>
        <p:spPr bwMode="auto">
          <a:xfrm>
            <a:off x="1447800" y="4953000"/>
            <a:ext cx="2133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5" name="Line 5"/>
          <p:cNvSpPr>
            <a:spLocks noChangeShapeType="1"/>
          </p:cNvSpPr>
          <p:nvPr/>
        </p:nvSpPr>
        <p:spPr bwMode="auto">
          <a:xfrm flipV="1">
            <a:off x="3581400" y="3730625"/>
            <a:ext cx="1588" cy="122713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6" name="Line 6"/>
          <p:cNvSpPr>
            <a:spLocks noChangeShapeType="1"/>
          </p:cNvSpPr>
          <p:nvPr/>
        </p:nvSpPr>
        <p:spPr bwMode="auto">
          <a:xfrm>
            <a:off x="3581400" y="3733800"/>
            <a:ext cx="2590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7" name="Line 7"/>
          <p:cNvSpPr>
            <a:spLocks noChangeShapeType="1"/>
          </p:cNvSpPr>
          <p:nvPr/>
        </p:nvSpPr>
        <p:spPr bwMode="auto">
          <a:xfrm flipV="1">
            <a:off x="6172200" y="2433638"/>
            <a:ext cx="1588" cy="1304925"/>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8" name="Line 8"/>
          <p:cNvSpPr>
            <a:spLocks noChangeShapeType="1"/>
          </p:cNvSpPr>
          <p:nvPr/>
        </p:nvSpPr>
        <p:spPr bwMode="auto">
          <a:xfrm>
            <a:off x="6172200" y="2438400"/>
            <a:ext cx="2514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89" name="Text Box 9"/>
          <p:cNvSpPr txBox="1">
            <a:spLocks noChangeArrowheads="1"/>
          </p:cNvSpPr>
          <p:nvPr/>
        </p:nvSpPr>
        <p:spPr bwMode="auto">
          <a:xfrm>
            <a:off x="838200" y="3886200"/>
            <a:ext cx="2667000" cy="1023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LIDSKÁ</a:t>
            </a:r>
          </a:p>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DŮSTOJNOST</a:t>
            </a:r>
          </a:p>
        </p:txBody>
      </p:sp>
      <p:sp>
        <p:nvSpPr>
          <p:cNvPr id="20490" name="Text Box 10"/>
          <p:cNvSpPr txBox="1">
            <a:spLocks noChangeArrowheads="1"/>
          </p:cNvSpPr>
          <p:nvPr/>
        </p:nvSpPr>
        <p:spPr bwMode="auto">
          <a:xfrm>
            <a:off x="3886200" y="2895600"/>
            <a:ext cx="198120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ZDRAVÍ</a:t>
            </a:r>
          </a:p>
        </p:txBody>
      </p:sp>
      <p:sp>
        <p:nvSpPr>
          <p:cNvPr id="20491" name="Text Box 11"/>
          <p:cNvSpPr txBox="1">
            <a:spLocks noChangeArrowheads="1"/>
          </p:cNvSpPr>
          <p:nvPr/>
        </p:nvSpPr>
        <p:spPr bwMode="auto">
          <a:xfrm>
            <a:off x="6400800" y="1752600"/>
            <a:ext cx="1905000" cy="46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475"/>
              </a:spcBef>
              <a:buClr>
                <a:srgbClr val="D85C08"/>
              </a:buClr>
              <a:buSzPct val="45000"/>
              <a:buFont typeface="Arial" charset="0"/>
              <a:buNone/>
            </a:pPr>
            <a:r>
              <a:rPr lang="en-GB" altLang="cs-CZ" sz="2400" b="1" dirty="0">
                <a:solidFill>
                  <a:srgbClr val="D85C08"/>
                </a:solidFill>
                <a:latin typeface="+mn-lt"/>
                <a:ea typeface="Lucida Sans Unicode" pitchFamily="34" charset="0"/>
                <a:cs typeface="Lucida Sans Unicode" pitchFamily="34" charset="0"/>
              </a:rPr>
              <a:t>ŽIVOT</a:t>
            </a:r>
          </a:p>
        </p:txBody>
      </p:sp>
      <p:sp>
        <p:nvSpPr>
          <p:cNvPr id="20492" name="Line 12"/>
          <p:cNvSpPr>
            <a:spLocks noChangeShapeType="1"/>
          </p:cNvSpPr>
          <p:nvPr/>
        </p:nvSpPr>
        <p:spPr bwMode="auto">
          <a:xfrm>
            <a:off x="3733800" y="1905000"/>
            <a:ext cx="1588" cy="3733800"/>
          </a:xfrm>
          <a:prstGeom prst="line">
            <a:avLst/>
          </a:prstGeom>
          <a:noFill/>
          <a:ln w="57240">
            <a:solidFill>
              <a:srgbClr val="CC0000"/>
            </a:solidFill>
            <a:miter lim="800000"/>
            <a:headEnd/>
            <a:tailEnd/>
          </a:ln>
          <a:extLst>
            <a:ext uri="{909E8E84-426E-40DD-AFC4-6F175D3DCCD1}">
              <a14:hiddenFill xmlns:a14="http://schemas.microsoft.com/office/drawing/2010/main">
                <a:noFill/>
              </a14:hiddenFill>
            </a:ext>
          </a:extLst>
        </p:spPr>
        <p:txBody>
          <a:bodyPr/>
          <a:lstStyle/>
          <a:p>
            <a:endParaRPr lang="cs-CZ"/>
          </a:p>
        </p:txBody>
      </p:sp>
      <p:sp>
        <p:nvSpPr>
          <p:cNvPr id="20493" name="Text Box 13"/>
          <p:cNvSpPr txBox="1">
            <a:spLocks noChangeArrowheads="1"/>
          </p:cNvSpPr>
          <p:nvPr/>
        </p:nvSpPr>
        <p:spPr bwMode="auto">
          <a:xfrm>
            <a:off x="2895600" y="5715000"/>
            <a:ext cx="1905000"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250"/>
              </a:spcBef>
              <a:buClr>
                <a:srgbClr val="CC0000"/>
              </a:buClr>
              <a:buSzPct val="45000"/>
              <a:buFont typeface="Arial" charset="0"/>
              <a:buNone/>
            </a:pPr>
            <a:r>
              <a:rPr lang="en-GB" altLang="cs-CZ" sz="2000" b="1" dirty="0">
                <a:solidFill>
                  <a:srgbClr val="CC0000"/>
                </a:solidFill>
                <a:latin typeface="+mn-lt"/>
                <a:ea typeface="Lucida Sans Unicode" pitchFamily="34" charset="0"/>
                <a:cs typeface="Lucida Sans Unicode" pitchFamily="34" charset="0"/>
              </a:rPr>
              <a:t>BOD </a:t>
            </a:r>
            <a:r>
              <a:rPr lang="en-GB" altLang="cs-CZ" sz="2000" b="1" dirty="0" smtClean="0">
                <a:solidFill>
                  <a:srgbClr val="CC0000"/>
                </a:solidFill>
                <a:latin typeface="+mn-lt"/>
                <a:ea typeface="Lucida Sans Unicode" pitchFamily="34" charset="0"/>
                <a:cs typeface="Lucida Sans Unicode" pitchFamily="34" charset="0"/>
              </a:rPr>
              <a:t>ZLOMU</a:t>
            </a:r>
            <a:endParaRPr lang="en-GB" altLang="cs-CZ" sz="2000" b="1" dirty="0">
              <a:solidFill>
                <a:srgbClr val="CC0000"/>
              </a:solidFill>
              <a:latin typeface="+mn-lt"/>
              <a:ea typeface="Lucida Sans Unicode" pitchFamily="34" charset="0"/>
              <a:cs typeface="Lucida Sans Unicode" pitchFamily="34" charset="0"/>
            </a:endParaRPr>
          </a:p>
        </p:txBody>
      </p:sp>
      <p:sp>
        <p:nvSpPr>
          <p:cNvPr id="20494" name="Text Box 14"/>
          <p:cNvSpPr txBox="1">
            <a:spLocks noChangeArrowheads="1"/>
          </p:cNvSpPr>
          <p:nvPr/>
        </p:nvSpPr>
        <p:spPr bwMode="auto">
          <a:xfrm>
            <a:off x="3886200" y="4724400"/>
            <a:ext cx="4419600" cy="40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250"/>
              </a:spcBef>
              <a:buClr>
                <a:srgbClr val="000000"/>
              </a:buClr>
              <a:buSzPct val="45000"/>
              <a:buFont typeface="Arial" charset="0"/>
              <a:buNone/>
            </a:pPr>
            <a:r>
              <a:rPr lang="en-GB" altLang="cs-CZ" sz="2000" dirty="0" err="1">
                <a:solidFill>
                  <a:srgbClr val="000000"/>
                </a:solidFill>
                <a:latin typeface="+mn-lt"/>
                <a:ea typeface="Lucida Sans Unicode" pitchFamily="34" charset="0"/>
                <a:cs typeface="Lucida Sans Unicode" pitchFamily="34" charset="0"/>
              </a:rPr>
              <a:t>Strategie</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přežití</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přizpůsobivost</a:t>
            </a:r>
            <a:r>
              <a:rPr lang="en-GB" altLang="cs-CZ" sz="2000" dirty="0">
                <a:solidFill>
                  <a:srgbClr val="000000"/>
                </a:solidFill>
                <a:latin typeface="+mn-lt"/>
                <a:ea typeface="Lucida Sans Unicode" pitchFamily="34" charset="0"/>
                <a:cs typeface="Lucida Sans Unicode" pitchFamily="34" charset="0"/>
              </a:rPr>
              <a:t> !!</a:t>
            </a:r>
          </a:p>
        </p:txBody>
      </p:sp>
      <p:sp>
        <p:nvSpPr>
          <p:cNvPr id="20495" name="Text Box 15"/>
          <p:cNvSpPr txBox="1">
            <a:spLocks noChangeArrowheads="1"/>
          </p:cNvSpPr>
          <p:nvPr/>
        </p:nvSpPr>
        <p:spPr bwMode="auto">
          <a:xfrm>
            <a:off x="533400" y="2286000"/>
            <a:ext cx="2743200" cy="87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eaLnBrk="1" hangingPunct="1">
              <a:spcBef>
                <a:spcPts val="1250"/>
              </a:spcBef>
              <a:buClr>
                <a:srgbClr val="000000"/>
              </a:buClr>
              <a:buSzPct val="45000"/>
              <a:buFont typeface="Arial" charset="0"/>
              <a:buNone/>
            </a:pPr>
            <a:r>
              <a:rPr lang="en-GB" altLang="cs-CZ" sz="2000" dirty="0" err="1">
                <a:solidFill>
                  <a:srgbClr val="000000"/>
                </a:solidFill>
                <a:latin typeface="+mn-lt"/>
                <a:ea typeface="Lucida Sans Unicode" pitchFamily="34" charset="0"/>
                <a:cs typeface="Lucida Sans Unicode" pitchFamily="34" charset="0"/>
              </a:rPr>
              <a:t>Sociální</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izolace</a:t>
            </a:r>
            <a:r>
              <a:rPr lang="en-GB" altLang="cs-CZ" sz="2000" dirty="0">
                <a:solidFill>
                  <a:srgbClr val="000000"/>
                </a:solidFill>
                <a:latin typeface="+mn-lt"/>
                <a:ea typeface="Lucida Sans Unicode" pitchFamily="34" charset="0"/>
                <a:cs typeface="Lucida Sans Unicode" pitchFamily="34" charset="0"/>
              </a:rPr>
              <a:t>, </a:t>
            </a:r>
          </a:p>
          <a:p>
            <a:pPr eaLnBrk="1" hangingPunct="1">
              <a:spcBef>
                <a:spcPts val="1250"/>
              </a:spcBef>
              <a:buClr>
                <a:srgbClr val="000000"/>
              </a:buClr>
              <a:buSzPct val="45000"/>
              <a:buFont typeface="Arial" charset="0"/>
              <a:buNone/>
            </a:pPr>
            <a:r>
              <a:rPr lang="en-GB" altLang="cs-CZ" sz="2000" dirty="0" err="1">
                <a:solidFill>
                  <a:srgbClr val="000000"/>
                </a:solidFill>
                <a:latin typeface="+mn-lt"/>
                <a:ea typeface="Lucida Sans Unicode" pitchFamily="34" charset="0"/>
                <a:cs typeface="Lucida Sans Unicode" pitchFamily="34" charset="0"/>
              </a:rPr>
              <a:t>ztráta</a:t>
            </a:r>
            <a:r>
              <a:rPr lang="en-GB" altLang="cs-CZ" sz="2000" dirty="0">
                <a:solidFill>
                  <a:srgbClr val="000000"/>
                </a:solidFill>
                <a:latin typeface="+mn-lt"/>
                <a:ea typeface="Lucida Sans Unicode" pitchFamily="34" charset="0"/>
                <a:cs typeface="Lucida Sans Unicode" pitchFamily="34" charset="0"/>
              </a:rPr>
              <a:t> </a:t>
            </a:r>
            <a:r>
              <a:rPr lang="en-GB" altLang="cs-CZ" sz="2000" dirty="0" err="1">
                <a:solidFill>
                  <a:srgbClr val="000000"/>
                </a:solidFill>
                <a:latin typeface="+mn-lt"/>
                <a:ea typeface="Lucida Sans Unicode" pitchFamily="34" charset="0"/>
                <a:cs typeface="Lucida Sans Unicode" pitchFamily="34" charset="0"/>
              </a:rPr>
              <a:t>sebeúcty</a:t>
            </a:r>
            <a:endParaRPr lang="en-GB" altLang="cs-CZ" sz="2000" dirty="0">
              <a:solidFill>
                <a:srgbClr val="000000"/>
              </a:solidFill>
              <a:latin typeface="+mn-lt"/>
              <a:ea typeface="Lucida Sans Unicode" pitchFamily="34" charset="0"/>
              <a:cs typeface="Lucida Sans Unicode" pitchFamily="34" charset="0"/>
            </a:endParaRPr>
          </a:p>
        </p:txBody>
      </p:sp>
      <p:sp>
        <p:nvSpPr>
          <p:cNvPr id="20496" name="Line 16"/>
          <p:cNvSpPr>
            <a:spLocks noChangeShapeType="1"/>
          </p:cNvSpPr>
          <p:nvPr/>
        </p:nvSpPr>
        <p:spPr bwMode="auto">
          <a:xfrm flipV="1">
            <a:off x="457200" y="2130425"/>
            <a:ext cx="6019800" cy="328453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20497" name="Text Box 17"/>
          <p:cNvSpPr txBox="1">
            <a:spLocks noChangeArrowheads="1"/>
          </p:cNvSpPr>
          <p:nvPr/>
        </p:nvSpPr>
        <p:spPr bwMode="auto">
          <a:xfrm>
            <a:off x="619991" y="6419056"/>
            <a:ext cx="8001000" cy="30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427" tIns="45713" rIns="91427" bIns="45713">
            <a:spAutoFit/>
          </a:bodyPr>
          <a:lstStyle>
            <a:lvl1pPr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1pPr>
            <a:lvl2pPr marL="742950" indent="-28575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2pPr>
            <a:lvl3pPr marL="11430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3pPr>
            <a:lvl4pPr marL="16002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4pPr>
            <a:lvl5pPr marL="2057400" indent="-228600" defTabSz="407988" eaLnBrk="0" hangingPunct="0">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5pPr>
            <a:lvl6pPr marL="25146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6pPr>
            <a:lvl7pPr marL="29718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7pPr>
            <a:lvl8pPr marL="34290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8pPr>
            <a:lvl9pPr marL="3886200" indent="-228600" defTabSz="407988" eaLnBrk="0" fontAlgn="base" hangingPunct="0">
              <a:spcBef>
                <a:spcPct val="0"/>
              </a:spcBef>
              <a:spcAft>
                <a:spcPct val="0"/>
              </a:spcAft>
              <a:tabLst>
                <a:tab pos="0" algn="l"/>
                <a:tab pos="406400" algn="l"/>
                <a:tab pos="814388" algn="l"/>
                <a:tab pos="1220788" algn="l"/>
                <a:tab pos="1628775" algn="l"/>
                <a:tab pos="2036763" algn="l"/>
                <a:tab pos="2441575" algn="l"/>
                <a:tab pos="2851150" algn="l"/>
                <a:tab pos="3259138" algn="l"/>
                <a:tab pos="3665538" algn="l"/>
                <a:tab pos="4073525" algn="l"/>
                <a:tab pos="4481513" algn="l"/>
                <a:tab pos="4889500" algn="l"/>
                <a:tab pos="5294313" algn="l"/>
                <a:tab pos="5703888" algn="l"/>
                <a:tab pos="6111875" algn="l"/>
                <a:tab pos="6518275" algn="l"/>
                <a:tab pos="6924675" algn="l"/>
                <a:tab pos="7334250" algn="l"/>
                <a:tab pos="7742238" algn="l"/>
                <a:tab pos="8147050" algn="l"/>
              </a:tabLst>
              <a:defRPr>
                <a:solidFill>
                  <a:schemeClr val="tx1"/>
                </a:solidFill>
                <a:latin typeface="Arial" charset="0"/>
              </a:defRPr>
            </a:lvl9pPr>
          </a:lstStyle>
          <a:p>
            <a:pPr algn="ctr">
              <a:spcBef>
                <a:spcPts val="1025"/>
              </a:spcBef>
              <a:buClr>
                <a:srgbClr val="3333CC"/>
              </a:buClr>
              <a:buSzPct val="45000"/>
              <a:buFont typeface="Arial" charset="0"/>
              <a:buNone/>
            </a:pPr>
            <a:r>
              <a:rPr lang="en-GB" altLang="cs-CZ" sz="1400" b="1" dirty="0">
                <a:solidFill>
                  <a:srgbClr val="3333CC"/>
                </a:solidFill>
                <a:latin typeface="+mn-lt"/>
                <a:ea typeface="Lucida Sans Unicode" pitchFamily="34" charset="0"/>
                <a:cs typeface="Lucida Sans Unicode" pitchFamily="34" charset="0"/>
              </a:rPr>
              <a:t>Copyright </a:t>
            </a:r>
            <a:r>
              <a:rPr lang="en-GB" altLang="cs-CZ" sz="1400" b="1" dirty="0">
                <a:solidFill>
                  <a:srgbClr val="3333CC"/>
                </a:solidFill>
                <a:latin typeface="+mn-lt"/>
                <a:cs typeface="Arial" charset="0"/>
              </a:rPr>
              <a:t>© 2006 </a:t>
            </a:r>
            <a:r>
              <a:rPr lang="en-GB" altLang="cs-CZ" sz="1400" b="1" dirty="0" err="1">
                <a:solidFill>
                  <a:srgbClr val="3333CC"/>
                </a:solidFill>
                <a:latin typeface="+mn-lt"/>
                <a:cs typeface="Arial" charset="0"/>
              </a:rPr>
              <a:t>Bílý</a:t>
            </a:r>
            <a:r>
              <a:rPr lang="en-GB" altLang="cs-CZ" sz="1400" b="1" dirty="0">
                <a:solidFill>
                  <a:srgbClr val="3333CC"/>
                </a:solidFill>
                <a:latin typeface="+mn-lt"/>
                <a:cs typeface="Arial" charset="0"/>
              </a:rPr>
              <a:t> </a:t>
            </a:r>
            <a:r>
              <a:rPr lang="en-GB" altLang="cs-CZ" sz="1400" b="1" dirty="0" err="1">
                <a:solidFill>
                  <a:srgbClr val="3333CC"/>
                </a:solidFill>
                <a:latin typeface="+mn-lt"/>
                <a:cs typeface="Arial" charset="0"/>
              </a:rPr>
              <a:t>kruh</a:t>
            </a:r>
            <a:r>
              <a:rPr lang="en-GB" altLang="cs-CZ" sz="1400" b="1" dirty="0">
                <a:solidFill>
                  <a:srgbClr val="3333CC"/>
                </a:solidFill>
                <a:latin typeface="+mn-lt"/>
                <a:cs typeface="Arial" charset="0"/>
              </a:rPr>
              <a:t> </a:t>
            </a:r>
            <a:r>
              <a:rPr lang="en-GB" altLang="cs-CZ" sz="1400" b="1" dirty="0" err="1">
                <a:solidFill>
                  <a:srgbClr val="3333CC"/>
                </a:solidFill>
                <a:latin typeface="+mn-lt"/>
                <a:cs typeface="Arial" charset="0"/>
              </a:rPr>
              <a:t>bezpečí</a:t>
            </a:r>
            <a:r>
              <a:rPr lang="en-GB" altLang="cs-CZ" sz="1400" b="1" dirty="0">
                <a:solidFill>
                  <a:srgbClr val="3333CC"/>
                </a:solidFill>
                <a:latin typeface="+mn-lt"/>
                <a:cs typeface="Arial" charset="0"/>
              </a:rPr>
              <a:t>, </a:t>
            </a:r>
            <a:r>
              <a:rPr lang="en-GB" altLang="cs-CZ" sz="1400" b="1" dirty="0" err="1">
                <a:solidFill>
                  <a:srgbClr val="3333CC"/>
                </a:solidFill>
                <a:latin typeface="+mn-lt"/>
                <a:cs typeface="Arial" charset="0"/>
              </a:rPr>
              <a:t>o.s</a:t>
            </a:r>
            <a:r>
              <a:rPr lang="en-GB" altLang="cs-CZ" sz="1400" b="1" dirty="0">
                <a:solidFill>
                  <a:srgbClr val="3333CC"/>
                </a:solidFill>
                <a:latin typeface="+mn-lt"/>
                <a:cs typeface="Arial" charset="0"/>
              </a:rPr>
              <a:t>.</a:t>
            </a:r>
          </a:p>
        </p:txBody>
      </p:sp>
      <p:sp>
        <p:nvSpPr>
          <p:cNvPr id="20498" name="Line 18"/>
          <p:cNvSpPr>
            <a:spLocks noChangeShapeType="1"/>
          </p:cNvSpPr>
          <p:nvPr/>
        </p:nvSpPr>
        <p:spPr bwMode="auto">
          <a:xfrm flipV="1">
            <a:off x="457200" y="4492625"/>
            <a:ext cx="5181600" cy="922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499" name="Line 19"/>
          <p:cNvSpPr>
            <a:spLocks noChangeShapeType="1"/>
          </p:cNvSpPr>
          <p:nvPr/>
        </p:nvSpPr>
        <p:spPr bwMode="auto">
          <a:xfrm flipV="1">
            <a:off x="457200" y="4110038"/>
            <a:ext cx="5334000" cy="13049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0500" name="Line 20"/>
          <p:cNvSpPr>
            <a:spLocks noChangeShapeType="1"/>
          </p:cNvSpPr>
          <p:nvPr/>
        </p:nvSpPr>
        <p:spPr bwMode="auto">
          <a:xfrm flipV="1">
            <a:off x="5791200" y="2662238"/>
            <a:ext cx="304800" cy="145732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Tree>
    <p:extLst>
      <p:ext uri="{BB962C8B-B14F-4D97-AF65-F5344CB8AC3E}">
        <p14:creationId xmlns:p14="http://schemas.microsoft.com/office/powerpoint/2010/main" val="133632940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800" b="1" dirty="0" err="1" smtClean="0">
                <a:solidFill>
                  <a:srgbClr val="0070C0"/>
                </a:solidFill>
              </a:rPr>
              <a:t>Stalking</a:t>
            </a:r>
            <a:r>
              <a:rPr lang="cs-CZ" sz="3800" b="1" dirty="0" smtClean="0">
                <a:solidFill>
                  <a:srgbClr val="0070C0"/>
                </a:solidFill>
              </a:rPr>
              <a:t> – nebezpečné pronásledování</a:t>
            </a:r>
            <a:endParaRPr lang="cs-CZ" sz="3800" b="1" dirty="0">
              <a:solidFill>
                <a:srgbClr val="0070C0"/>
              </a:solidFill>
            </a:endParaRPr>
          </a:p>
        </p:txBody>
      </p:sp>
      <p:sp>
        <p:nvSpPr>
          <p:cNvPr id="3" name="Zástupný symbol pro obsah 2"/>
          <p:cNvSpPr>
            <a:spLocks noGrp="1"/>
          </p:cNvSpPr>
          <p:nvPr>
            <p:ph idx="1"/>
          </p:nvPr>
        </p:nvSpPr>
        <p:spPr/>
        <p:txBody>
          <a:bodyPr/>
          <a:lstStyle/>
          <a:p>
            <a:pPr eaLnBrk="1" hangingPunct="1">
              <a:buFont typeface="Arial" panose="020B0604020202020204" pitchFamily="34" charset="0"/>
              <a:buChar char="•"/>
            </a:pPr>
            <a:r>
              <a:rPr lang="cs-CZ" altLang="cs-CZ" sz="2400" dirty="0"/>
              <a:t>Jedná se o dlouhodobé, opakující se a stupňující se sledování a obtěžování oběti, které vybočuje z normy a výrazně zasahuje do jejího osobního života i do okruhu jejích blízkých, většinou ze strany </a:t>
            </a:r>
            <a:r>
              <a:rPr lang="cs-CZ" altLang="cs-CZ" sz="2400" dirty="0" smtClean="0"/>
              <a:t>ex–partnera</a:t>
            </a:r>
          </a:p>
          <a:p>
            <a:pPr eaLnBrk="1" hangingPunct="1">
              <a:buFont typeface="Arial" panose="020B0604020202020204" pitchFamily="34" charset="0"/>
              <a:buChar char="•"/>
            </a:pPr>
            <a:r>
              <a:rPr lang="cs-CZ" altLang="cs-CZ" sz="2400" u="sng" dirty="0" smtClean="0"/>
              <a:t>Projevy:</a:t>
            </a:r>
            <a:r>
              <a:rPr lang="cs-CZ" altLang="cs-CZ" sz="2400" dirty="0" smtClean="0"/>
              <a:t> telefonování</a:t>
            </a:r>
            <a:r>
              <a:rPr lang="cs-CZ" altLang="cs-CZ" sz="2400" dirty="0"/>
              <a:t>, </a:t>
            </a:r>
            <a:r>
              <a:rPr lang="cs-CZ" altLang="cs-CZ" sz="2400" dirty="0" err="1"/>
              <a:t>sms</a:t>
            </a:r>
            <a:r>
              <a:rPr lang="cs-CZ" altLang="cs-CZ" sz="2400" dirty="0"/>
              <a:t>, postávání před domem, před školou, před pracovištěm, vyhrožování, zastrašování, vydírání, navádění dětí, ničení osobních věcí, drobné útoky na oběť nebo její blízké  </a:t>
            </a:r>
          </a:p>
          <a:p>
            <a:pPr marL="0" indent="0" eaLnBrk="1" hangingPunct="1">
              <a:buNone/>
            </a:pPr>
            <a:endParaRPr lang="cs-CZ" altLang="cs-CZ" sz="2400" i="1" dirty="0" smtClean="0"/>
          </a:p>
          <a:p>
            <a:pPr marL="0" indent="0" eaLnBrk="1" hangingPunct="1">
              <a:buNone/>
            </a:pPr>
            <a:r>
              <a:rPr lang="cs-CZ" altLang="cs-CZ" sz="2400" i="1" dirty="0" smtClean="0"/>
              <a:t>Od </a:t>
            </a:r>
            <a:r>
              <a:rPr lang="cs-CZ" altLang="cs-CZ" sz="2400" i="1" dirty="0"/>
              <a:t>1</a:t>
            </a:r>
            <a:r>
              <a:rPr lang="cs-CZ" altLang="cs-CZ" sz="2400" i="1" dirty="0" smtClean="0"/>
              <a:t>. 1. 2010 </a:t>
            </a:r>
            <a:r>
              <a:rPr lang="cs-CZ" altLang="cs-CZ" sz="2400" i="1" dirty="0"/>
              <a:t>je </a:t>
            </a:r>
            <a:r>
              <a:rPr lang="cs-CZ" altLang="cs-CZ" sz="2400" i="1" dirty="0" err="1"/>
              <a:t>stalking</a:t>
            </a:r>
            <a:r>
              <a:rPr lang="cs-CZ" altLang="cs-CZ" sz="2400" i="1" dirty="0"/>
              <a:t> považován za trestný čin</a:t>
            </a:r>
          </a:p>
          <a:p>
            <a:endParaRPr lang="cs-CZ" dirty="0"/>
          </a:p>
        </p:txBody>
      </p:sp>
    </p:spTree>
    <p:extLst>
      <p:ext uri="{BB962C8B-B14F-4D97-AF65-F5344CB8AC3E}">
        <p14:creationId xmlns:p14="http://schemas.microsoft.com/office/powerpoint/2010/main" val="13628381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4000" b="1" dirty="0" smtClean="0">
                <a:solidFill>
                  <a:srgbClr val="0070C0"/>
                </a:solidFill>
              </a:rPr>
              <a:t>Možnosti pomoci obětem DN</a:t>
            </a:r>
            <a:endParaRPr lang="cs-CZ" sz="4000" b="1" dirty="0">
              <a:solidFill>
                <a:srgbClr val="0070C0"/>
              </a:solidFill>
            </a:endParaRPr>
          </a:p>
        </p:txBody>
      </p:sp>
      <p:sp>
        <p:nvSpPr>
          <p:cNvPr id="3" name="Zástupný symbol pro obsah 2"/>
          <p:cNvSpPr>
            <a:spLocks noGrp="1"/>
          </p:cNvSpPr>
          <p:nvPr>
            <p:ph idx="1"/>
          </p:nvPr>
        </p:nvSpPr>
        <p:spPr>
          <a:xfrm>
            <a:off x="457200" y="1268760"/>
            <a:ext cx="8229600" cy="5112568"/>
          </a:xfrm>
        </p:spPr>
        <p:txBody>
          <a:bodyPr/>
          <a:lstStyle/>
          <a:p>
            <a:pPr eaLnBrk="1" hangingPunct="1"/>
            <a:r>
              <a:rPr lang="cs-CZ" altLang="cs-CZ" sz="2400" b="1" dirty="0"/>
              <a:t>Zákon 135/2006 Sb</a:t>
            </a:r>
            <a:r>
              <a:rPr lang="cs-CZ" altLang="cs-CZ" sz="2400" b="1" dirty="0" smtClean="0"/>
              <a:t>. </a:t>
            </a:r>
            <a:r>
              <a:rPr lang="cs-CZ" altLang="cs-CZ" sz="2400" dirty="0" smtClean="0"/>
              <a:t>– zákon na ochranu před domácím násilím</a:t>
            </a:r>
            <a:endParaRPr lang="cs-CZ" altLang="cs-CZ" sz="2400" dirty="0"/>
          </a:p>
          <a:p>
            <a:pPr eaLnBrk="1" hangingPunct="1"/>
            <a:r>
              <a:rPr lang="cs-CZ" altLang="cs-CZ" sz="2400" b="1" dirty="0"/>
              <a:t>Zákon 108/2006 Sb. </a:t>
            </a:r>
            <a:r>
              <a:rPr lang="cs-CZ" altLang="cs-CZ" sz="2400" dirty="0"/>
              <a:t>– zákon o sociálních </a:t>
            </a:r>
            <a:r>
              <a:rPr lang="cs-CZ" altLang="cs-CZ" sz="2400" dirty="0" smtClean="0"/>
              <a:t>službách (činnost intervenčních center)</a:t>
            </a:r>
            <a:endParaRPr lang="cs-CZ" altLang="cs-CZ" sz="2400" dirty="0"/>
          </a:p>
          <a:p>
            <a:pPr eaLnBrk="1" hangingPunct="1"/>
            <a:r>
              <a:rPr lang="cs-CZ" altLang="cs-CZ" sz="2400" b="1" dirty="0"/>
              <a:t>Zákon 292/2013 </a:t>
            </a:r>
            <a:r>
              <a:rPr lang="cs-CZ" altLang="cs-CZ" sz="2400" dirty="0"/>
              <a:t>– zákon o zvláštních řízeních soudních</a:t>
            </a:r>
          </a:p>
          <a:p>
            <a:pPr eaLnBrk="1" hangingPunct="1"/>
            <a:r>
              <a:rPr lang="cs-CZ" altLang="cs-CZ" sz="2400" b="1" dirty="0"/>
              <a:t>Zákon 45/2013 </a:t>
            </a:r>
            <a:r>
              <a:rPr lang="cs-CZ" altLang="cs-CZ" sz="2400" dirty="0"/>
              <a:t>– zákon o obětech trestných činů</a:t>
            </a:r>
          </a:p>
          <a:p>
            <a:pPr marL="0" indent="0">
              <a:buNone/>
            </a:pPr>
            <a:endParaRPr lang="cs-CZ" sz="1800" dirty="0"/>
          </a:p>
          <a:p>
            <a:pPr marL="0" indent="0">
              <a:buNone/>
            </a:pPr>
            <a:r>
              <a:rPr lang="cs-CZ" sz="2400" i="1" dirty="0" smtClean="0"/>
              <a:t>Tři pilíře ochrany</a:t>
            </a:r>
          </a:p>
          <a:p>
            <a:r>
              <a:rPr lang="cs-CZ" sz="2400" b="1" dirty="0" smtClean="0"/>
              <a:t>Policie</a:t>
            </a:r>
            <a:r>
              <a:rPr lang="cs-CZ" sz="2400" dirty="0" smtClean="0"/>
              <a:t> – </a:t>
            </a:r>
            <a:r>
              <a:rPr lang="cs-CZ" sz="2000" dirty="0" smtClean="0"/>
              <a:t>vykázání násilné osoby ze společné domácnosti, trestní oznámení</a:t>
            </a:r>
          </a:p>
          <a:p>
            <a:r>
              <a:rPr lang="cs-CZ" sz="2400" b="1" dirty="0" smtClean="0"/>
              <a:t>Sociální služby </a:t>
            </a:r>
            <a:r>
              <a:rPr lang="cs-CZ" sz="2400" dirty="0" smtClean="0"/>
              <a:t>– </a:t>
            </a:r>
            <a:r>
              <a:rPr lang="cs-CZ" sz="2000" dirty="0" smtClean="0"/>
              <a:t>poradenství, podpora, provázení, doprovody, terapie</a:t>
            </a:r>
            <a:endParaRPr lang="cs-CZ" sz="2400" dirty="0" smtClean="0"/>
          </a:p>
          <a:p>
            <a:r>
              <a:rPr lang="cs-CZ" sz="2400" b="1" dirty="0" smtClean="0"/>
              <a:t>Justice</a:t>
            </a:r>
            <a:r>
              <a:rPr lang="cs-CZ" sz="2400" dirty="0" smtClean="0"/>
              <a:t> – </a:t>
            </a:r>
            <a:r>
              <a:rPr lang="cs-CZ" sz="2000" dirty="0" smtClean="0"/>
              <a:t>právní podání (předběžná opatření, trestní oznámení, odsouzení násilné osoby)</a:t>
            </a:r>
            <a:endParaRPr lang="cs-CZ" sz="2000" dirty="0"/>
          </a:p>
        </p:txBody>
      </p:sp>
    </p:spTree>
    <p:extLst>
      <p:ext uri="{BB962C8B-B14F-4D97-AF65-F5344CB8AC3E}">
        <p14:creationId xmlns:p14="http://schemas.microsoft.com/office/powerpoint/2010/main" val="237078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cs-CZ" sz="3600" b="1" dirty="0" smtClean="0">
                <a:solidFill>
                  <a:srgbClr val="0070C0"/>
                </a:solidFill>
              </a:rPr>
              <a:t>Pracujeme se všemi členy rodiny</a:t>
            </a:r>
            <a:endParaRPr lang="cs-CZ" sz="3600" b="1" dirty="0">
              <a:solidFill>
                <a:srgbClr val="0070C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3568" y="1124744"/>
            <a:ext cx="7920880" cy="560270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199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4"/>
          <p:cNvSpPr>
            <a:spLocks noGrp="1"/>
          </p:cNvSpPr>
          <p:nvPr>
            <p:ph idx="1"/>
          </p:nvPr>
        </p:nvSpPr>
        <p:spPr>
          <a:xfrm>
            <a:off x="4283968" y="1340768"/>
            <a:ext cx="4402832" cy="5433467"/>
          </a:xfrm>
        </p:spPr>
        <p:txBody>
          <a:bodyPr/>
          <a:lstStyle/>
          <a:p>
            <a:pPr marL="0" indent="0">
              <a:buNone/>
            </a:pPr>
            <a:r>
              <a:rPr lang="cs-CZ" dirty="0">
                <a:solidFill>
                  <a:srgbClr val="0070C0"/>
                </a:solidFill>
              </a:rPr>
              <a:t> </a:t>
            </a:r>
            <a:r>
              <a:rPr lang="cs-CZ" dirty="0" smtClean="0">
                <a:solidFill>
                  <a:srgbClr val="0070C0"/>
                </a:solidFill>
              </a:rPr>
              <a:t>     </a:t>
            </a:r>
            <a:r>
              <a:rPr lang="cs-CZ" sz="2800" b="1" dirty="0" smtClean="0">
                <a:solidFill>
                  <a:srgbClr val="0070C0"/>
                </a:solidFill>
              </a:rPr>
              <a:t>Intervenční centrum</a:t>
            </a:r>
          </a:p>
          <a:p>
            <a:pPr marL="0" indent="0">
              <a:buNone/>
            </a:pPr>
            <a:endParaRPr lang="cs-CZ" sz="2400" b="1" dirty="0">
              <a:solidFill>
                <a:schemeClr val="accent6"/>
              </a:solidFill>
            </a:endParaRPr>
          </a:p>
          <a:p>
            <a:pPr marL="0" indent="0" algn="ctr">
              <a:lnSpc>
                <a:spcPct val="80000"/>
              </a:lnSpc>
              <a:buNone/>
            </a:pPr>
            <a:r>
              <a:rPr lang="cs-CZ" altLang="cs-CZ" sz="2000" dirty="0" smtClean="0"/>
              <a:t>Tel.: 739 </a:t>
            </a:r>
            <a:r>
              <a:rPr lang="cs-CZ" altLang="cs-CZ" sz="2000" dirty="0"/>
              <a:t>078 078, 544 501 121</a:t>
            </a:r>
          </a:p>
          <a:p>
            <a:pPr marL="0" indent="0" algn="ctr">
              <a:lnSpc>
                <a:spcPct val="80000"/>
              </a:lnSpc>
              <a:buNone/>
            </a:pPr>
            <a:r>
              <a:rPr lang="cs-CZ" altLang="cs-CZ" sz="2000" dirty="0" smtClean="0">
                <a:hlinkClick r:id="rId2"/>
              </a:rPr>
              <a:t>intervencni-centrum@spondea.cz</a:t>
            </a:r>
            <a:endParaRPr lang="cs-CZ" altLang="cs-CZ" sz="2000" dirty="0"/>
          </a:p>
          <a:p>
            <a:pPr marL="0" indent="0" algn="ctr">
              <a:lnSpc>
                <a:spcPct val="80000"/>
              </a:lnSpc>
              <a:buNone/>
            </a:pPr>
            <a:r>
              <a:rPr lang="cs-CZ" altLang="cs-CZ" sz="2000" dirty="0" smtClean="0">
                <a:hlinkClick r:id="rId3"/>
              </a:rPr>
              <a:t>www.ic-brno.cz</a:t>
            </a:r>
            <a:endParaRPr lang="cs-CZ" altLang="cs-CZ" sz="2000" dirty="0" smtClean="0"/>
          </a:p>
          <a:p>
            <a:pPr marL="0" indent="0" algn="ctr">
              <a:lnSpc>
                <a:spcPct val="80000"/>
              </a:lnSpc>
              <a:buNone/>
            </a:pPr>
            <a:endParaRPr lang="cs-CZ" altLang="cs-CZ" sz="2400" dirty="0"/>
          </a:p>
          <a:p>
            <a:pPr marL="0" indent="0" algn="ctr">
              <a:lnSpc>
                <a:spcPct val="80000"/>
              </a:lnSpc>
              <a:buNone/>
            </a:pPr>
            <a:endParaRPr lang="cs-CZ" altLang="cs-CZ" sz="2400" dirty="0" smtClean="0"/>
          </a:p>
          <a:p>
            <a:pPr marL="0" indent="0" algn="ctr">
              <a:lnSpc>
                <a:spcPct val="80000"/>
              </a:lnSpc>
              <a:buNone/>
            </a:pPr>
            <a:r>
              <a:rPr lang="cs-CZ" altLang="cs-CZ" sz="2800" b="1" dirty="0" smtClean="0">
                <a:solidFill>
                  <a:schemeClr val="accent1"/>
                </a:solidFill>
              </a:rPr>
              <a:t>Program ONA</a:t>
            </a:r>
          </a:p>
          <a:p>
            <a:pPr marL="0" indent="0" algn="ctr">
              <a:lnSpc>
                <a:spcPct val="80000"/>
              </a:lnSpc>
              <a:buNone/>
            </a:pPr>
            <a:r>
              <a:rPr lang="cs-CZ" altLang="cs-CZ" sz="2400" b="1" dirty="0">
                <a:solidFill>
                  <a:schemeClr val="accent1"/>
                </a:solidFill>
              </a:rPr>
              <a:t>p</a:t>
            </a:r>
            <a:r>
              <a:rPr lang="cs-CZ" altLang="cs-CZ" sz="2400" b="1" dirty="0" smtClean="0">
                <a:solidFill>
                  <a:schemeClr val="accent1"/>
                </a:solidFill>
              </a:rPr>
              <a:t>ro osoby nezvládající agresi</a:t>
            </a:r>
            <a:endParaRPr lang="cs-CZ" altLang="cs-CZ" sz="2400" b="1" dirty="0">
              <a:solidFill>
                <a:schemeClr val="accent1"/>
              </a:solidFill>
            </a:endParaRPr>
          </a:p>
          <a:p>
            <a:pPr marL="0" indent="0" algn="ctr">
              <a:buNone/>
            </a:pPr>
            <a:endParaRPr lang="cs-CZ" sz="2000" b="1" dirty="0" smtClean="0">
              <a:solidFill>
                <a:schemeClr val="accent6"/>
              </a:solidFill>
            </a:endParaRPr>
          </a:p>
          <a:p>
            <a:pPr marL="0" indent="0" algn="ctr">
              <a:buNone/>
            </a:pPr>
            <a:r>
              <a:rPr lang="cs-CZ" sz="2000" dirty="0" smtClean="0"/>
              <a:t>Tel.: 725 005 367</a:t>
            </a:r>
          </a:p>
          <a:p>
            <a:pPr marL="0" indent="0" algn="ctr">
              <a:buNone/>
            </a:pPr>
            <a:r>
              <a:rPr lang="cs-CZ" sz="2000" dirty="0" smtClean="0">
                <a:hlinkClick r:id="rId4"/>
              </a:rPr>
              <a:t>nasilivrodine@spondea.cz</a:t>
            </a:r>
            <a:endParaRPr lang="cs-CZ" sz="2000" dirty="0" smtClean="0"/>
          </a:p>
          <a:p>
            <a:pPr marL="0" indent="0" algn="ctr">
              <a:buNone/>
            </a:pPr>
            <a:r>
              <a:rPr lang="cs-CZ" sz="2000" dirty="0" smtClean="0">
                <a:hlinkClick r:id="rId5"/>
              </a:rPr>
              <a:t>www.nasilivrodine.cz</a:t>
            </a:r>
            <a:endParaRPr lang="cs-CZ" sz="2000" dirty="0" smtClean="0"/>
          </a:p>
          <a:p>
            <a:pPr marL="0" indent="0" algn="ctr">
              <a:buNone/>
            </a:pPr>
            <a:endParaRPr lang="cs-CZ" sz="2000" dirty="0"/>
          </a:p>
        </p:txBody>
      </p:sp>
      <p:sp>
        <p:nvSpPr>
          <p:cNvPr id="6" name="Zástupný symbol pro text 5"/>
          <p:cNvSpPr>
            <a:spLocks noGrp="1"/>
          </p:cNvSpPr>
          <p:nvPr>
            <p:ph type="body" sz="half" idx="2"/>
          </p:nvPr>
        </p:nvSpPr>
        <p:spPr>
          <a:xfrm>
            <a:off x="323528" y="1844824"/>
            <a:ext cx="3456384" cy="3888432"/>
          </a:xfrm>
        </p:spPr>
        <p:txBody>
          <a:bodyPr/>
          <a:lstStyle/>
          <a:p>
            <a:pPr algn="ctr"/>
            <a:endParaRPr lang="cs-CZ" sz="2000" i="1" dirty="0" smtClean="0"/>
          </a:p>
          <a:p>
            <a:pPr algn="ctr"/>
            <a:r>
              <a:rPr lang="cs-CZ" sz="2000" b="1" i="1" dirty="0" smtClean="0"/>
              <a:t>Kontakty:</a:t>
            </a:r>
          </a:p>
          <a:p>
            <a:pPr algn="ctr"/>
            <a:endParaRPr lang="cs-CZ" sz="2800" b="1" dirty="0" smtClean="0">
              <a:solidFill>
                <a:srgbClr val="00B050"/>
              </a:solidFill>
            </a:endParaRPr>
          </a:p>
          <a:p>
            <a:pPr algn="ctr"/>
            <a:r>
              <a:rPr lang="cs-CZ" sz="2800" b="1" dirty="0" smtClean="0">
                <a:solidFill>
                  <a:srgbClr val="00B050"/>
                </a:solidFill>
              </a:rPr>
              <a:t>Centrum rodinného poradenství</a:t>
            </a:r>
          </a:p>
          <a:p>
            <a:pPr algn="ctr"/>
            <a:endParaRPr lang="cs-CZ" sz="2000" b="1" dirty="0" smtClean="0">
              <a:solidFill>
                <a:srgbClr val="00B050"/>
              </a:solidFill>
            </a:endParaRPr>
          </a:p>
          <a:p>
            <a:pPr algn="ctr">
              <a:lnSpc>
                <a:spcPct val="80000"/>
              </a:lnSpc>
            </a:pPr>
            <a:r>
              <a:rPr lang="cs-CZ" altLang="cs-CZ" sz="2000" dirty="0" smtClean="0"/>
              <a:t>Tel.: 608 </a:t>
            </a:r>
            <a:r>
              <a:rPr lang="cs-CZ" altLang="cs-CZ" sz="2000" dirty="0"/>
              <a:t>118 088, 541 235 511</a:t>
            </a:r>
          </a:p>
          <a:p>
            <a:pPr algn="ctr">
              <a:lnSpc>
                <a:spcPct val="80000"/>
              </a:lnSpc>
            </a:pPr>
            <a:r>
              <a:rPr lang="cs-CZ" altLang="cs-CZ" sz="2000" dirty="0">
                <a:hlinkClick r:id="rId6"/>
              </a:rPr>
              <a:t>krizovapomoc@spondea.cz</a:t>
            </a:r>
            <a:endParaRPr lang="cs-CZ" altLang="cs-CZ" sz="2000" dirty="0"/>
          </a:p>
          <a:p>
            <a:pPr algn="ctr">
              <a:lnSpc>
                <a:spcPct val="80000"/>
              </a:lnSpc>
            </a:pPr>
            <a:r>
              <a:rPr lang="cs-CZ" altLang="cs-CZ" sz="2000" dirty="0">
                <a:hlinkClick r:id="rId7"/>
              </a:rPr>
              <a:t>www.spondea.cz</a:t>
            </a:r>
            <a:endParaRPr lang="cs-CZ" altLang="cs-CZ" sz="2000" dirty="0"/>
          </a:p>
          <a:p>
            <a:pPr algn="ctr"/>
            <a:endParaRPr lang="cs-CZ" sz="2000" b="1" dirty="0">
              <a:solidFill>
                <a:srgbClr val="00B050"/>
              </a:solidFill>
            </a:endParaRPr>
          </a:p>
        </p:txBody>
      </p:sp>
      <p:pic>
        <p:nvPicPr>
          <p:cNvPr id="8" name="Picture 2" descr="logo_4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32656"/>
            <a:ext cx="3744416" cy="104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733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Struktura přednášky</a:t>
            </a:r>
            <a:endParaRPr lang="cs-CZ" sz="4000" b="1" dirty="0">
              <a:solidFill>
                <a:srgbClr val="0070C0"/>
              </a:solidFill>
            </a:endParaRPr>
          </a:p>
        </p:txBody>
      </p:sp>
      <p:sp>
        <p:nvSpPr>
          <p:cNvPr id="3" name="Zástupný symbol pro obsah 2"/>
          <p:cNvSpPr>
            <a:spLocks noGrp="1"/>
          </p:cNvSpPr>
          <p:nvPr>
            <p:ph idx="1"/>
          </p:nvPr>
        </p:nvSpPr>
        <p:spPr/>
        <p:txBody>
          <a:bodyPr/>
          <a:lstStyle/>
          <a:p>
            <a:pPr>
              <a:defRPr/>
            </a:pPr>
            <a:r>
              <a:rPr lang="cs-CZ" sz="2800" dirty="0"/>
              <a:t>Představení organizace </a:t>
            </a:r>
            <a:r>
              <a:rPr lang="cs-CZ" sz="2800" dirty="0" err="1"/>
              <a:t>Spondea</a:t>
            </a:r>
            <a:endParaRPr lang="cs-CZ" sz="2800" dirty="0"/>
          </a:p>
          <a:p>
            <a:pPr>
              <a:defRPr/>
            </a:pPr>
            <a:r>
              <a:rPr lang="cs-CZ" sz="2800" dirty="0"/>
              <a:t>Principy práce</a:t>
            </a:r>
          </a:p>
          <a:p>
            <a:pPr>
              <a:defRPr/>
            </a:pPr>
            <a:r>
              <a:rPr lang="cs-CZ" sz="2800" dirty="0"/>
              <a:t>Etické zakotvení</a:t>
            </a:r>
          </a:p>
          <a:p>
            <a:pPr>
              <a:defRPr/>
            </a:pPr>
            <a:r>
              <a:rPr lang="cs-CZ" sz="2800" dirty="0"/>
              <a:t>Profily pracovníků</a:t>
            </a:r>
          </a:p>
          <a:p>
            <a:pPr>
              <a:defRPr/>
            </a:pPr>
            <a:r>
              <a:rPr lang="cs-CZ" sz="2800" dirty="0"/>
              <a:t>Krizové situace klientů</a:t>
            </a:r>
          </a:p>
          <a:p>
            <a:pPr>
              <a:defRPr/>
            </a:pPr>
            <a:r>
              <a:rPr lang="cs-CZ" sz="2800" dirty="0"/>
              <a:t>Kazuistiky</a:t>
            </a:r>
          </a:p>
          <a:p>
            <a:pPr>
              <a:defRPr/>
            </a:pPr>
            <a:r>
              <a:rPr lang="cs-CZ" sz="2800" dirty="0"/>
              <a:t>Příklady z praxe</a:t>
            </a:r>
          </a:p>
          <a:p>
            <a:pPr>
              <a:defRPr/>
            </a:pPr>
            <a:r>
              <a:rPr lang="cs-CZ" sz="2800" dirty="0"/>
              <a:t>Prostor pro diskuzi</a:t>
            </a:r>
          </a:p>
          <a:p>
            <a:pPr>
              <a:defRPr/>
            </a:pPr>
            <a:r>
              <a:rPr lang="cs-CZ" sz="2800" dirty="0"/>
              <a:t>Závěr</a:t>
            </a:r>
          </a:p>
          <a:p>
            <a:endParaRPr lang="cs-CZ" dirty="0"/>
          </a:p>
        </p:txBody>
      </p:sp>
      <p:pic>
        <p:nvPicPr>
          <p:cNvPr id="4" name="neznámý.jpg" descr="neznámý.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780928"/>
            <a:ext cx="4768850" cy="357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28260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cs-CZ" sz="4000" b="1" dirty="0" smtClean="0">
                <a:solidFill>
                  <a:srgbClr val="0070C0"/>
                </a:solidFill>
              </a:rPr>
              <a:t>Představení organizace</a:t>
            </a:r>
            <a:endParaRPr lang="cs-CZ" sz="4000" b="1" dirty="0">
              <a:solidFill>
                <a:srgbClr val="0070C0"/>
              </a:solidFill>
            </a:endParaRPr>
          </a:p>
        </p:txBody>
      </p:sp>
      <p:sp>
        <p:nvSpPr>
          <p:cNvPr id="3" name="Zástupný symbol pro obsah 2"/>
          <p:cNvSpPr>
            <a:spLocks noGrp="1"/>
          </p:cNvSpPr>
          <p:nvPr>
            <p:ph idx="1"/>
          </p:nvPr>
        </p:nvSpPr>
        <p:spPr>
          <a:xfrm>
            <a:off x="457200" y="1268760"/>
            <a:ext cx="8229600" cy="4968552"/>
          </a:xfrm>
        </p:spPr>
        <p:txBody>
          <a:bodyPr/>
          <a:lstStyle/>
          <a:p>
            <a:r>
              <a:rPr lang="cs-CZ" altLang="cs-CZ" sz="1800" dirty="0"/>
              <a:t>R. 1997- vznik </a:t>
            </a:r>
            <a:r>
              <a:rPr lang="cs-CZ" altLang="cs-CZ" sz="1800" dirty="0" err="1"/>
              <a:t>Spondea</a:t>
            </a:r>
            <a:r>
              <a:rPr lang="cs-CZ" altLang="cs-CZ" sz="1800" dirty="0"/>
              <a:t>, o.p.s. původně jako </a:t>
            </a:r>
            <a:r>
              <a:rPr lang="cs-CZ" altLang="cs-CZ" sz="1800" dirty="0" smtClean="0"/>
              <a:t>Krizové </a:t>
            </a:r>
            <a:r>
              <a:rPr lang="cs-CZ" altLang="cs-CZ" sz="1800" dirty="0"/>
              <a:t>centrum pro týrané, zneužívané a zanedbávané </a:t>
            </a:r>
            <a:r>
              <a:rPr lang="cs-CZ" altLang="cs-CZ" sz="1800" dirty="0" smtClean="0"/>
              <a:t>děti (mělo ambulantní a pobytovou část)</a:t>
            </a:r>
            <a:endParaRPr lang="cs-CZ" altLang="cs-CZ" sz="1800" dirty="0"/>
          </a:p>
          <a:p>
            <a:r>
              <a:rPr lang="cs-CZ" altLang="cs-CZ" sz="1800" dirty="0"/>
              <a:t>R. 2000 – </a:t>
            </a:r>
            <a:r>
              <a:rPr lang="cs-CZ" altLang="cs-CZ" sz="1800" dirty="0" err="1" smtClean="0"/>
              <a:t>Spondea</a:t>
            </a:r>
            <a:r>
              <a:rPr lang="cs-CZ" altLang="cs-CZ" sz="1800" dirty="0" smtClean="0"/>
              <a:t> získala od KÚ JMK pověření </a:t>
            </a:r>
            <a:r>
              <a:rPr lang="cs-CZ" altLang="cs-CZ" sz="1800" dirty="0"/>
              <a:t>pro výkon </a:t>
            </a:r>
            <a:r>
              <a:rPr lang="cs-CZ" altLang="cs-CZ" sz="1800" dirty="0" smtClean="0"/>
              <a:t>SPOD; zahájen provoz pobytového </a:t>
            </a:r>
            <a:r>
              <a:rPr lang="cs-CZ" altLang="cs-CZ" sz="1800" dirty="0"/>
              <a:t>zařízení pro děti vyžadující okamžitou pomoc (tzv. ZDVOP)</a:t>
            </a:r>
          </a:p>
          <a:p>
            <a:r>
              <a:rPr lang="cs-CZ" altLang="cs-CZ" sz="1800" dirty="0"/>
              <a:t>R. 2006 – Dona </a:t>
            </a:r>
            <a:r>
              <a:rPr lang="cs-CZ" altLang="cs-CZ" sz="1800" dirty="0" smtClean="0"/>
              <a:t>centrum, předchůdce intervenčního centra pro osoby ohrožené domácím násilím (ambulance a krizové lůžko)</a:t>
            </a:r>
            <a:endParaRPr lang="cs-CZ" altLang="cs-CZ" sz="1800" dirty="0"/>
          </a:p>
          <a:p>
            <a:r>
              <a:rPr lang="cs-CZ" altLang="cs-CZ" sz="1800" dirty="0"/>
              <a:t>R. 2007 – registrace sociálních služeb (</a:t>
            </a:r>
            <a:r>
              <a:rPr lang="cs-CZ" altLang="cs-CZ" sz="1800" dirty="0" smtClean="0"/>
              <a:t>KP=krizová pomoc, TKP=telefonická KP, SASRD=sociálně aktivizační služby pro rodiny s dětmi, IC=intervenční centrum)</a:t>
            </a:r>
          </a:p>
          <a:p>
            <a:r>
              <a:rPr lang="cs-CZ" altLang="cs-CZ" sz="1800" dirty="0" smtClean="0"/>
              <a:t>R. 2009 – dva rodinní mediátoři, nabízíme rodinnou mediaci </a:t>
            </a:r>
            <a:endParaRPr lang="cs-CZ" altLang="cs-CZ" sz="1800" dirty="0"/>
          </a:p>
          <a:p>
            <a:r>
              <a:rPr lang="cs-CZ" altLang="cs-CZ" sz="1800" dirty="0"/>
              <a:t>R. 2012 – ukončení ZDVOP, přechod na ambulantní provoz </a:t>
            </a:r>
            <a:r>
              <a:rPr lang="cs-CZ" altLang="cs-CZ" sz="1800" dirty="0" smtClean="0"/>
              <a:t>sociálních služeb</a:t>
            </a:r>
            <a:endParaRPr lang="cs-CZ" altLang="cs-CZ" sz="1800" dirty="0"/>
          </a:p>
          <a:p>
            <a:r>
              <a:rPr lang="cs-CZ" altLang="cs-CZ" sz="1800" dirty="0"/>
              <a:t>R. 2013 – klinické pracoviště, dva kliničtí </a:t>
            </a:r>
            <a:r>
              <a:rPr lang="cs-CZ" altLang="cs-CZ" sz="1800" dirty="0" smtClean="0"/>
              <a:t>psychologové, smlouva se ZP 211</a:t>
            </a:r>
            <a:endParaRPr lang="cs-CZ" altLang="cs-CZ" sz="1800" dirty="0"/>
          </a:p>
          <a:p>
            <a:r>
              <a:rPr lang="cs-CZ" altLang="cs-CZ" sz="1800" dirty="0"/>
              <a:t>R. 2013 – program pro osoby nezvládající agresi (ONA</a:t>
            </a:r>
            <a:r>
              <a:rPr lang="cs-CZ" altLang="cs-CZ" sz="1800" dirty="0" smtClean="0"/>
              <a:t>) – individuální, skupinový</a:t>
            </a:r>
            <a:endParaRPr lang="cs-CZ" altLang="cs-CZ" sz="1800" dirty="0"/>
          </a:p>
          <a:p>
            <a:r>
              <a:rPr lang="cs-CZ" altLang="cs-CZ" sz="1800" dirty="0"/>
              <a:t>R. 2015 – certifikované programy primární prevence pro ZŠ a SŠ</a:t>
            </a:r>
          </a:p>
          <a:p>
            <a:r>
              <a:rPr lang="cs-CZ" altLang="cs-CZ" sz="1800" dirty="0"/>
              <a:t>R. 2015 – skupinový program pro rodiny v </a:t>
            </a:r>
            <a:r>
              <a:rPr lang="cs-CZ" altLang="cs-CZ" sz="1800" dirty="0" smtClean="0"/>
              <a:t>rozvodovém konfliktu </a:t>
            </a:r>
            <a:r>
              <a:rPr lang="cs-CZ" altLang="cs-CZ" sz="1800" dirty="0"/>
              <a:t>„Dítě v centru zájmu“ </a:t>
            </a:r>
          </a:p>
          <a:p>
            <a:r>
              <a:rPr lang="cs-CZ" altLang="cs-CZ" sz="1800" dirty="0"/>
              <a:t>R. 2016 – vzdělávací kurz „Dítě v centru zájmu“ </a:t>
            </a:r>
            <a:r>
              <a:rPr lang="cs-CZ" altLang="cs-CZ" sz="1800" i="1" dirty="0"/>
              <a:t>(metoda „No </a:t>
            </a:r>
            <a:r>
              <a:rPr lang="cs-CZ" altLang="cs-CZ" sz="1800" i="1" dirty="0" err="1"/>
              <a:t>kids</a:t>
            </a:r>
            <a:r>
              <a:rPr lang="cs-CZ" altLang="cs-CZ" sz="1800" i="1" dirty="0"/>
              <a:t> in </a:t>
            </a:r>
            <a:r>
              <a:rPr lang="cs-CZ" altLang="cs-CZ" sz="1800" i="1" dirty="0" err="1"/>
              <a:t>the</a:t>
            </a:r>
            <a:r>
              <a:rPr lang="cs-CZ" altLang="cs-CZ" sz="1800" i="1" dirty="0"/>
              <a:t> </a:t>
            </a:r>
            <a:r>
              <a:rPr lang="cs-CZ" altLang="cs-CZ" sz="1800" i="1" dirty="0" err="1"/>
              <a:t>middle</a:t>
            </a:r>
            <a:r>
              <a:rPr lang="cs-CZ" altLang="cs-CZ" sz="1800" i="1" dirty="0"/>
              <a:t>“) </a:t>
            </a:r>
          </a:p>
          <a:p>
            <a:endParaRPr lang="cs-CZ" dirty="0"/>
          </a:p>
        </p:txBody>
      </p:sp>
    </p:spTree>
    <p:extLst>
      <p:ext uri="{BB962C8B-B14F-4D97-AF65-F5344CB8AC3E}">
        <p14:creationId xmlns:p14="http://schemas.microsoft.com/office/powerpoint/2010/main" val="4278157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Struktura organizace</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400" u="sng" dirty="0"/>
              <a:t>Centrum pro rodinu </a:t>
            </a:r>
            <a:r>
              <a:rPr lang="cs-CZ" altLang="cs-CZ" sz="2400" dirty="0"/>
              <a:t>(okamžitá pomoc pro děti a dospívající v krizových situacích, výchovné poradenství, řešení rodičovských konfliktů, rozvodová a porozvodová problematika, psychologická podpora pro děti, rodičovské skupiny, program „Dítě v </a:t>
            </a:r>
            <a:r>
              <a:rPr lang="cs-CZ" altLang="cs-CZ" sz="2400" dirty="0" smtClean="0"/>
              <a:t>centu zájmu“)</a:t>
            </a:r>
            <a:endParaRPr lang="cs-CZ" altLang="cs-CZ" sz="2400" dirty="0"/>
          </a:p>
          <a:p>
            <a:r>
              <a:rPr lang="cs-CZ" altLang="cs-CZ" sz="2400" u="sng" dirty="0"/>
              <a:t>Intervenční centrum </a:t>
            </a:r>
            <a:r>
              <a:rPr lang="cs-CZ" altLang="cs-CZ" sz="2400" dirty="0"/>
              <a:t>(podpora osob ohrožených domácím násilím a </a:t>
            </a:r>
            <a:r>
              <a:rPr lang="cs-CZ" altLang="cs-CZ" sz="2400" dirty="0" err="1"/>
              <a:t>stalkingem</a:t>
            </a:r>
            <a:r>
              <a:rPr lang="cs-CZ" altLang="cs-CZ" sz="2400" dirty="0"/>
              <a:t>, svědků a osob blízkých)</a:t>
            </a:r>
          </a:p>
          <a:p>
            <a:r>
              <a:rPr lang="cs-CZ" altLang="cs-CZ" sz="2400" u="sng" dirty="0"/>
              <a:t>Program ONA </a:t>
            </a:r>
            <a:r>
              <a:rPr lang="cs-CZ" altLang="cs-CZ" sz="2400" dirty="0"/>
              <a:t>– práce s lidmi, kteří nezvládají agresi </a:t>
            </a:r>
            <a:r>
              <a:rPr lang="cs-CZ" altLang="cs-CZ" sz="2400" dirty="0" smtClean="0"/>
              <a:t>v blízkých </a:t>
            </a:r>
            <a:r>
              <a:rPr lang="cs-CZ" altLang="cs-CZ" sz="2400" dirty="0"/>
              <a:t>vztazích</a:t>
            </a:r>
          </a:p>
          <a:p>
            <a:r>
              <a:rPr lang="cs-CZ" altLang="cs-CZ" sz="2400" u="sng" dirty="0"/>
              <a:t>Pracoviště klinického psychologa </a:t>
            </a:r>
            <a:r>
              <a:rPr lang="cs-CZ" altLang="cs-CZ" sz="2400" dirty="0"/>
              <a:t>(</a:t>
            </a:r>
            <a:r>
              <a:rPr lang="cs-CZ" altLang="cs-CZ" sz="2400" dirty="0" err="1"/>
              <a:t>sy</a:t>
            </a:r>
            <a:r>
              <a:rPr lang="cs-CZ" altLang="cs-CZ" sz="2400" dirty="0"/>
              <a:t>. CAN, diagnostika, systematická </a:t>
            </a:r>
            <a:r>
              <a:rPr lang="cs-CZ" altLang="cs-CZ" sz="2400" dirty="0" smtClean="0"/>
              <a:t>psychoterapie dětí a dospívajících)</a:t>
            </a:r>
            <a:endParaRPr lang="cs-CZ" altLang="cs-CZ" sz="2400" dirty="0"/>
          </a:p>
          <a:p>
            <a:endParaRPr lang="cs-CZ" dirty="0"/>
          </a:p>
        </p:txBody>
      </p:sp>
    </p:spTree>
    <p:extLst>
      <p:ext uri="{BB962C8B-B14F-4D97-AF65-F5344CB8AC3E}">
        <p14:creationId xmlns:p14="http://schemas.microsoft.com/office/powerpoint/2010/main" val="295344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Principy práce ve </a:t>
            </a:r>
            <a:r>
              <a:rPr lang="cs-CZ" sz="4000" b="1" dirty="0" err="1" smtClean="0">
                <a:solidFill>
                  <a:srgbClr val="0070C0"/>
                </a:solidFill>
              </a:rPr>
              <a:t>Spondea</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400" b="1" dirty="0"/>
              <a:t>Profesionalita</a:t>
            </a:r>
          </a:p>
          <a:p>
            <a:r>
              <a:rPr lang="cs-CZ" altLang="cs-CZ" sz="2400" b="1" dirty="0"/>
              <a:t>Diskrétnost</a:t>
            </a:r>
          </a:p>
          <a:p>
            <a:r>
              <a:rPr lang="cs-CZ" altLang="cs-CZ" sz="2400" b="1" dirty="0"/>
              <a:t>Respekt ke klientovi</a:t>
            </a:r>
          </a:p>
          <a:p>
            <a:r>
              <a:rPr lang="cs-CZ" altLang="cs-CZ" sz="2400" b="1" dirty="0"/>
              <a:t>Kompetentnost, zodpovědnost</a:t>
            </a:r>
          </a:p>
          <a:p>
            <a:r>
              <a:rPr lang="cs-CZ" altLang="cs-CZ" sz="2400" dirty="0"/>
              <a:t>Zájem dítěte je na prvním místě – </a:t>
            </a:r>
            <a:r>
              <a:rPr lang="cs-CZ" altLang="cs-CZ" sz="2400" b="1" dirty="0"/>
              <a:t>„straníme dítěti“</a:t>
            </a:r>
            <a:endParaRPr lang="cs-CZ" altLang="cs-CZ" sz="2400" dirty="0"/>
          </a:p>
          <a:p>
            <a:r>
              <a:rPr lang="cs-CZ" altLang="cs-CZ" sz="2400" b="1" dirty="0"/>
              <a:t>Komplexnost </a:t>
            </a:r>
            <a:r>
              <a:rPr lang="cs-CZ" altLang="cs-CZ" sz="2400" dirty="0"/>
              <a:t>(pracujeme se všemi členy rodinného systému, nabídka komplexních služeb „na míru“ klientovi)</a:t>
            </a:r>
          </a:p>
          <a:p>
            <a:r>
              <a:rPr lang="cs-CZ" altLang="cs-CZ" sz="2400" b="1" dirty="0"/>
              <a:t>Interdisciplinární přístup </a:t>
            </a:r>
            <a:r>
              <a:rPr lang="cs-CZ" altLang="cs-CZ" sz="2400" dirty="0"/>
              <a:t>(jsme týmoví hráči – spolupracujeme s OSPOD, PČR, soudy, poskytovateli sociálních služeb, lékaři, pedagogy)</a:t>
            </a:r>
          </a:p>
          <a:p>
            <a:endParaRPr lang="cs-CZ" dirty="0"/>
          </a:p>
        </p:txBody>
      </p:sp>
    </p:spTree>
    <p:extLst>
      <p:ext uri="{BB962C8B-B14F-4D97-AF65-F5344CB8AC3E}">
        <p14:creationId xmlns:p14="http://schemas.microsoft.com/office/powerpoint/2010/main" val="127948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Etické ukotvení</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800" dirty="0"/>
              <a:t>Etický kodex pracovníků organizace</a:t>
            </a:r>
          </a:p>
          <a:p>
            <a:r>
              <a:rPr lang="cs-CZ" altLang="cs-CZ" sz="2800" dirty="0"/>
              <a:t>Profesní etické kodexy (sociálních pracovníků, mediátorů, psychoterapeutů)</a:t>
            </a:r>
          </a:p>
          <a:p>
            <a:r>
              <a:rPr lang="cs-CZ" altLang="cs-CZ" sz="2800" dirty="0"/>
              <a:t>Standardy kvality práce (zejména SQ č.2 práva klientů)</a:t>
            </a:r>
          </a:p>
          <a:p>
            <a:r>
              <a:rPr lang="cs-CZ" altLang="cs-CZ" sz="2800" dirty="0"/>
              <a:t>Metodické a pracovní postupy</a:t>
            </a:r>
          </a:p>
          <a:p>
            <a:r>
              <a:rPr lang="cs-CZ" altLang="cs-CZ" sz="2800" dirty="0"/>
              <a:t>Vnitřní směrnice</a:t>
            </a:r>
          </a:p>
          <a:p>
            <a:r>
              <a:rPr lang="cs-CZ" altLang="cs-CZ" sz="2800" dirty="0"/>
              <a:t>Principy práce</a:t>
            </a:r>
          </a:p>
          <a:p>
            <a:r>
              <a:rPr lang="cs-CZ" altLang="cs-CZ" sz="2800" dirty="0"/>
              <a:t>Práce pod supervizí, intervize</a:t>
            </a:r>
          </a:p>
          <a:p>
            <a:endParaRPr lang="cs-CZ" dirty="0"/>
          </a:p>
        </p:txBody>
      </p:sp>
    </p:spTree>
    <p:extLst>
      <p:ext uri="{BB962C8B-B14F-4D97-AF65-F5344CB8AC3E}">
        <p14:creationId xmlns:p14="http://schemas.microsoft.com/office/powerpoint/2010/main" val="3427117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Pracovní tým a profily zaměstnanců</a:t>
            </a:r>
            <a:endParaRPr lang="cs-CZ" sz="4000" b="1" dirty="0">
              <a:solidFill>
                <a:srgbClr val="0070C0"/>
              </a:solidFill>
            </a:endParaRPr>
          </a:p>
        </p:txBody>
      </p:sp>
      <p:sp>
        <p:nvSpPr>
          <p:cNvPr id="3" name="Zástupný symbol pro obsah 2"/>
          <p:cNvSpPr>
            <a:spLocks noGrp="1"/>
          </p:cNvSpPr>
          <p:nvPr>
            <p:ph idx="1"/>
          </p:nvPr>
        </p:nvSpPr>
        <p:spPr>
          <a:xfrm>
            <a:off x="467544" y="1484784"/>
            <a:ext cx="8229600" cy="4709120"/>
          </a:xfrm>
        </p:spPr>
        <p:txBody>
          <a:bodyPr/>
          <a:lstStyle/>
          <a:p>
            <a:r>
              <a:rPr lang="cs-CZ" altLang="cs-CZ" sz="2800" b="1" dirty="0"/>
              <a:t>Sociální </a:t>
            </a:r>
            <a:r>
              <a:rPr lang="cs-CZ" altLang="cs-CZ" sz="2800" b="1" dirty="0" smtClean="0"/>
              <a:t>pracovnice </a:t>
            </a:r>
            <a:r>
              <a:rPr lang="cs-CZ" altLang="cs-CZ" sz="2000" dirty="0" smtClean="0"/>
              <a:t>(VŠ nebo VOŠ humanitního směru, 3 roky praxe v soc. službách, kurz krizové intervence, socioterapeutický výcvik)</a:t>
            </a:r>
            <a:endParaRPr lang="cs-CZ" altLang="cs-CZ" sz="2000" dirty="0"/>
          </a:p>
          <a:p>
            <a:r>
              <a:rPr lang="cs-CZ" altLang="cs-CZ" sz="2800" b="1" dirty="0" smtClean="0"/>
              <a:t>Psychologové/terapeuti</a:t>
            </a:r>
            <a:r>
              <a:rPr lang="cs-CZ" altLang="cs-CZ" sz="2800" dirty="0" smtClean="0"/>
              <a:t> </a:t>
            </a:r>
            <a:r>
              <a:rPr lang="cs-CZ" altLang="cs-CZ" sz="2000" dirty="0" smtClean="0"/>
              <a:t>(VŠ jednooborová psychologie - Mgr., kurz krizové intervence, psychoterapeutický výcvik, další kurzy dle zaměření cílové skupiny – děti, dospívající, dospělí)</a:t>
            </a:r>
            <a:endParaRPr lang="cs-CZ" altLang="cs-CZ" sz="2800" b="1" dirty="0"/>
          </a:p>
          <a:p>
            <a:r>
              <a:rPr lang="cs-CZ" altLang="cs-CZ" sz="2800" b="1" dirty="0"/>
              <a:t>Klinický </a:t>
            </a:r>
            <a:r>
              <a:rPr lang="cs-CZ" altLang="cs-CZ" sz="2800" b="1" dirty="0" smtClean="0"/>
              <a:t>psycholog</a:t>
            </a:r>
            <a:r>
              <a:rPr lang="cs-CZ" altLang="cs-CZ" sz="2800" dirty="0" smtClean="0"/>
              <a:t> </a:t>
            </a:r>
            <a:r>
              <a:rPr lang="cs-CZ" altLang="cs-CZ" sz="2000" dirty="0" smtClean="0"/>
              <a:t>(VŠ jednooborová psychologie, atestace z klinické psychologie, psychoterapeutický výcvik, 5 let praxe v oboru)</a:t>
            </a:r>
            <a:endParaRPr lang="cs-CZ" altLang="cs-CZ" sz="2800" b="1" dirty="0"/>
          </a:p>
          <a:p>
            <a:r>
              <a:rPr lang="cs-CZ" altLang="cs-CZ" sz="2800" b="1" dirty="0" smtClean="0"/>
              <a:t>Rodinný mediátor</a:t>
            </a:r>
            <a:r>
              <a:rPr lang="cs-CZ" altLang="cs-CZ" sz="2800" dirty="0" smtClean="0"/>
              <a:t> </a:t>
            </a:r>
            <a:r>
              <a:rPr lang="cs-CZ" altLang="cs-CZ" sz="2000" dirty="0" smtClean="0"/>
              <a:t>(VŠ humanitního směru, komplexní mediační výcvik-min. 100 hodin, specializační zkouška z rodinné mediace, kurz efektivní komunikace případně psychoterapeutický výcvik)</a:t>
            </a:r>
            <a:endParaRPr lang="cs-CZ" altLang="cs-CZ" sz="2800" b="1" dirty="0"/>
          </a:p>
          <a:p>
            <a:r>
              <a:rPr lang="cs-CZ" altLang="cs-CZ" sz="2800" b="1" dirty="0" smtClean="0"/>
              <a:t>Právníci </a:t>
            </a:r>
            <a:r>
              <a:rPr lang="cs-CZ" altLang="cs-CZ" sz="2000" dirty="0" smtClean="0"/>
              <a:t>(VŠ právnická fakulta-Mgr., kurz krizové intervence, znalost zákonů a jejich praktické užití) </a:t>
            </a:r>
            <a:endParaRPr lang="cs-CZ" altLang="cs-CZ" sz="2800" b="1" dirty="0"/>
          </a:p>
          <a:p>
            <a:endParaRPr lang="cs-CZ" dirty="0"/>
          </a:p>
        </p:txBody>
      </p:sp>
    </p:spTree>
    <p:extLst>
      <p:ext uri="{BB962C8B-B14F-4D97-AF65-F5344CB8AC3E}">
        <p14:creationId xmlns:p14="http://schemas.microsoft.com/office/powerpoint/2010/main" val="910798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Cílové skupiny</a:t>
            </a:r>
            <a:endParaRPr lang="cs-CZ" sz="4000" b="1" dirty="0">
              <a:solidFill>
                <a:srgbClr val="0070C0"/>
              </a:solidFill>
            </a:endParaRPr>
          </a:p>
        </p:txBody>
      </p:sp>
      <p:sp>
        <p:nvSpPr>
          <p:cNvPr id="3" name="Zástupný symbol pro obsah 2"/>
          <p:cNvSpPr>
            <a:spLocks noGrp="1"/>
          </p:cNvSpPr>
          <p:nvPr>
            <p:ph idx="1"/>
          </p:nvPr>
        </p:nvSpPr>
        <p:spPr/>
        <p:txBody>
          <a:bodyPr/>
          <a:lstStyle/>
          <a:p>
            <a:r>
              <a:rPr lang="cs-CZ" altLang="cs-CZ" sz="2800" dirty="0"/>
              <a:t>Děti od 3 do 18 let</a:t>
            </a:r>
          </a:p>
          <a:p>
            <a:r>
              <a:rPr lang="cs-CZ" altLang="cs-CZ" sz="2800" dirty="0"/>
              <a:t>Studenti do 26 let</a:t>
            </a:r>
          </a:p>
          <a:p>
            <a:r>
              <a:rPr lang="cs-CZ" altLang="cs-CZ" sz="2800" dirty="0"/>
              <a:t>Rodiny v krizových situacích</a:t>
            </a:r>
          </a:p>
          <a:p>
            <a:r>
              <a:rPr lang="cs-CZ" altLang="cs-CZ" sz="2800" dirty="0"/>
              <a:t>Rodiče v rozvodovém a porozvodovém konfliktu</a:t>
            </a:r>
          </a:p>
          <a:p>
            <a:r>
              <a:rPr lang="cs-CZ" altLang="cs-CZ" sz="2800" dirty="0"/>
              <a:t>Lidé ohrožení domácím násilím a nebezpečným pronásledováním (není omezeno věkem)</a:t>
            </a:r>
          </a:p>
          <a:p>
            <a:r>
              <a:rPr lang="cs-CZ" altLang="cs-CZ" sz="2800" dirty="0"/>
              <a:t>Lidé nezvládající agresi </a:t>
            </a:r>
            <a:r>
              <a:rPr lang="cs-CZ" altLang="cs-CZ" sz="2800" dirty="0" smtClean="0"/>
              <a:t>ve </a:t>
            </a:r>
            <a:r>
              <a:rPr lang="cs-CZ" altLang="cs-CZ" sz="2800" dirty="0"/>
              <a:t>vztazích (dopouští se násilí na svých blízkých)</a:t>
            </a:r>
          </a:p>
          <a:p>
            <a:r>
              <a:rPr lang="cs-CZ" altLang="cs-CZ" sz="2800" dirty="0"/>
              <a:t>Odborná veřejnost</a:t>
            </a:r>
          </a:p>
        </p:txBody>
      </p:sp>
    </p:spTree>
    <p:extLst>
      <p:ext uri="{BB962C8B-B14F-4D97-AF65-F5344CB8AC3E}">
        <p14:creationId xmlns:p14="http://schemas.microsoft.com/office/powerpoint/2010/main" val="2351033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4000" b="1" dirty="0" smtClean="0">
                <a:solidFill>
                  <a:srgbClr val="0070C0"/>
                </a:solidFill>
              </a:rPr>
              <a:t>Nejčastěji využívané služby</a:t>
            </a:r>
            <a:endParaRPr lang="cs-CZ" sz="4000" b="1" dirty="0">
              <a:solidFill>
                <a:srgbClr val="0070C0"/>
              </a:solidFill>
            </a:endParaRPr>
          </a:p>
        </p:txBody>
      </p:sp>
      <p:sp>
        <p:nvSpPr>
          <p:cNvPr id="3" name="Zástupný symbol pro obsah 2"/>
          <p:cNvSpPr>
            <a:spLocks noGrp="1"/>
          </p:cNvSpPr>
          <p:nvPr>
            <p:ph idx="1"/>
          </p:nvPr>
        </p:nvSpPr>
        <p:spPr>
          <a:xfrm>
            <a:off x="467544" y="1628800"/>
            <a:ext cx="8229600" cy="4680520"/>
          </a:xfrm>
        </p:spPr>
        <p:txBody>
          <a:bodyPr/>
          <a:lstStyle/>
          <a:p>
            <a:r>
              <a:rPr lang="cs-CZ" altLang="cs-CZ" sz="2400" dirty="0"/>
              <a:t>Krizová intervence face to face, po telefonu, emailu</a:t>
            </a:r>
          </a:p>
          <a:p>
            <a:r>
              <a:rPr lang="cs-CZ" altLang="cs-CZ" sz="2400" dirty="0"/>
              <a:t>Psychologické, sociální a právní poradenství</a:t>
            </a:r>
          </a:p>
          <a:p>
            <a:r>
              <a:rPr lang="cs-CZ" altLang="cs-CZ" sz="2400" dirty="0"/>
              <a:t>Rodinná mediace, rodinná terapie</a:t>
            </a:r>
          </a:p>
          <a:p>
            <a:r>
              <a:rPr lang="cs-CZ" altLang="cs-CZ" sz="2400" dirty="0"/>
              <a:t>Systematická psychoterapie pro děti a dospívající do 26 let</a:t>
            </a:r>
          </a:p>
          <a:p>
            <a:r>
              <a:rPr lang="cs-CZ" altLang="cs-CZ" sz="2400" dirty="0"/>
              <a:t>Asistované kontakty dítěte s rodičem</a:t>
            </a:r>
          </a:p>
          <a:p>
            <a:r>
              <a:rPr lang="cs-CZ" altLang="cs-CZ" sz="2400" dirty="0"/>
              <a:t>Asistovaná předávání dítěte mezi rodiči</a:t>
            </a:r>
          </a:p>
          <a:p>
            <a:r>
              <a:rPr lang="cs-CZ" altLang="cs-CZ" sz="2400" dirty="0"/>
              <a:t>Program „Dítě v centru zájmu“</a:t>
            </a:r>
          </a:p>
          <a:p>
            <a:r>
              <a:rPr lang="cs-CZ" altLang="cs-CZ" sz="2400" dirty="0"/>
              <a:t>Program ONA – pro osoby nezvládající agresi ve vztazích</a:t>
            </a:r>
          </a:p>
          <a:p>
            <a:r>
              <a:rPr lang="cs-CZ" altLang="cs-CZ" sz="2400" dirty="0"/>
              <a:t>Metodické vedení spolupracujících subjektů (OSPOD, výchovní poradci, učitelé, školní psychologové, kolegové z jiných organizací…)</a:t>
            </a:r>
          </a:p>
          <a:p>
            <a:endParaRPr lang="cs-CZ" dirty="0"/>
          </a:p>
        </p:txBody>
      </p:sp>
    </p:spTree>
    <p:extLst>
      <p:ext uri="{BB962C8B-B14F-4D97-AF65-F5344CB8AC3E}">
        <p14:creationId xmlns:p14="http://schemas.microsoft.com/office/powerpoint/2010/main" val="2037792246"/>
      </p:ext>
    </p:extLst>
  </p:cSld>
  <p:clrMapOvr>
    <a:masterClrMapping/>
  </p:clrMapOvr>
</p:sld>
</file>

<file path=ppt/theme/theme1.xml><?xml version="1.0" encoding="utf-8"?>
<a:theme xmlns:a="http://schemas.openxmlformats.org/drawingml/2006/main" name="Motiv sady Office">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2729</TotalTime>
  <Words>2057</Words>
  <Application>Microsoft Office PowerPoint</Application>
  <PresentationFormat>Předvádění na obrazovce (4:3)</PresentationFormat>
  <Paragraphs>181</Paragraphs>
  <Slides>17</Slides>
  <Notes>1</Notes>
  <HiddenSlides>0</HiddenSlides>
  <MMClips>0</MMClips>
  <ScaleCrop>false</ScaleCrop>
  <HeadingPairs>
    <vt:vector size="8" baseType="variant">
      <vt:variant>
        <vt:lpstr>Použitá písma</vt:lpstr>
      </vt:variant>
      <vt:variant>
        <vt:i4>3</vt:i4>
      </vt:variant>
      <vt:variant>
        <vt:lpstr>Motiv</vt:lpstr>
      </vt:variant>
      <vt:variant>
        <vt:i4>1</vt:i4>
      </vt:variant>
      <vt:variant>
        <vt:lpstr>Vložené servery OLE</vt:lpstr>
      </vt:variant>
      <vt:variant>
        <vt:i4>1</vt:i4>
      </vt:variant>
      <vt:variant>
        <vt:lpstr>Nadpisy snímků</vt:lpstr>
      </vt:variant>
      <vt:variant>
        <vt:i4>17</vt:i4>
      </vt:variant>
    </vt:vector>
  </HeadingPairs>
  <TitlesOfParts>
    <vt:vector size="22" baseType="lpstr">
      <vt:lpstr>Arial</vt:lpstr>
      <vt:lpstr>Calibri</vt:lpstr>
      <vt:lpstr>Lucida Sans Unicode</vt:lpstr>
      <vt:lpstr>Motiv sady Office</vt:lpstr>
      <vt:lpstr>Obrázek</vt:lpstr>
      <vt:lpstr> Práce s klienty v krizových situacích Etika práce, etická dilemata    Mgr. Eva Pospíchalová Spondea, o.p.s. </vt:lpstr>
      <vt:lpstr>Struktura přednášky</vt:lpstr>
      <vt:lpstr>Představení organizace</vt:lpstr>
      <vt:lpstr>Struktura organizace</vt:lpstr>
      <vt:lpstr>Principy práce ve Spondea</vt:lpstr>
      <vt:lpstr>Etické ukotvení</vt:lpstr>
      <vt:lpstr>Pracovní tým a profily zaměstnanců</vt:lpstr>
      <vt:lpstr>Cílové skupiny</vt:lpstr>
      <vt:lpstr>Nejčastěji využívané služby</vt:lpstr>
      <vt:lpstr>Krizové situace u klientů</vt:lpstr>
      <vt:lpstr>Domácí násilí – základní pojmy</vt:lpstr>
      <vt:lpstr>Domácí násilí – příčiny vzniku</vt:lpstr>
      <vt:lpstr>Eskalace DN</vt:lpstr>
      <vt:lpstr>Stalking – nebezpečné pronásledování</vt:lpstr>
      <vt:lpstr>Možnosti pomoci obětem DN</vt:lpstr>
      <vt:lpstr>Pracujeme se všemi členy rodiny</vt:lpstr>
      <vt:lpstr>Prezentace aplikace PowerPoint</vt:lpstr>
    </vt:vector>
  </TitlesOfParts>
  <Company>Spondea o.p.s.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levova</dc:creator>
  <cp:lastModifiedBy>Prochazkova</cp:lastModifiedBy>
  <cp:revision>218</cp:revision>
  <dcterms:created xsi:type="dcterms:W3CDTF">2010-11-23T18:18:04Z</dcterms:created>
  <dcterms:modified xsi:type="dcterms:W3CDTF">2019-03-05T21:19:15Z</dcterms:modified>
</cp:coreProperties>
</file>