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6" r:id="rId4"/>
    <p:sldId id="267" r:id="rId5"/>
    <p:sldId id="268" r:id="rId6"/>
    <p:sldId id="265" r:id="rId7"/>
    <p:sldId id="266" r:id="rId8"/>
    <p:sldId id="270" r:id="rId9"/>
    <p:sldId id="269" r:id="rId10"/>
    <p:sldId id="258" r:id="rId11"/>
    <p:sldId id="259" r:id="rId12"/>
    <p:sldId id="260" r:id="rId13"/>
    <p:sldId id="261" r:id="rId14"/>
    <p:sldId id="262" r:id="rId15"/>
    <p:sldId id="263" r:id="rId16"/>
    <p:sldId id="257" r:id="rId17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556475966" val="944" revOS="4"/>
      <pr:smFileRevision xmlns="" xmlns:p14="http://schemas.microsoft.com/office/powerpoint/2010/main" xmlns:pr="smNativeData" dt="1556475966" val="0"/>
      <pr:guideOptions xmlns="" xmlns:p14="http://schemas.microsoft.com/office/powerpoint/2010/main" xmlns:pr="smNativeData" dt="155647596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2" autoAdjust="0"/>
    <p:restoredTop sz="94660"/>
  </p:normalViewPr>
  <p:slideViewPr>
    <p:cSldViewPr snapToObjects="1" showGuides="1">
      <p:cViewPr varScale="1">
        <p:scale>
          <a:sx n="109" d="100"/>
          <a:sy n="109" d="100"/>
        </p:scale>
        <p:origin x="23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370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E27-69D3-21A8-9DCC-9FFD10826BCA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5D8F-C1D3-21AB-9DCC-37FE13826B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351D-53D3-21C3-9DCC-A5967B826BF0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3CE1-AFD3-21CA-9DCC-599F72826B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4AE2-ACD3-21BC-9DCC-5AE904826B0F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7164-2AD3-2187-9DCC-DCD23F826B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Podnadpis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E745911-5FD3-21AF-9DCC-A9FA17826BFC}" type="datetime1">
              <a:t>29.04.2019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E745109-47D3-21A7-9DCC-B1F21F826B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01D8-96D3-21F7-9DCC-60A24F826B35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581C-52D3-21AE-9DCC-A4FB16826BF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143D-73D3-21E2-9DCC-85B75A826BD0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6BED-A3D3-219D-9DCC-55C825826B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A31-7FD3-21AC-9DCC-89F914826BDC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0E6C-22D3-21F8-9DCC-D4AD40826B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26D-23D3-2194-9DCC-D5C12C826B80}" type="datetime1">
              <a:t>29.04.2019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4A4E-00D3-21BC-9DCC-F6E904826B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13E-70D3-21A7-9DCC-86F21F826BD3}" type="datetime1">
              <a:t>29.04.2019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5DAA-E4D3-21AB-9DCC-12FE13826B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43D-73D3-21A2-9DCC-85F71A826BD0}" type="datetime1">
              <a:t>29.04.2019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74D-03D3-21D1-9DCC-F58469826B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9A0-EED3-21AF-9DCC-18FA17826B4D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781F-51D3-218E-9DCC-A7DB36826B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3FEF-A1D3-21C9-9DCC-579C71826B02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3F59-17D3-21C9-9DCC-E19C71826B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70DF-91D3-2186-9DCC-67D33E826B32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73B-75D3-21D1-9DCC-838469826B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0DB1-FFD3-21FB-9DCC-09AE43826B5C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1272-3CD3-21E4-9DCC-CAB15C826B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E82-CCD3-2198-9DCC-3ACD20826B6F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4C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4E6-A8D3-21D2-9DCC-5E876A826B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AAH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V4d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Hxw////////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E7474B2-FCD3-2182-9DCC-0AD73A826B5F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E740D31-7FD3-21FB-9DCC-89AE43826B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D06-48D3-21AB-9DCC-BEFE13826BEB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6861-2FD3-219E-9DCC-D9CB26826B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DDE-90D3-219B-9DCC-66CE23826B33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BD6-98D3-21DD-9DCC-6E8865826B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k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942-0CD3-219F-9DCC-FACA27826BAF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BC1-8FD3-21DD-9DCC-798865826B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23BD-F3D3-21D5-9DCC-05806D826B50}" type="datetime1">
              <a:t>29.04.2019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BDA-94D3-21DD-9DCC-628865826B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3FEB-A5D3-21C9-9DCC-539C71826B06}" type="datetime1">
              <a:t>29.04.2019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080F-41D3-21FE-9DCC-B7AB46826B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1BBF-F1D3-21ED-9DCC-07B855826B52}" type="datetime1">
              <a:t>29.04.2019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45D7-99D3-21B3-9DCC-6FE60B826B3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B31-7FD3-219D-9DCC-89C825826BDC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4EAB-E5D3-21B8-9DCC-13ED00826B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21B2-FCD3-21D7-9DCC-0A826F826B5F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0491-DFD3-21F2-9DCC-29A74A826B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6303-4DD3-2195-9DCC-BBC02D826BEE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5C61-2FD3-21AA-9DCC-D9FF12826B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0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2D36-78D3-21DB-9DCC-8E8E63826BDB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27B-35D3-21D4-9DCC-C3816C826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1F8A-C4D3-21E9-9DCC-32BC51826B67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55ED-A3D3-21A3-9DCC-55F61B826B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70A4-EAD3-2186-9DCC-1CD33E826B49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25CE-80D3-21D3-9DCC-76866B826B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35F3-BDD3-21C3-9DCC-4B967B826B1E}" type="datetime1">
              <a:t>29.04.2019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1156-18D3-21E7-9DCC-EEB25F826B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54D0-9ED3-21A2-9DCC-68F71A826B3D}" type="datetime1">
              <a:t>29.04.2019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0035-7BD3-21F6-9DCC-8DA34E826B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755A-14D3-2183-9DCC-E2D63B826BB7}" type="datetime1">
              <a:t>29.04.2019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652F-61D3-2193-9DCC-97C62B826B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026B-25D3-21F4-9DCC-D3A14C826B86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6B5E-10D3-219D-9DCC-E6C825826B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7428B1-FFD3-21DE-9DCC-098B66826B5C}" type="datetime1">
              <a:t>29.04.2019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743774-3AD3-21C1-9DCC-CC9479826B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E7428ED-A3D3-21DE-9DCC-558B66826B00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7469E8-A6D3-219F-9DCC-50CA27826B0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saW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P//////////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Zástupný symbol pro tex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P//////////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3E743BA5-EBD3-21CD-9DCC-1D9875826B48}" type="datetime1">
              <a:t>29.04.2019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3E745771-3FD3-21A1-9DCC-C9F419826B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18"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18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18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0w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E740C8E-C0D3-21FA-9DCC-36AF42826B63}" type="datetime1">
              <a:t>29.04.2019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74476C-22D3-21B1-9DCC-D4E409826B81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PvDF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BoNAAAINAAAJhYAAA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rPr sz="7200" b="1"/>
              <a:t>Week 11</a:t>
            </a:r>
            <a:r>
              <a:rPr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AAAAAAAAABAOAAAQBcAABAgAAAmAAAACAAAAP//////////"/>
              </a:ext>
            </a:extLst>
          </p:cNvSpPr>
          <p:nvPr/>
        </p:nvSpPr>
        <p:spPr>
          <a:xfrm>
            <a:off x="0" y="0"/>
            <a:ext cx="9144000" cy="3779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/>
              <a:t>Points of view</a:t>
            </a:r>
          </a:p>
          <a:p>
            <a:pPr>
              <a:defRPr sz="2800"/>
            </a:pPr>
            <a:endParaRPr sz="2800"/>
          </a:p>
          <a:p>
            <a:pPr>
              <a:defRPr sz="2800"/>
            </a:pPr>
            <a:r>
              <a:t>Task</a:t>
            </a:r>
          </a:p>
          <a:p>
            <a:endParaRPr sz="2800"/>
          </a:p>
          <a:p>
            <a:r>
              <a:rPr sz="2800"/>
              <a:t>Read the statements.</a:t>
            </a:r>
          </a:p>
          <a:p>
            <a:endParaRPr sz="2800"/>
          </a:p>
          <a:p>
            <a:r>
              <a:rPr sz="2800"/>
              <a:t>Discuss your reaction to them.</a:t>
            </a:r>
          </a:p>
          <a:p>
            <a:endParaRPr sz="2800"/>
          </a:p>
          <a:p>
            <a:r>
              <a:rPr sz="2800"/>
              <a:t>Sort the statements into pro-choice (PC) or pro-life (PL).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AAAABIAAABAOAAARxUAABAgAAAmAAAACAAAAP//////////"/>
              </a:ext>
            </a:extLst>
          </p:cNvSpPr>
          <p:nvPr/>
        </p:nvSpPr>
        <p:spPr>
          <a:xfrm>
            <a:off x="0" y="11430"/>
            <a:ext cx="9144000" cy="34474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3200" b="1"/>
              <a:t>Formal writing</a:t>
            </a:r>
          </a:p>
          <a:p>
            <a:endParaRPr sz="3200" b="1"/>
          </a:p>
          <a:p>
            <a:r>
              <a:rPr sz="3200"/>
              <a:t>Sort the letter into the correct order.</a:t>
            </a:r>
          </a:p>
          <a:p>
            <a:endParaRPr sz="3200"/>
          </a:p>
          <a:p>
            <a:r>
              <a:rPr sz="3200"/>
              <a:t>What’s the purpose of each section?</a:t>
            </a:r>
          </a:p>
          <a:p>
            <a:endParaRPr sz="3200"/>
          </a:p>
          <a:p>
            <a:endParaRPr sz="3200"/>
          </a:p>
          <a:p>
            <a:endParaRPr sz="3200"/>
          </a:p>
          <a:p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AAAAAAAAAAlNwAAWiQAABAgAAAmAAAACAAAAP//////////"/>
              </a:ext>
            </a:extLst>
          </p:cNvSpPr>
          <p:nvPr/>
        </p:nvSpPr>
        <p:spPr>
          <a:xfrm>
            <a:off x="0" y="0"/>
            <a:ext cx="8964295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2400" b="1"/>
              <a:t>Appropriate greeting</a:t>
            </a:r>
          </a:p>
          <a:p>
            <a:pPr algn="ctr"/>
            <a:endParaRPr sz="2400" b="1"/>
          </a:p>
          <a:p>
            <a:pPr algn="ctr"/>
            <a:r>
              <a:rPr sz="2400" b="1"/>
              <a:t>Reason for writing</a:t>
            </a:r>
          </a:p>
          <a:p>
            <a:pPr algn="ctr"/>
            <a:endParaRPr sz="2400" b="1"/>
          </a:p>
          <a:p>
            <a:pPr algn="ctr"/>
            <a:r>
              <a:rPr sz="2400" b="1"/>
              <a:t>Brief biographical background</a:t>
            </a:r>
          </a:p>
          <a:p>
            <a:pPr algn="ctr"/>
            <a:endParaRPr sz="2400" b="1"/>
          </a:p>
          <a:p>
            <a:pPr algn="ctr"/>
            <a:r>
              <a:rPr sz="2400" b="1"/>
              <a:t>Reason for choice of school</a:t>
            </a:r>
          </a:p>
          <a:p>
            <a:pPr algn="ctr"/>
            <a:endParaRPr sz="2400" b="1"/>
          </a:p>
          <a:p>
            <a:pPr algn="ctr"/>
            <a:r>
              <a:rPr sz="2400" b="1"/>
              <a:t>Personal qualities</a:t>
            </a:r>
          </a:p>
          <a:p>
            <a:pPr algn="ctr"/>
            <a:endParaRPr sz="2400" b="1"/>
          </a:p>
          <a:p>
            <a:pPr algn="ctr"/>
            <a:r>
              <a:rPr sz="2400" b="1"/>
              <a:t>Gratitude</a:t>
            </a:r>
          </a:p>
          <a:p>
            <a:pPr algn="ctr"/>
            <a:endParaRPr sz="2400" b="1"/>
          </a:p>
          <a:p>
            <a:pPr algn="ctr"/>
            <a:r>
              <a:rPr sz="2400" b="1"/>
              <a:t>Polite ending</a:t>
            </a:r>
          </a:p>
          <a:p>
            <a:pPr algn="ctr"/>
            <a:endParaRPr sz="2400" b="1"/>
          </a:p>
          <a:p>
            <a:pPr algn="ctr"/>
            <a:r>
              <a:rPr sz="2400" b="1"/>
              <a:t>Appropriate sign off</a:t>
            </a:r>
          </a:p>
          <a:p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BAOAAA4B8AABAgAAAmAAAACAAAAP//////////"/>
              </a:ext>
            </a:extLst>
          </p:cNvSpPr>
          <p:nvPr/>
        </p:nvSpPr>
        <p:spPr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3200" b="1"/>
              <a:t>Homework</a:t>
            </a:r>
          </a:p>
          <a:p>
            <a:pPr algn="ctr"/>
            <a:endParaRPr sz="3200" b="1"/>
          </a:p>
          <a:p>
            <a:endParaRPr sz="3200" b="1"/>
          </a:p>
          <a:p>
            <a:r>
              <a:t>Choose one of the foreign universities that students from Masaryk University can go on Erasmus to. </a:t>
            </a:r>
          </a:p>
          <a:p>
            <a:endParaRPr/>
          </a:p>
          <a:p>
            <a:r>
              <a:t>Write a motivation letter, asking to be considered for a place at the unviersity, using between 200-300 words.</a:t>
            </a:r>
          </a:p>
          <a:p>
            <a:endParaRPr/>
          </a:p>
          <a:p>
            <a:r>
              <a:t>Follow the structure.</a:t>
            </a:r>
          </a:p>
          <a:p>
            <a:endParaRPr/>
          </a:p>
          <a:p>
            <a:r>
              <a:t>Be specific! - not, ‘your university is very good’</a:t>
            </a:r>
          </a:p>
          <a:p>
            <a:endParaRPr/>
          </a:p>
          <a:p>
            <a:pPr algn="ctr"/>
            <a:r>
              <a:rPr sz="2400" b="1"/>
              <a:t>TYPE IT</a:t>
            </a:r>
          </a:p>
          <a:p>
            <a:pPr algn="ctr"/>
            <a:r>
              <a:rPr sz="2400" b="1"/>
              <a:t>PRINT IT</a:t>
            </a:r>
          </a:p>
          <a:p>
            <a:pPr algn="ctr"/>
            <a:r>
              <a:rPr sz="2400" b="1"/>
              <a:t> BRING IT TO THE NEXT LESSON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PvDF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P////9BOAAAsRwAAAAAAAAmAAAACAAAAP//////////"/>
              </a:ext>
            </a:extLst>
          </p:cNvSpPr>
          <p:nvPr/>
        </p:nvSpPr>
        <p:spPr>
          <a:xfrm>
            <a:off x="0" y="-635"/>
            <a:ext cx="9144635" cy="4664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ctr">
              <a:defRPr sz="3600" b="1"/>
            </a:pPr>
            <a:r>
              <a:t>The (nearly) end of course mixed bag</a:t>
            </a:r>
          </a:p>
          <a:p>
            <a:pPr algn="ctr">
              <a:defRPr sz="3600" b="1"/>
            </a:pPr>
            <a:endParaRPr/>
          </a:p>
          <a:p>
            <a:pPr algn="ctr">
              <a:defRPr sz="3600" b="1"/>
            </a:pPr>
            <a:r>
              <a:t>TODAY</a:t>
            </a:r>
          </a:p>
          <a:p>
            <a:pPr algn="ctr">
              <a:defRPr sz="3600" b="1"/>
            </a:pPr>
            <a:endParaRPr/>
          </a:p>
          <a:p>
            <a:pPr algn="ctr">
              <a:defRPr sz="3600" b="1"/>
            </a:pPr>
            <a:r>
              <a:t>1. Fun with comparatives and superlatives!</a:t>
            </a:r>
          </a:p>
          <a:p>
            <a:pPr algn="ctr">
              <a:defRPr sz="3600" b="1"/>
            </a:pPr>
            <a:endParaRPr/>
          </a:p>
          <a:p>
            <a:pPr algn="ctr">
              <a:defRPr sz="3600" b="1"/>
            </a:pPr>
            <a:r>
              <a:t>2. Easter homework check</a:t>
            </a:r>
          </a:p>
          <a:p>
            <a:pPr algn="ctr">
              <a:defRPr sz="3600" b="1"/>
            </a:pPr>
            <a:endParaRPr/>
          </a:p>
          <a:p>
            <a:pPr algn="ctr">
              <a:defRPr sz="3600" b="1"/>
            </a:pPr>
            <a:r>
              <a:t>3. Social topic of the day</a:t>
            </a:r>
          </a:p>
          <a:p>
            <a:pPr algn="ctr">
              <a:defRPr sz="3600" b="1"/>
            </a:pPr>
            <a:endParaRPr/>
          </a:p>
          <a:p>
            <a:pPr algn="ctr">
              <a:defRPr b="1"/>
            </a:pPr>
            <a:r>
              <a:rPr sz="3600"/>
              <a:t>4. The formal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PvDFXBMAAAAlAAAAM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BABcn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EAAAAAAAAAQTgAAFcfAAAAAAAAJgAAAAgAAAD//////////w=="/>
              </a:ext>
            </a:extLst>
          </p:cNvGraphicFramePr>
          <p:nvPr/>
        </p:nvGraphicFramePr>
        <p:xfrm>
          <a:off x="635" y="0"/>
          <a:ext cx="9144000" cy="509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" y="0"/>
                        <a:ext cx="9144000" cy="5094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1"/>
          <p:cNvSpPr txBox="1">
            <a:extLst>
              <a:ext uri="smNativeData">
                <pr:smNativeData xmlns="" xmlns:p14="http://schemas.microsoft.com/office/powerpoint/2010/main" xmlns:pr="smNativeData" val="SMDATA_16_PvDFXB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NwIAADcCAAATCwAAdwQAAAAgAAAmAAAACAAAAP//////////"/>
              </a:ext>
            </a:extLst>
          </p:cNvSpPr>
          <p:nvPr/>
        </p:nvSpPr>
        <p:spPr>
          <a:xfrm>
            <a:off x="360045" y="360045"/>
            <a:ext cx="14401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endParaRPr/>
          </a:p>
        </p:txBody>
      </p:sp>
      <p:sp>
        <p:nvSpPr>
          <p:cNvPr id="4" name="Textbox2"/>
          <p:cNvSpPr txBox="1">
            <a:extLst>
              <a:ext uri="smNativeData">
                <pr:smNativeData xmlns="" xmlns:p14="http://schemas.microsoft.com/office/powerpoint/2010/main" xmlns:pr="smNativeData" val="SMDATA_16_PvDF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DkgAABAOAAADSkAAAAAAAAmAAAACAAAAP//////////"/>
              </a:ext>
            </a:extLst>
          </p:cNvSpPr>
          <p:nvPr/>
        </p:nvSpPr>
        <p:spPr>
          <a:xfrm>
            <a:off x="0" y="5238115"/>
            <a:ext cx="9144000" cy="143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ctr">
              <a:defRPr sz="2400" b="1"/>
            </a:pPr>
            <a:r>
              <a:t>How many comparative or superlative sentences can you make about this picture?</a:t>
            </a:r>
          </a:p>
          <a:p>
            <a:pPr algn="ctr">
              <a:defRPr sz="2400" b="1"/>
            </a:pPr>
            <a:endParaRPr/>
          </a:p>
          <a:p>
            <a:pPr algn="ctr">
              <a:defRPr b="1"/>
            </a:pPr>
            <a:r>
              <a:rPr sz="2400"/>
              <a:t>You don’t have to write, but be ready to contribute an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B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b="1"/>
            </a:pPr>
            <a:r>
              <a:rPr sz="2800"/>
              <a:t>Adjectives</a:t>
            </a:r>
          </a:p>
          <a:p>
            <a:endParaRPr sz="2800"/>
          </a:p>
          <a:p>
            <a:pPr algn="ctr">
              <a:defRPr b="1">
                <a:solidFill>
                  <a:srgbClr val="0000FF"/>
                </a:solidFill>
              </a:defRPr>
            </a:pPr>
            <a:r>
              <a:rPr sz="4800"/>
              <a:t>It was his the worst mistake</a:t>
            </a:r>
          </a:p>
          <a:p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PvDFXB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B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sz="2800"/>
            </a:pPr>
            <a:r>
              <a:t>Look around the room for inspiration and write sentences for each structure: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1. as __ as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2. than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3. much + comparative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4. the + superlative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5. other determiner + 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190" y="128270"/>
            <a:ext cx="8897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/>
              <a:t>The class is emptier than usual</a:t>
            </a:r>
          </a:p>
          <a:p>
            <a:pPr marL="342900" indent="-342900">
              <a:buAutoNum type="arabicPeriod"/>
            </a:pPr>
            <a:r>
              <a:rPr lang="en-AU" dirty="0" smtClean="0"/>
              <a:t>Those chairs are more lime green than I like.</a:t>
            </a:r>
          </a:p>
          <a:p>
            <a:pPr marL="342900" indent="-342900">
              <a:buAutoNum type="arabicPeriod"/>
            </a:pPr>
            <a:r>
              <a:rPr lang="en-AU" dirty="0" smtClean="0"/>
              <a:t>The wall is whiter than the door.</a:t>
            </a:r>
          </a:p>
          <a:p>
            <a:pPr marL="342900" indent="-342900">
              <a:buAutoNum type="arabicPeriod"/>
            </a:pPr>
            <a:r>
              <a:rPr lang="en-AU" dirty="0" smtClean="0"/>
              <a:t>The chair next to me is as green as the other chairs.</a:t>
            </a:r>
          </a:p>
          <a:p>
            <a:pPr marL="342900" indent="-342900">
              <a:buAutoNum type="arabicPeriod"/>
            </a:pPr>
            <a:r>
              <a:rPr lang="en-AU" dirty="0" smtClean="0"/>
              <a:t>Her hair is as wet as a sewer rat.</a:t>
            </a:r>
          </a:p>
          <a:p>
            <a:pPr marL="342900" indent="-342900">
              <a:buAutoNum type="arabicPeriod"/>
            </a:pPr>
            <a:r>
              <a:rPr lang="en-AU" dirty="0" smtClean="0"/>
              <a:t>The tiles are a little bit darker than the walls.</a:t>
            </a:r>
          </a:p>
          <a:p>
            <a:pPr marL="342900" indent="-342900">
              <a:buAutoNum type="arabicPeriod"/>
            </a:pPr>
            <a:r>
              <a:rPr lang="en-AU" dirty="0" smtClean="0"/>
              <a:t>The colour of the chair is the worst green I have ever seen.</a:t>
            </a:r>
          </a:p>
          <a:p>
            <a:pPr marL="342900" indent="-342900">
              <a:buAutoNum type="arabicPeriod"/>
            </a:pPr>
            <a:r>
              <a:rPr lang="en-AU" dirty="0" smtClean="0"/>
              <a:t>The map of the of the US is smaller than the map of the UK.</a:t>
            </a:r>
          </a:p>
          <a:p>
            <a:pPr marL="342900" indent="-342900">
              <a:buAutoNum type="arabicPeriod"/>
            </a:pPr>
            <a:r>
              <a:rPr lang="en-AU" dirty="0" smtClean="0"/>
              <a:t>My friend is as sociable as my cousin.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8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PvDFX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ctr">
              <a:defRPr b="1"/>
            </a:pPr>
            <a:r>
              <a:rPr sz="3000" dirty="0"/>
              <a:t>Homework check</a:t>
            </a:r>
          </a:p>
          <a:p>
            <a:endParaRPr sz="3000" dirty="0"/>
          </a:p>
          <a:p>
            <a:pPr>
              <a:lnSpc>
                <a:spcPct val="150000"/>
              </a:lnSpc>
              <a:defRPr sz="2800"/>
            </a:pPr>
            <a:r>
              <a:rPr dirty="0"/>
              <a:t>1. What is the Foster Care Support Foundation? What do they do? How?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2. Remember the video? </a:t>
            </a:r>
            <a:r>
              <a:rPr lang="en-GB" dirty="0" smtClean="0"/>
              <a:t>What happened in it? </a:t>
            </a:r>
            <a:r>
              <a:rPr dirty="0" smtClean="0"/>
              <a:t>What </a:t>
            </a:r>
            <a:r>
              <a:rPr dirty="0"/>
              <a:t>did you think about it - as a video/advert for the FCSF?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3. What’s the difference between fostering and adopting?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4. Check 5E and 5F.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5. And 6 - Tracey and Dave’s views on </a:t>
            </a:r>
            <a:r>
              <a:rPr i="1" dirty="0"/>
              <a:t>Head Heart Hands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AAAAEYAAABAOAAAzhYAABAgAAAmAAAACAAAAP//////////"/>
              </a:ext>
            </a:extLst>
          </p:cNvSpPr>
          <p:nvPr/>
        </p:nvSpPr>
        <p:spPr>
          <a:xfrm>
            <a:off x="0" y="44450"/>
            <a:ext cx="9144000" cy="3662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 b="1"/>
              <a:t>Abortion</a:t>
            </a:r>
          </a:p>
          <a:p>
            <a:endParaRPr sz="2800" b="1"/>
          </a:p>
          <a:p>
            <a:r>
              <a:rPr sz="2800"/>
              <a:t>Define the following terms:</a:t>
            </a:r>
          </a:p>
          <a:p>
            <a:pPr lvl="1"/>
            <a:r>
              <a:rPr sz="2800"/>
              <a:t>	</a:t>
            </a:r>
          </a:p>
          <a:p>
            <a:pPr lvl="1"/>
            <a:r>
              <a:rPr sz="2800"/>
              <a:t>Abortion		Pro-life	Pro-choice</a:t>
            </a:r>
          </a:p>
          <a:p>
            <a:pPr lvl="1"/>
            <a:r>
              <a:rPr sz="2800"/>
              <a:t>	</a:t>
            </a:r>
          </a:p>
          <a:p>
            <a:pPr marL="514350" indent="-514350">
              <a:buAutoNum type="arabicPeriod"/>
            </a:pPr>
            <a:endParaRPr sz="2800"/>
          </a:p>
          <a:p>
            <a:endParaRPr sz="2800"/>
          </a:p>
          <a:p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extLst>
              <a:ext uri="smNativeData">
                <pr:smNativeData xmlns="" xmlns:p14="http://schemas.microsoft.com/office/powerpoint/2010/main" xmlns:pr="smNativeData" val="SMDATA_16_PvDFX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BAOAAAMCAAABAgAAAmAAAACAAAAP//////////"/>
              </a:ext>
            </a:extLst>
          </p:cNvSpPr>
          <p:nvPr/>
        </p:nvSpPr>
        <p:spPr>
          <a:xfrm>
            <a:off x="0" y="0"/>
            <a:ext cx="9144000" cy="523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 b="1"/>
              <a:t>Abortion</a:t>
            </a:r>
            <a:r>
              <a:rPr sz="2800"/>
              <a:t> is a medical operation in which a developing baby is removed from a woman's body so that it is not born alive. </a:t>
            </a:r>
          </a:p>
          <a:p>
            <a:endParaRPr sz="2800"/>
          </a:p>
          <a:p>
            <a:pPr algn="ctr"/>
            <a:r>
              <a:t>From: http://www.macmillandictionary.com/dictionary/british/abortion </a:t>
            </a:r>
          </a:p>
          <a:p>
            <a:endParaRPr/>
          </a:p>
          <a:p>
            <a:r>
              <a:rPr sz="2800"/>
              <a:t>There are two key adjectives used in the debate about abortion. </a:t>
            </a:r>
            <a:r>
              <a:rPr sz="2800" b="1"/>
              <a:t>Pro-life</a:t>
            </a:r>
            <a:r>
              <a:rPr sz="2800"/>
              <a:t> refers to the belief that pregnant women </a:t>
            </a:r>
            <a:r>
              <a:rPr sz="2800" u="sng"/>
              <a:t>should not be allowed </a:t>
            </a:r>
            <a:r>
              <a:rPr sz="2800"/>
              <a:t>to have an abortion. A person holding these views may also be referred to as a </a:t>
            </a:r>
            <a:r>
              <a:rPr sz="2800" b="1"/>
              <a:t>pro-lifer</a:t>
            </a:r>
            <a:r>
              <a:rPr sz="2800"/>
              <a:t>. </a:t>
            </a:r>
          </a:p>
          <a:p>
            <a:endParaRPr sz="2800"/>
          </a:p>
          <a:p>
            <a:r>
              <a:rPr sz="2800"/>
              <a:t>On the other hand, </a:t>
            </a:r>
            <a:r>
              <a:rPr sz="2800" b="1"/>
              <a:t>pro-choice</a:t>
            </a:r>
            <a:r>
              <a:rPr sz="2800"/>
              <a:t> is used to say that pregnant women </a:t>
            </a:r>
            <a:r>
              <a:rPr sz="2800" u="sng"/>
              <a:t>should be able to decide </a:t>
            </a:r>
            <a:r>
              <a:rPr sz="2800"/>
              <a:t>whether to have an abortion or not.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516</Words>
  <Application>Microsoft Office PowerPoint</Application>
  <PresentationFormat>Předvádění na obrazovce (4:3)</PresentationFormat>
  <Paragraphs>104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Presentation</vt:lpstr>
      <vt:lpstr>Presentation</vt:lpstr>
      <vt:lpstr>Presentation</vt:lpstr>
      <vt:lpstr>Paint.Picture</vt:lpstr>
      <vt:lpstr>Week 11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 </dc:title>
  <dc:subject/>
  <dc:creator/>
  <cp:keywords/>
  <dc:description/>
  <cp:lastModifiedBy>Lektor</cp:lastModifiedBy>
  <cp:revision>3</cp:revision>
  <dcterms:created xsi:type="dcterms:W3CDTF">2019-04-28T17:54:05Z</dcterms:created>
  <dcterms:modified xsi:type="dcterms:W3CDTF">2019-04-29T07:31:55Z</dcterms:modified>
</cp:coreProperties>
</file>