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63" r:id="rId17"/>
    <p:sldId id="264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5677-4D17-4740-8672-1A3F6703B9DD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97D0-F866-4EED-AE76-B5EB394C11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492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5677-4D17-4740-8672-1A3F6703B9DD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97D0-F866-4EED-AE76-B5EB394C11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19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5677-4D17-4740-8672-1A3F6703B9DD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97D0-F866-4EED-AE76-B5EB394C11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95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5677-4D17-4740-8672-1A3F6703B9DD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97D0-F866-4EED-AE76-B5EB394C11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51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5677-4D17-4740-8672-1A3F6703B9DD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97D0-F866-4EED-AE76-B5EB394C11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10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5677-4D17-4740-8672-1A3F6703B9DD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97D0-F866-4EED-AE76-B5EB394C11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475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5677-4D17-4740-8672-1A3F6703B9DD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97D0-F866-4EED-AE76-B5EB394C11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450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5677-4D17-4740-8672-1A3F6703B9DD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97D0-F866-4EED-AE76-B5EB394C11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823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5677-4D17-4740-8672-1A3F6703B9DD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97D0-F866-4EED-AE76-B5EB394C11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13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5677-4D17-4740-8672-1A3F6703B9DD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97D0-F866-4EED-AE76-B5EB394C11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15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5677-4D17-4740-8672-1A3F6703B9DD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97D0-F866-4EED-AE76-B5EB394C11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40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D5677-4D17-4740-8672-1A3F6703B9DD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97D0-F866-4EED-AE76-B5EB394C11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71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nO25IzzYg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Week 9</a:t>
            </a:r>
            <a:endParaRPr lang="cs-CZ" sz="5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80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60997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355976" y="476672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What happened?</a:t>
            </a:r>
          </a:p>
          <a:p>
            <a:endParaRPr lang="en-GB" sz="3600" dirty="0"/>
          </a:p>
          <a:p>
            <a:r>
              <a:rPr lang="en-GB" sz="3600" dirty="0" smtClean="0"/>
              <a:t>Who is he talking to?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193787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1" y="44624"/>
            <a:ext cx="5222006" cy="324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6632"/>
            <a:ext cx="2997742" cy="405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7504" y="3573016"/>
            <a:ext cx="54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What are their names?</a:t>
            </a:r>
          </a:p>
          <a:p>
            <a:endParaRPr lang="en-GB" sz="3200" dirty="0"/>
          </a:p>
          <a:p>
            <a:r>
              <a:rPr lang="en-GB" sz="3200" dirty="0" smtClean="0"/>
              <a:t>Apart from names, what else do we know about them?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898480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48680"/>
            <a:ext cx="4531657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7504" y="116632"/>
            <a:ext cx="3960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Who are they?</a:t>
            </a:r>
          </a:p>
          <a:p>
            <a:endParaRPr lang="en-GB" sz="3200" dirty="0"/>
          </a:p>
          <a:p>
            <a:r>
              <a:rPr lang="en-GB" sz="3200" dirty="0" smtClean="0"/>
              <a:t>Why are they in this clip?</a:t>
            </a:r>
          </a:p>
          <a:p>
            <a:endParaRPr lang="en-GB" sz="3200" dirty="0"/>
          </a:p>
          <a:p>
            <a:r>
              <a:rPr lang="en-GB" sz="3200" dirty="0" smtClean="0"/>
              <a:t>What is the woman worrying about?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000028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0007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0" y="501317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Before we watch – what problems are the girls likely to have on their first night?</a:t>
            </a:r>
          </a:p>
          <a:p>
            <a:endParaRPr lang="en-GB" sz="2400" dirty="0"/>
          </a:p>
          <a:p>
            <a:r>
              <a:rPr lang="en-GB" sz="2400" dirty="0" smtClean="0"/>
              <a:t>After watching – what was the problem?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05471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01051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1520" y="3501008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Does what?</a:t>
            </a:r>
          </a:p>
          <a:p>
            <a:endParaRPr lang="en-GB" sz="3200" dirty="0"/>
          </a:p>
          <a:p>
            <a:r>
              <a:rPr lang="en-GB" sz="3200" dirty="0" smtClean="0"/>
              <a:t>How does it do that? What do you see?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849250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3" y="620688"/>
            <a:ext cx="9113887" cy="459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84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640573"/>
              </p:ext>
            </p:extLst>
          </p:nvPr>
        </p:nvGraphicFramePr>
        <p:xfrm>
          <a:off x="35496" y="1268760"/>
          <a:ext cx="9108504" cy="316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29"/>
                <a:gridCol w="1150288"/>
                <a:gridCol w="992190"/>
                <a:gridCol w="909508"/>
                <a:gridCol w="906106"/>
                <a:gridCol w="935087"/>
                <a:gridCol w="1498963"/>
                <a:gridCol w="1760433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Adopt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Arrange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Assess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Break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Legal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Meet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Permanent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Responsibility</a:t>
                      </a:r>
                      <a:endParaRPr lang="cs-CZ" sz="20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Convert your assigned word! </a:t>
            </a:r>
          </a:p>
          <a:p>
            <a:pPr algn="ctr"/>
            <a:r>
              <a:rPr lang="en-GB" sz="3600" dirty="0" smtClean="0"/>
              <a:t>How many forms can you find?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148229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Complete the sentences with the correct form of the verb</a:t>
            </a:r>
          </a:p>
          <a:p>
            <a:endParaRPr lang="en-US" dirty="0"/>
          </a:p>
          <a:p>
            <a:r>
              <a:rPr lang="en-US" dirty="0" smtClean="0"/>
              <a:t>1. </a:t>
            </a:r>
            <a:r>
              <a:rPr lang="en-US" dirty="0"/>
              <a:t>You ______________ the law if you don’t officially inform the local authority of any private fostering arrangements you are aware of.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2-3. </a:t>
            </a:r>
            <a:r>
              <a:rPr lang="en-US" dirty="0"/>
              <a:t>A local authority needs to be able to ______________ both the child’s needs and the </a:t>
            </a:r>
            <a:r>
              <a:rPr lang="en-US" dirty="0" err="1"/>
              <a:t>carer’s</a:t>
            </a:r>
            <a:r>
              <a:rPr lang="en-US" dirty="0"/>
              <a:t> capacity to ______________ those needs.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Complete the sentences with the correct form of the word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1-4. </a:t>
            </a:r>
            <a:r>
              <a:rPr lang="en-US" dirty="0"/>
              <a:t>______________ </a:t>
            </a:r>
            <a:r>
              <a:rPr lang="en-US" dirty="0" smtClean="0"/>
              <a:t>(ADOPT) is </a:t>
            </a:r>
            <a:r>
              <a:rPr lang="en-US" dirty="0"/>
              <a:t>when someone takes a child home with them ______________ </a:t>
            </a:r>
            <a:r>
              <a:rPr lang="en-US" dirty="0" smtClean="0"/>
              <a:t>(PERMANENT) and </a:t>
            </a:r>
            <a:r>
              <a:rPr lang="en-US" dirty="0"/>
              <a:t>the child is ______________ </a:t>
            </a:r>
            <a:r>
              <a:rPr lang="en-US" dirty="0" smtClean="0"/>
              <a:t>(LEGAL) theirs</a:t>
            </a:r>
            <a:r>
              <a:rPr lang="en-US" dirty="0"/>
              <a:t>. Fostering on the other hand is different in that the </a:t>
            </a:r>
            <a:r>
              <a:rPr lang="en-US" dirty="0" smtClean="0"/>
              <a:t>______________ (ARRANGE) </a:t>
            </a:r>
            <a:r>
              <a:rPr lang="en-US" dirty="0"/>
              <a:t>is only temporary, although official too. Foster parents simply do not become the </a:t>
            </a:r>
            <a:r>
              <a:rPr lang="en-US" dirty="0" smtClean="0"/>
              <a:t>child’s </a:t>
            </a:r>
            <a:r>
              <a:rPr lang="en-US" dirty="0"/>
              <a:t>legal parents.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5. The </a:t>
            </a:r>
            <a:r>
              <a:rPr lang="en-US" dirty="0"/>
              <a:t>child will stay with a ______________ adult. (RESPONSIBILITY)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6-7. </a:t>
            </a:r>
            <a:r>
              <a:rPr lang="en-US" dirty="0"/>
              <a:t>It's a crime not </a:t>
            </a:r>
            <a:r>
              <a:rPr lang="en-US" dirty="0" smtClean="0"/>
              <a:t>to tell </a:t>
            </a:r>
            <a:r>
              <a:rPr lang="en-US" dirty="0"/>
              <a:t>the local authority about a fostering ______________ you know about. (ARRANGE)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7930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m2+zXB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6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AAAAAA5x8AADAV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86045" cy="34442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Picture2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m2+zXB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CsaWUL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BIWAACCFgAA0jcAAH4p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3587750" y="3658870"/>
            <a:ext cx="5486400" cy="30861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1"/>
          <p:cNvSpPr txBox="1">
            <a:extLst>
              <a:ext uri="smNativeData">
                <pr:smNativeData xmlns="" xmlns:p14="http://schemas.microsoft.com/office/powerpoint/2010/main" xmlns:pr="smNativeData" val="SMDATA_16_m2+zXB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qiAAAFMBAAC8NgAAbRMAAAAAAAAmAAAACAAAAP//////////"/>
              </a:ext>
            </a:extLst>
          </p:cNvSpPr>
          <p:nvPr/>
        </p:nvSpPr>
        <p:spPr>
          <a:xfrm>
            <a:off x="5309870" y="215265"/>
            <a:ext cx="3587750" cy="29425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>
              <a:defRPr sz="2400" b="1"/>
            </a:pPr>
            <a:r>
              <a:t>It’s a __________</a:t>
            </a:r>
          </a:p>
          <a:p>
            <a:pPr>
              <a:defRPr sz="2400" b="1"/>
            </a:pPr>
            <a:endParaRPr/>
          </a:p>
          <a:p>
            <a:pPr>
              <a:defRPr sz="2400" b="1"/>
            </a:pPr>
            <a:r>
              <a:t>The verb is to _________</a:t>
            </a:r>
          </a:p>
          <a:p>
            <a:pPr>
              <a:defRPr sz="2400" b="1"/>
            </a:pPr>
            <a:endParaRPr/>
          </a:p>
          <a:p>
            <a:pPr>
              <a:defRPr sz="2400" b="1"/>
            </a:pPr>
            <a:r>
              <a:t>You use it to ________</a:t>
            </a:r>
          </a:p>
          <a:p>
            <a:endParaRPr/>
          </a:p>
          <a:p>
            <a:endParaRPr/>
          </a:p>
        </p:txBody>
      </p:sp>
      <p:sp>
        <p:nvSpPr>
          <p:cNvPr id="5" name="Textbox2"/>
          <p:cNvSpPr txBox="1">
            <a:extLst>
              <a:ext uri="smNativeData">
                <pr:smNativeData xmlns="" xmlns:p14="http://schemas.microsoft.com/office/powerpoint/2010/main" xmlns:pr="smNativeData" val="SMDATA_16_m2+zXB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cQAAAOkWAAChFQAAuicAAAAAAAAmAAAACAAAAP//////////"/>
              </a:ext>
            </a:extLst>
          </p:cNvSpPr>
          <p:nvPr/>
        </p:nvSpPr>
        <p:spPr>
          <a:xfrm>
            <a:off x="71755" y="3724275"/>
            <a:ext cx="3444240" cy="2733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>
              <a:defRPr sz="2400" b="1"/>
            </a:pPr>
            <a:r>
              <a:t>The man in red has  __________ the man in blue.</a:t>
            </a:r>
          </a:p>
          <a:p>
            <a:pPr>
              <a:defRPr sz="2400" b="1"/>
            </a:pPr>
            <a:endParaRPr/>
          </a:p>
          <a:p>
            <a:pPr>
              <a:defRPr sz="2400" b="1"/>
            </a:pPr>
            <a:r>
              <a:t>The verb is to _________</a:t>
            </a:r>
          </a:p>
          <a:p>
            <a:pPr>
              <a:defRPr sz="2400" b="1"/>
            </a:pPr>
            <a:endParaRPr/>
          </a:p>
          <a:p>
            <a:pPr>
              <a:defRPr sz="2000" b="1"/>
            </a:pPr>
            <a:r>
              <a:rPr sz="2400"/>
              <a:t>You do this when  ________</a:t>
            </a:r>
          </a:p>
          <a:p>
            <a:endParaRPr sz="2400"/>
          </a:p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5276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LEObject1"/>
          <p:cNvGraphicFramePr>
            <a:extLst>
              <a:ext uri="smNativeData">
                <pr:smNativeData xmlns="" xmlns:p14="http://schemas.microsoft.com/office/powerpoint/2010/main" xmlns:pr="smNativeData" val="SMDATA_18_m2+zXBMAAAAlAAAAM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EAAAAjAAAABAAAAGQAAAAXAAAAFAAAAAAAAAAAAAAA/38AAP9/AAAAAAAACQAAAAQAAAD2////DAAAABAAAAAAAAAAAAAAAAAAAAAAAAAAHgAAAGgAAAAAAAAAAAAAAAAAAAAAAAAAAAAAABAnAAAQJwAAAAAAAAAAAAAAAAAAAAAAAAAAAAAAAAAAAAAAAAAAAAAUAAAAAAAAAMDA/wAAAAAAZAAAADIAAAAAAAAAZAAAAAAAAAB/f38AAA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OIAAAA5AgAALTcAAMIjAAAAAAAAJgAAAAgAAAD//////////w=="/>
              </a:ext>
            </a:extLst>
          </p:cNvGraphicFramePr>
          <p:nvPr/>
        </p:nvGraphicFramePr>
        <p:xfrm>
          <a:off x="143510" y="361315"/>
          <a:ext cx="8825865" cy="545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int.Picture" r:id="rId3" imgW="19050" imgH="19050" progId="Paint.Picture">
                  <p:embed/>
                </p:oleObj>
              </mc:Choice>
              <mc:Fallback>
                <p:oleObj name="Paint.Picture" r:id="rId3" imgW="19050" imgH="1905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" y="361315"/>
                        <a:ext cx="8825865" cy="545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547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 txBox="1">
            <a:extLst>
              <a:ext uri="smNativeData">
                <pr:smNativeData xmlns="" xmlns:p14="http://schemas.microsoft.com/office/powerpoint/2010/main" xmlns:pr="smNativeData" val="SMDATA_16_m2+zXB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AAAAAAAAAABBOAAAMSoAAAAAAAAmAAAACAAAAP//////////"/>
              </a:ext>
            </a:extLst>
          </p:cNvSpPr>
          <p:nvPr/>
        </p:nvSpPr>
        <p:spPr>
          <a:xfrm>
            <a:off x="0" y="0"/>
            <a:ext cx="9144635" cy="68586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 algn="l">
              <a:defRPr b="1"/>
            </a:pPr>
            <a:r>
              <a:rPr sz="3000" dirty="0"/>
              <a:t>Discussion</a:t>
            </a:r>
            <a:r>
              <a:rPr dirty="0"/>
              <a:t> </a:t>
            </a:r>
            <a:r>
              <a:rPr sz="2400" dirty="0"/>
              <a:t>-</a:t>
            </a:r>
            <a:r>
              <a:rPr dirty="0"/>
              <a:t> </a:t>
            </a:r>
            <a:r>
              <a:rPr sz="2400" dirty="0"/>
              <a:t>explaining Czech Easter traditions to foreigners</a:t>
            </a:r>
          </a:p>
          <a:p>
            <a:endParaRPr sz="2400" dirty="0"/>
          </a:p>
          <a:p>
            <a:pPr>
              <a:defRPr sz="3600"/>
            </a:pPr>
            <a:r>
              <a:rPr dirty="0"/>
              <a:t>1) What’s this?</a:t>
            </a:r>
          </a:p>
          <a:p>
            <a:pPr>
              <a:defRPr sz="3600"/>
            </a:pPr>
            <a:r>
              <a:rPr dirty="0"/>
              <a:t>2) What do you do with it?</a:t>
            </a:r>
          </a:p>
          <a:p>
            <a:pPr>
              <a:defRPr sz="3600"/>
            </a:pPr>
            <a:r>
              <a:rPr dirty="0"/>
              <a:t>3) Why do you do that?</a:t>
            </a:r>
          </a:p>
          <a:p>
            <a:pPr>
              <a:defRPr sz="3000"/>
            </a:pPr>
            <a:r>
              <a:rPr sz="3600" dirty="0"/>
              <a:t>4) Any Easter stories with the </a:t>
            </a:r>
            <a:r>
              <a:rPr sz="3600" i="1" dirty="0"/>
              <a:t>Hitting Stick</a:t>
            </a:r>
            <a:r>
              <a:rPr sz="3600" dirty="0" smtClean="0"/>
              <a:t>?</a:t>
            </a:r>
            <a:endParaRPr lang="en-GB" sz="3600" dirty="0" smtClean="0"/>
          </a:p>
          <a:p>
            <a:pPr>
              <a:defRPr sz="3000"/>
            </a:pPr>
            <a:r>
              <a:rPr lang="en-GB" sz="3600" dirty="0" smtClean="0"/>
              <a:t>5) </a:t>
            </a:r>
            <a:r>
              <a:rPr lang="en-GB" sz="3600" i="1" dirty="0" smtClean="0"/>
              <a:t>Hitting stick</a:t>
            </a:r>
            <a:r>
              <a:rPr lang="en-GB" sz="3600" dirty="0" smtClean="0"/>
              <a:t> is ridiculous – give it a new name</a:t>
            </a:r>
            <a:endParaRPr sz="3600" dirty="0"/>
          </a:p>
          <a:p>
            <a:endParaRPr sz="3600" dirty="0"/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m2+zXB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hOmFj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sSAADdEwAALTcAAJwo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211959" y="3943493"/>
            <a:ext cx="4757415" cy="2657967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3931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 txBox="1">
            <a:extLst>
              <a:ext uri="smNativeData">
                <pr:smNativeData xmlns="" xmlns:p14="http://schemas.microsoft.com/office/powerpoint/2010/main" xmlns:pr="smNativeData" val="SMDATA_16_m2+zXB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AAAAAFUQAABAOAAAMCoAAAAAAAAmAAAACAAAAP//////////"/>
              </a:ext>
            </a:extLst>
          </p:cNvSpPr>
          <p:nvPr/>
        </p:nvSpPr>
        <p:spPr>
          <a:xfrm>
            <a:off x="0" y="2654935"/>
            <a:ext cx="9144000" cy="42030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>
              <a:defRPr sz="3000"/>
            </a:pPr>
            <a:r>
              <a:t>Read the article.</a:t>
            </a:r>
          </a:p>
          <a:p>
            <a:pPr>
              <a:defRPr sz="3000"/>
            </a:pPr>
            <a:endParaRPr/>
          </a:p>
          <a:p>
            <a:pPr>
              <a:defRPr sz="3000"/>
            </a:pPr>
            <a:r>
              <a:t>What’s your reaction to this?</a:t>
            </a:r>
          </a:p>
          <a:p>
            <a:pPr>
              <a:defRPr sz="3000"/>
            </a:pPr>
            <a:endParaRPr/>
          </a:p>
          <a:p>
            <a:pPr>
              <a:defRPr sz="3000"/>
            </a:pPr>
            <a:r>
              <a:t>Do you agree or disagree?</a:t>
            </a:r>
          </a:p>
          <a:p>
            <a:pPr>
              <a:defRPr sz="3000"/>
            </a:pPr>
            <a:endParaRPr/>
          </a:p>
          <a:p>
            <a:pPr>
              <a:defRPr sz="3000"/>
            </a:pPr>
            <a:r>
              <a:t>New words? Use the sentence context to guess the meaning, then check your dictionary.</a:t>
            </a:r>
          </a:p>
        </p:txBody>
      </p:sp>
      <p:graphicFrame>
        <p:nvGraphicFramePr>
          <p:cNvPr id="3" name="OLEObject1"/>
          <p:cNvGraphicFramePr>
            <a:extLst>
              <a:ext uri="smNativeData">
                <pr:smNativeData xmlns="" xmlns:p14="http://schemas.microsoft.com/office/powerpoint/2010/main" xmlns:pr="smNativeData" val="SMDATA_18_m2+zXBMAAAAlAAAAM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EAAAAjAAAABAAAAGQAAAAXAAAAFAAAAAAAAAAAAAAA/38AAP9/AAAAAAAACQAAAAQAAAAAAAAADAAAABAAAAAAAAAAAAAAAAAAAAAAAAAAHgAAAGgAAAAAAAAAAAAAAAAAAAAAAAAAAAAAABAnAAAQJwAAAAAAAAAAAAAAAAAAAAAAAAAAAAAAAAAAAAAAAAAAAAAUAAAAAAAAAMDA/wAAAAAAZAAAADIAAAAAAAAAZAAAAAAAAAB/f38AAA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EUJAAAWAAAA/zAAAFUQAAAAAAAAJgAAAAgAAAD//////////w=="/>
              </a:ext>
            </a:extLst>
          </p:cNvGraphicFramePr>
          <p:nvPr/>
        </p:nvGraphicFramePr>
        <p:xfrm>
          <a:off x="1506855" y="13970"/>
          <a:ext cx="6457950" cy="2640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aint.Picture" r:id="rId3" imgW="19050" imgH="19050" progId="Paint.Picture">
                  <p:embed/>
                </p:oleObj>
              </mc:Choice>
              <mc:Fallback>
                <p:oleObj name="Paint.Picture" r:id="rId3" imgW="19050" imgH="1905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855" y="13970"/>
                        <a:ext cx="6457950" cy="2640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4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 txBox="1">
            <a:extLst>
              <a:ext uri="smNativeData">
                <pr:smNativeData xmlns="" xmlns:p14="http://schemas.microsoft.com/office/powerpoint/2010/main" xmlns:pr="smNativeData" val="SMDATA_16_m2+zXB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AAAAAAAAAABAOAAAMCoAAAAAAAAmAAAACAAAAP//////////"/>
              </a:ext>
            </a:extLst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 algn="just">
              <a:defRPr sz="3000"/>
            </a:pPr>
            <a:r>
              <a:t>Turn the page.</a:t>
            </a:r>
          </a:p>
          <a:p>
            <a:pPr algn="just">
              <a:defRPr sz="3000"/>
            </a:pPr>
            <a:endParaRPr/>
          </a:p>
          <a:p>
            <a:pPr algn="just">
              <a:defRPr sz="3000"/>
            </a:pPr>
            <a:r>
              <a:t>There are three comments from those that have read the article. Which of them do you agree/disagree with?</a:t>
            </a:r>
          </a:p>
          <a:p>
            <a:pPr algn="just">
              <a:defRPr sz="3000"/>
            </a:pPr>
            <a:endParaRPr/>
          </a:p>
          <a:p>
            <a:pPr algn="just"/>
            <a:r>
              <a:rPr sz="3000"/>
              <a:t>Choose </a:t>
            </a:r>
            <a:r>
              <a:rPr sz="3000" b="1"/>
              <a:t>one</a:t>
            </a:r>
            <a:r>
              <a:rPr sz="3000"/>
              <a:t> comment and write a short response. You can support a comment, or argue against it. Perhaps you can draw from personal experience?</a:t>
            </a:r>
          </a:p>
          <a:p>
            <a:endParaRPr sz="3000"/>
          </a:p>
          <a:p>
            <a:endParaRPr sz="3000"/>
          </a:p>
        </p:txBody>
      </p:sp>
    </p:spTree>
    <p:extLst>
      <p:ext uri="{BB962C8B-B14F-4D97-AF65-F5344CB8AC3E}">
        <p14:creationId xmlns:p14="http://schemas.microsoft.com/office/powerpoint/2010/main" val="313511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Imagine you work in a primary school. </a:t>
            </a:r>
          </a:p>
          <a:p>
            <a:endParaRPr lang="en-GB" dirty="0"/>
          </a:p>
          <a:p>
            <a:r>
              <a:rPr lang="en-GB" sz="2800" dirty="0" smtClean="0"/>
              <a:t>It’s nearly Easter, and your class of 10 year old pupils are discussing Czech traditions. What advice would you give </a:t>
            </a:r>
            <a:r>
              <a:rPr lang="en-GB" sz="2800" b="1" dirty="0" smtClean="0"/>
              <a:t>1) the boys, 2) the girls, 3) everyone </a:t>
            </a:r>
            <a:r>
              <a:rPr lang="en-GB" sz="2800" dirty="0" smtClean="0"/>
              <a:t>to make sure that the Easter holiday is fun for everybody.</a:t>
            </a:r>
          </a:p>
          <a:p>
            <a:endParaRPr lang="en-GB" sz="2800" dirty="0"/>
          </a:p>
          <a:p>
            <a:r>
              <a:rPr lang="en-GB" sz="2800" dirty="0" smtClean="0"/>
              <a:t>The pupils’ parents are interested in your lesson. In addition to the advice you gave the children, what advice could you give to the </a:t>
            </a:r>
            <a:r>
              <a:rPr lang="en-GB" sz="2800" b="1" dirty="0" smtClean="0"/>
              <a:t>parents</a:t>
            </a:r>
            <a:r>
              <a:rPr lang="en-GB" sz="2800" dirty="0" smtClean="0"/>
              <a:t>?</a:t>
            </a:r>
          </a:p>
          <a:p>
            <a:endParaRPr lang="en-GB" sz="2800" dirty="0" smtClean="0"/>
          </a:p>
          <a:p>
            <a:r>
              <a:rPr lang="en-GB" sz="2800" dirty="0" smtClean="0"/>
              <a:t>Write 10 pieces of advice. Use a variety of language structures. </a:t>
            </a:r>
            <a:endParaRPr lang="en-GB" sz="2800" dirty="0"/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2088105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/>
              <a:t>RAPID FIRE QUESTION TIME</a:t>
            </a:r>
          </a:p>
          <a:p>
            <a:pPr marL="342900" indent="-342900">
              <a:buAutoNum type="arabicParenR"/>
            </a:pPr>
            <a:endParaRPr lang="en-GB" dirty="0" smtClean="0"/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GB" sz="2800" dirty="0" smtClean="0"/>
              <a:t>What’s a family?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GB" sz="2800" dirty="0" smtClean="0"/>
              <a:t>What’s a </a:t>
            </a:r>
            <a:r>
              <a:rPr lang="en-GB" sz="2800" i="1" dirty="0" smtClean="0"/>
              <a:t>close relative</a:t>
            </a:r>
            <a:r>
              <a:rPr lang="en-GB" sz="2800" dirty="0" smtClean="0"/>
              <a:t>?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GB" sz="2800" dirty="0" smtClean="0"/>
              <a:t>Who is your mum’s oldest sister’s son to you?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GB" sz="2800" dirty="0" smtClean="0"/>
              <a:t>What’s the difference between </a:t>
            </a:r>
            <a:r>
              <a:rPr lang="en-GB" sz="2800" i="1" dirty="0" smtClean="0"/>
              <a:t>being separated </a:t>
            </a:r>
            <a:r>
              <a:rPr lang="en-GB" sz="2800" dirty="0" smtClean="0"/>
              <a:t>and </a:t>
            </a:r>
            <a:r>
              <a:rPr lang="en-GB" sz="2800" i="1" dirty="0" smtClean="0"/>
              <a:t>being divorced</a:t>
            </a:r>
            <a:r>
              <a:rPr lang="en-GB" sz="2800" dirty="0" smtClean="0"/>
              <a:t>?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GB" sz="2800" dirty="0" smtClean="0"/>
              <a:t>Why do people get divorced? Give three reasons.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GB" sz="2800" dirty="0" smtClean="0"/>
              <a:t>Why don’t people (in unhappy marriages) get divorced? Give three reasons.</a:t>
            </a:r>
          </a:p>
          <a:p>
            <a:pPr marL="342900" indent="-342900">
              <a:buAutoNum type="arabi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6051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496" y="0"/>
            <a:ext cx="91085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Video time!</a:t>
            </a:r>
          </a:p>
          <a:p>
            <a:endParaRPr lang="en-GB" dirty="0"/>
          </a:p>
          <a:p>
            <a:r>
              <a:rPr lang="en-GB" sz="3200" dirty="0" smtClean="0"/>
              <a:t>We’re going to watch a clip. Before each section, you will see an image from the clip and a question. Make notes for the answer.</a:t>
            </a:r>
          </a:p>
          <a:p>
            <a:endParaRPr lang="en-GB" sz="3200" dirty="0"/>
          </a:p>
          <a:p>
            <a:r>
              <a:rPr lang="en-GB" sz="3200" dirty="0" smtClean="0"/>
              <a:t>The actors speak quite quickly. If you don’t hear what they say, use the context to guess the answer.</a:t>
            </a:r>
          </a:p>
          <a:p>
            <a:endParaRPr lang="en-GB" sz="3200" dirty="0"/>
          </a:p>
          <a:p>
            <a:endParaRPr lang="en-GB" sz="3200" dirty="0" smtClean="0"/>
          </a:p>
          <a:p>
            <a:r>
              <a:rPr lang="cs-CZ" dirty="0">
                <a:hlinkClick r:id="rId2"/>
              </a:rPr>
              <a:t>https://www.youtube.com/watch?v=CnO25IzzYgU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20570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654</Words>
  <Application>Microsoft Office PowerPoint</Application>
  <PresentationFormat>Předvádění na obrazovce (4:3)</PresentationFormat>
  <Paragraphs>94</Paragraphs>
  <Slides>17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Motiv systému Office</vt:lpstr>
      <vt:lpstr>Paint.Picture</vt:lpstr>
      <vt:lpstr>Week 9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CJV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9</dc:title>
  <dc:creator>CJV</dc:creator>
  <cp:lastModifiedBy>CJV</cp:lastModifiedBy>
  <cp:revision>8</cp:revision>
  <dcterms:created xsi:type="dcterms:W3CDTF">2019-04-16T08:05:07Z</dcterms:created>
  <dcterms:modified xsi:type="dcterms:W3CDTF">2019-04-17T11:44:27Z</dcterms:modified>
</cp:coreProperties>
</file>