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2"/>
    <p:sldId id="269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6" r:id="rId11"/>
    <p:sldId id="265" r:id="rId12"/>
    <p:sldId id="267" r:id="rId13"/>
    <p:sldId id="263" r:id="rId14"/>
    <p:sldId id="264" r:id="rId15"/>
  </p:sldIdLst>
  <p:sldSz cx="9144000" cy="6858000" type="screen4x3"/>
  <p:notesSz cx="6858000" cy="9144000"/>
  <p:defaultTextStyle>
    <a:lvl1pPr marL="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1pPr>
    <a:lvl2pPr marL="457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2pPr>
    <a:lvl3pPr marL="914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3pPr>
    <a:lvl4pPr marL="1371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4pPr>
    <a:lvl5pPr marL="18288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5pPr>
    <a:lvl6pPr marL="22860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6pPr>
    <a:lvl7pPr marL="2743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7pPr>
    <a:lvl8pPr marL="3200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8pPr>
    <a:lvl9pPr marL="3657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smNativeData">
      <pr:smAppRevision xmlns:pr="smNativeData" xmlns:p14="http://schemas.microsoft.com/office/powerpoint/2010/main" xmlns="" dt="1550514516" val="944" revOS="4"/>
      <pr:smFileRevision xmlns:pr="smNativeData" xmlns:p14="http://schemas.microsoft.com/office/powerpoint/2010/main" xmlns="" dt="1550514516" val="101"/>
      <pr:guideOptions xmlns:pr="smNativeData" xmlns:p14="http://schemas.microsoft.com/office/powerpoint/2010/main" xmlns="" dt="1550514516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" d="100"/>
        <a:sy n="14" d="100"/>
      </p:scale>
      <p:origin x="0" y="0"/>
    </p:cViewPr>
  </p:sorterViewPr>
  <p:notesViewPr>
    <p:cSldViewPr snapToObjects="1" showGuides="1">
      <p:cViewPr>
        <p:scale>
          <a:sx n="60" d="100"/>
          <a:sy n="60" d="100"/>
        </p:scale>
        <p:origin x="2781" y="210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BoNAAAINAAAJhYAAAAAAAAmAAAACAAAAAGAAAAAAAAA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gAAOgXAADQLwAAsCIAAAAAAAAmAAAACAAAAAGAAAAAAAAA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1E5B1F9E-D0F3-0EE9-BDE3-26BC51AD4B73}" type="datetime1">
              <a:t>19.02.2019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1E5B6C59-17F3-0E9A-BDE3-E1CF22AD4BB4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AAAAAAmAAAACAAAAAIAAAAAAAAA"/>
              </a:ext>
            </a:extLst>
          </p:cNvSpPr>
          <p:nvPr>
            <p:ph idx="1"/>
          </p:nvPr>
        </p:nvSpPr>
        <p:spPr/>
        <p:txBody>
          <a:bodyPr vert="vert" wrap="square" numCol="1" anchor="t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1E5B1707-49F3-0EE1-BDE3-BFB459AD4BEA}" type="datetime1">
              <a:t>19.02.2019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1E5B24B4-FAF3-0ED2-BDE3-0C876AAD4B5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/v7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CgAALABAABwNQAAsCUAAAAAAAAmAAAACAAAAIMAAAAAAAAA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numCol="1" anchor="b">
            <a:prstTxWarp prst="textNoShape">
              <a:avLst/>
            </a:prstTxWarp>
          </a:bodyPr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/v7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DYJwAAsCUAAAAAAAAmAAAACAAAAAMAAAAAAAAA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numCol="1" anchor="t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/v7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1E5B5BF6-B8F3-0EAD-BDE3-4EF815AD4B1B}" type="datetime1">
              <a:t>19.02.2019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/v7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+K1v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1E5B3CBC-F2F3-0ECA-BDE3-049F72AD4B5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AAAAAAmAAAACAAAAAAAAAAAAAAA"/>
              </a:ext>
            </a:extLst>
          </p:cNvSpPr>
          <p:nvPr>
            <p:ph idx="1"/>
          </p:nvPr>
        </p:nvSpPr>
        <p:spPr/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1E5B2F2C-62F3-0ED9-BDE3-948C61AD4BC1}" type="datetime1">
              <a:t>19.02.2019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1E5B7BE5-ABF3-0E8D-BDE3-5DD835AD4B0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BwbAABCNAAAfSMAAAAAAAAmAAAACAAAAIGAAAAAAAAA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numCol="1" anchor="t">
            <a:prstTxWarp prst="textNoShape">
              <a:avLst/>
            </a:prstTxWarp>
          </a:bodyPr>
          <a:lstStyle>
            <a:lvl1pPr algn="l">
              <a:defRPr sz="4000" b="1" cap="all"/>
            </a:lvl1pPr>
          </a:lstStyle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OERAABCNAAAHBsAAAAAAAAmAAAACAAAAIGAAAAAAAAA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1E5B6DAA-E4F3-0E9B-BDE3-12CE23AD4B47}" type="datetime1">
              <a:t>19.02.2019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1E5B0F03-4DF3-0EF9-BDE3-BBAC41AD4BE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CoGwAAsCUAAAAAAAAmAAAACAAAAAGAAAAAAAAA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mBwAANgJAABwNQAAsCUAAAAAAAAmAAAACAAAAAGAAAAAAAAA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1E5B5365-2BF3-0EA5-BDE3-DDF01DAD4B88}" type="datetime1">
              <a:t>19.02.2019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1E5B4264-2AF3-0EB4-BDE3-DCE10CAD4B8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HEJAACqGwAAYQ0AAAAAAAAmAAAACAAAAIGAAAAAAAAA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ENAACqGwAAsCUAAAAAAAAmAAAACAAAAAGAAAAAAAAA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hwAAHEJAABwNQAAYQ0AAAAAAAAmAAAACAAAAIGAAAAAAAAA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hwAAGENAABwNQAAsCUAAAAAAAAmAAAACAAAAAGAAAAAAAAA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1E5B5E70-3EF3-0EA8-BDE3-C8FD10AD4B9D}" type="datetime1">
              <a:t>19.02.2019</a:t>
            </a:fld>
            <a:endParaR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1E5B314F-01F3-0EC7-BDE3-F7927FAD4BA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1E5B6DB8-F6F3-0E9B-BDE3-00CE23AD4B55}" type="datetime1">
              <a:t>19.02.2019</a:t>
            </a:fld>
            <a:endParaR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1E5B2ABE-F0F3-0EDC-BDE3-068964AD4B5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1E5B3573-3DF3-0EC3-BDE3-CB967BAD4B9E}" type="datetime1">
              <a:t>19.02.2019</a:t>
            </a:fld>
            <a:endParaR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1E5B5CB8-F6F3-0EAA-BDE3-00FF12AD4B55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K4BAABSFQAA1AgAAAAAAAAmAAAACAAAAIGAAAAAAAAA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hUAAK4BAABwNQAAsCUAAAAAAAAmAAAACAAAAAGAAAAAAAAA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QIAABSFQAAsCUAAAAAAAAmAAAACAAAAAGAAAAAAAAA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1E5B6ADF-91F3-0E9C-BDE3-67C924AD4B32}" type="datetime1">
              <a:t>19.02.2019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1E5B5046-08F3-0EA6-BDE3-FEF31EAD4BA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IgdAADGLAAABCEAAAAAAAAmAAAACAAAAIGAAAAAAAAA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MYDAADGLAAAFh0AAAAAAAAmAAAACAAAAAGAAAAAAAAA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AQhAADGLAAA+CUAAAAAAAAmAAAACAAAAAGAAAAAAAAA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1E5B340D-43F3-0EC2-BDE3-B5977AAD4BE0}" type="datetime1">
              <a:t>19.02.2019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1E5B48FB-B5F3-0EBE-BDE3-43EB06AD4B16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P//////////"/>
              </a:ext>
            </a:extLst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AAAAAAmAAAACAAAAP//////////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P//////////"/>
              </a:ext>
            </a:extLst>
          </p:cNvSpPr>
          <p:nvPr>
            <p:ph type="dt" sz="quarter" idx="2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1E5B4E09-47F3-0EB8-BDE3-B1ED00AD4BE4}" type="datetime1">
              <a:t>19.02.2019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P//////////"/>
              </a:ext>
            </a:extLst>
          </p:cNvSpPr>
          <p:nvPr>
            <p:ph type="ftr" sz="quarter" idx="3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6_VPlq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P//////////"/>
              </a:ext>
            </a:extLst>
          </p:cNvSpPr>
          <p:nvPr>
            <p:ph type="sldNum" sz="quarter" idx="4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5B3C91-DFF3-0ECA-BDE3-299F72AD4B7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1pPr>
    </p:titleStyle>
    <p:bodyStyle>
      <a:lvl1pPr marL="342900" marR="0" indent="-3429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1pPr>
      <a:lvl2pPr marL="742950" marR="0" indent="-28575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2pPr>
      <a:lvl3pPr marL="1143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3pPr>
      <a:lvl4pPr marL="1600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4pPr>
      <a:lvl5pPr marL="20574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5pPr>
      <a:lvl6pPr marL="25146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6pPr>
      <a:lvl7pPr marL="29718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7pPr>
      <a:lvl8pPr marL="3429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8pPr>
      <a:lvl9pPr marL="3886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9pPr>
    </p:bodyStyle>
    <p:otherStyle>
      <a:lvl1pPr marL="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5311"/>
            <a:ext cx="9144000" cy="2113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771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xmlns:p14="http://schemas.microsoft.com/office/powerpoint/2010/main" xmlns="" val="SMDATA_16_VPlq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3AgAANwIAABCKwAABB4AAAAAAAAmAAAACAAAAP//////////"/>
              </a:ext>
            </a:extLst>
          </p:cNvSpPr>
          <p:nvPr/>
        </p:nvSpPr>
        <p:spPr>
          <a:xfrm>
            <a:off x="51435" y="200025"/>
            <a:ext cx="9092565" cy="34391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r>
              <a:rPr sz="2800" dirty="0"/>
              <a:t>What situations are likely to occur in a senior care home?</a:t>
            </a:r>
          </a:p>
        </p:txBody>
      </p:sp>
      <p:pic>
        <p:nvPicPr>
          <p:cNvPr id="2050" name="Picture 2" descr="Image result for tea and biscuits troll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" y="1783739"/>
            <a:ext cx="2799402" cy="315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frag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040" y="1678112"/>
            <a:ext cx="2857500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xmlns:p14="http://schemas.microsoft.com/office/powerpoint/2010/main" xmlns="" val="SMDATA_16_VPlq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UwEAAMQBAAD4NAAAaCYAAAAAAAAmAAAACAAAAP//////////"/>
              </a:ext>
            </a:extLst>
          </p:cNvSpPr>
          <p:nvPr/>
        </p:nvSpPr>
        <p:spPr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r>
              <a:rPr sz="2400" dirty="0"/>
              <a:t>You work at Oakbrook Home, a care home for the elderly. While at work one day, the following incidents all take place at the same time:</a:t>
            </a:r>
          </a:p>
          <a:p>
            <a:endParaRPr sz="2400" dirty="0"/>
          </a:p>
          <a:p>
            <a:r>
              <a:rPr sz="2400" dirty="0"/>
              <a:t>1. Mary (91) has wet </a:t>
            </a:r>
            <a:r>
              <a:rPr sz="2400" dirty="0" smtClean="0"/>
              <a:t>herself</a:t>
            </a:r>
            <a:r>
              <a:rPr lang="en-GB" sz="2400" dirty="0" smtClean="0"/>
              <a:t>.</a:t>
            </a:r>
            <a:endParaRPr sz="2400" dirty="0"/>
          </a:p>
          <a:p>
            <a:r>
              <a:rPr sz="2400" dirty="0"/>
              <a:t>2. Harry (76) is having an argument with Ann (79), who is very </a:t>
            </a:r>
            <a:r>
              <a:rPr sz="2400" b="1" dirty="0"/>
              <a:t>frail</a:t>
            </a:r>
            <a:r>
              <a:rPr sz="2400" dirty="0"/>
              <a:t> and </a:t>
            </a:r>
            <a:r>
              <a:rPr sz="2400" b="1" dirty="0"/>
              <a:t>deaf</a:t>
            </a:r>
            <a:r>
              <a:rPr sz="2400" dirty="0"/>
              <a:t>. Harry has a walking stick and is hitting the wall with it.</a:t>
            </a:r>
          </a:p>
          <a:p>
            <a:r>
              <a:rPr sz="2400" dirty="0"/>
              <a:t>3 A member of staff puts the tea and biscuits out on a trolley then tells you that he is ‘</a:t>
            </a:r>
            <a:r>
              <a:rPr sz="2400" i="1" dirty="0"/>
              <a:t>going out for a few minutes</a:t>
            </a:r>
            <a:r>
              <a:rPr sz="2400" dirty="0"/>
              <a:t>’.</a:t>
            </a:r>
          </a:p>
          <a:p>
            <a:r>
              <a:rPr sz="2400" dirty="0"/>
              <a:t>4. The telephone rings in the office.</a:t>
            </a:r>
          </a:p>
          <a:p>
            <a:r>
              <a:rPr sz="2400" dirty="0"/>
              <a:t>5. The emergency buzzer from the bathroom is sounding </a:t>
            </a:r>
            <a:r>
              <a:rPr sz="2400" i="1" dirty="0" smtClean="0"/>
              <a:t>(=</a:t>
            </a:r>
            <a:r>
              <a:rPr lang="en-GB" sz="2400" i="1" dirty="0" smtClean="0"/>
              <a:t> </a:t>
            </a:r>
            <a:r>
              <a:rPr sz="2400" i="1" dirty="0" smtClean="0"/>
              <a:t>going </a:t>
            </a:r>
            <a:r>
              <a:rPr sz="2400" i="1" dirty="0"/>
              <a:t>off</a:t>
            </a:r>
            <a:r>
              <a:rPr sz="2400" dirty="0"/>
              <a:t>)</a:t>
            </a:r>
          </a:p>
          <a:p>
            <a:r>
              <a:rPr sz="2400" dirty="0"/>
              <a:t>6. Avis (88) keeps shouting ‘Out! Out!’ and is heading to the front door.</a:t>
            </a:r>
          </a:p>
          <a:p>
            <a:endParaRPr sz="2400" dirty="0"/>
          </a:p>
          <a:p>
            <a:endParaRPr sz="2400" dirty="0"/>
          </a:p>
          <a:p>
            <a:r>
              <a:rPr lang="en-GB" sz="2400" dirty="0" smtClean="0"/>
              <a:t>1. </a:t>
            </a:r>
            <a:r>
              <a:rPr sz="2400" dirty="0" smtClean="0"/>
              <a:t>What </a:t>
            </a:r>
            <a:r>
              <a:rPr sz="2400" dirty="0"/>
              <a:t>priority would you give to these situations?</a:t>
            </a:r>
          </a:p>
          <a:p>
            <a:r>
              <a:rPr lang="en-GB" sz="2400" dirty="0" smtClean="0"/>
              <a:t>2. </a:t>
            </a:r>
            <a:r>
              <a:rPr sz="2400" dirty="0" smtClean="0"/>
              <a:t>What </a:t>
            </a:r>
            <a:r>
              <a:rPr sz="2400" dirty="0"/>
              <a:t>further information would you like to know before taking action?</a:t>
            </a:r>
          </a:p>
          <a:p>
            <a:r>
              <a:rPr lang="en-GB" sz="2400" dirty="0" smtClean="0"/>
              <a:t>3. </a:t>
            </a:r>
            <a:r>
              <a:rPr sz="2400" dirty="0" smtClean="0"/>
              <a:t>How </a:t>
            </a:r>
            <a:r>
              <a:rPr sz="2400" dirty="0"/>
              <a:t>did you decide what to do?</a:t>
            </a:r>
          </a:p>
          <a:p>
            <a:endParaRPr dirty="0"/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2827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Completing the task: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Work alone – dictionary/translators can be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Plan your response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Write-up your response (clearly!)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Think about the different language structures and vocabulary you can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Have a computer? Type your response!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50112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xmlns:p14="http://schemas.microsoft.com/office/powerpoint/2010/main" xmlns="" val="SMDATA_16_VPlq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//////////9AOAAAFCUAAAAAAAAmAAAACAAAAP//////////"/>
              </a:ext>
            </a:extLst>
          </p:cNvSpPr>
          <p:nvPr/>
        </p:nvSpPr>
        <p:spPr>
          <a:xfrm>
            <a:off x="-635" y="-635"/>
            <a:ext cx="9144635" cy="60280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r>
              <a:rPr b="1" dirty="0"/>
              <a:t>Homework</a:t>
            </a:r>
            <a:r>
              <a:rPr dirty="0"/>
              <a:t> - introduction </a:t>
            </a:r>
            <a:r>
              <a:rPr dirty="0" smtClean="0"/>
              <a:t>letter</a:t>
            </a:r>
            <a:endParaRPr dirty="0"/>
          </a:p>
          <a:p>
            <a:endParaRPr dirty="0"/>
          </a:p>
          <a:p>
            <a:pPr algn="just"/>
            <a:r>
              <a:rPr dirty="0" err="1"/>
              <a:t>Mr</a:t>
            </a:r>
            <a:r>
              <a:rPr dirty="0"/>
              <a:t> and </a:t>
            </a:r>
            <a:r>
              <a:rPr dirty="0" err="1"/>
              <a:t>Mrs</a:t>
            </a:r>
            <a:r>
              <a:rPr dirty="0"/>
              <a:t> Sunderland are in their eighties and have daily help from a home warden. You</a:t>
            </a:r>
          </a:p>
          <a:p>
            <a:pPr algn="just"/>
            <a:r>
              <a:rPr dirty="0"/>
              <a:t>are the new worker. Their previous worker, Michelle Rutter,  was unable to introduce you personally to the </a:t>
            </a:r>
            <a:r>
              <a:rPr dirty="0" err="1"/>
              <a:t>Sunderlands</a:t>
            </a:r>
            <a:r>
              <a:rPr dirty="0"/>
              <a:t> before she left, but promised them that you would write a letter of introduction. </a:t>
            </a:r>
          </a:p>
          <a:p>
            <a:pPr algn="just"/>
            <a:endParaRPr dirty="0"/>
          </a:p>
          <a:p>
            <a:pPr algn="just"/>
            <a:r>
              <a:rPr dirty="0"/>
              <a:t>The case notes are brief, but you read of complaints that </a:t>
            </a:r>
            <a:r>
              <a:rPr dirty="0" err="1"/>
              <a:t>Mr</a:t>
            </a:r>
            <a:r>
              <a:rPr dirty="0"/>
              <a:t> Sunderland has hit his wife on two occasions, but there is no note of this being discussed with </a:t>
            </a:r>
            <a:r>
              <a:rPr dirty="0" err="1"/>
              <a:t>Mr</a:t>
            </a:r>
            <a:r>
              <a:rPr dirty="0"/>
              <a:t> or </a:t>
            </a:r>
            <a:r>
              <a:rPr dirty="0" err="1"/>
              <a:t>Mrs</a:t>
            </a:r>
            <a:r>
              <a:rPr dirty="0"/>
              <a:t> Sunderland. </a:t>
            </a:r>
            <a:r>
              <a:rPr dirty="0" err="1"/>
              <a:t>Mr</a:t>
            </a:r>
            <a:endParaRPr dirty="0"/>
          </a:p>
          <a:p>
            <a:pPr algn="just"/>
            <a:r>
              <a:rPr dirty="0"/>
              <a:t>Sunderland has complained about damp in the council flat and the previous worker has written a letter to the local Housing Department about this.</a:t>
            </a:r>
          </a:p>
          <a:p>
            <a:endParaRPr dirty="0"/>
          </a:p>
          <a:p>
            <a:endParaRPr dirty="0"/>
          </a:p>
          <a:p>
            <a:pPr>
              <a:defRPr b="1"/>
            </a:pPr>
            <a:r>
              <a:rPr dirty="0"/>
              <a:t>Task</a:t>
            </a:r>
          </a:p>
          <a:p>
            <a:endParaRPr dirty="0"/>
          </a:p>
          <a:p>
            <a:r>
              <a:rPr dirty="0"/>
              <a:t>Write your letter of introduction. Keep it short (no more than 80 words), and to the point.</a:t>
            </a:r>
          </a:p>
          <a:p>
            <a:endParaRPr dirty="0"/>
          </a:p>
          <a:p>
            <a:r>
              <a:rPr dirty="0"/>
              <a:t>Upload your letter to the IS homework vault.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8270"/>
            <a:ext cx="9144000" cy="599821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Assessment: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Two pieces of writing: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Academic abstract</a:t>
            </a:r>
          </a:p>
          <a:p>
            <a:pPr marL="0" indent="0">
              <a:buNone/>
            </a:pPr>
            <a:r>
              <a:rPr lang="en-GB" dirty="0" smtClean="0"/>
              <a:t>Feedback on a </a:t>
            </a:r>
            <a:r>
              <a:rPr lang="en-GB" smtClean="0"/>
              <a:t>classmates abstract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088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2400" b="1"/>
            </a:pPr>
            <a:r>
              <a:rPr lang="en-US" dirty="0"/>
              <a:t>On a sheet of paper, write the numbers 1 - 10 down the side.</a:t>
            </a:r>
          </a:p>
          <a:p>
            <a:pPr>
              <a:defRPr sz="2400" b="1"/>
            </a:pPr>
            <a:endParaRPr lang="en-US" dirty="0"/>
          </a:p>
          <a:p>
            <a:pPr>
              <a:defRPr sz="2400" b="1"/>
            </a:pPr>
            <a:r>
              <a:rPr lang="en-US" dirty="0"/>
              <a:t>For each number, write a word that can be used to start a question.</a:t>
            </a:r>
          </a:p>
          <a:p>
            <a:pPr>
              <a:defRPr sz="2400"/>
            </a:pPr>
            <a:endParaRPr lang="en-US" dirty="0"/>
          </a:p>
          <a:p>
            <a:pPr>
              <a:defRPr sz="2400"/>
            </a:pPr>
            <a:r>
              <a:rPr lang="en-US" dirty="0"/>
              <a:t>Example:</a:t>
            </a:r>
          </a:p>
          <a:p>
            <a:pPr>
              <a:defRPr sz="2400"/>
            </a:pPr>
            <a:endParaRPr lang="en-US" dirty="0"/>
          </a:p>
          <a:p>
            <a:pPr>
              <a:defRPr sz="2400"/>
            </a:pPr>
            <a:r>
              <a:rPr lang="en-US" dirty="0"/>
              <a:t>1. Why</a:t>
            </a:r>
          </a:p>
          <a:p>
            <a:pPr>
              <a:defRPr sz="2400"/>
            </a:pPr>
            <a:r>
              <a:rPr lang="en-US" dirty="0"/>
              <a:t>2.</a:t>
            </a:r>
          </a:p>
          <a:p>
            <a:pPr>
              <a:defRPr sz="2400"/>
            </a:pPr>
            <a:r>
              <a:rPr lang="en-US" dirty="0"/>
              <a:t>3.</a:t>
            </a:r>
          </a:p>
          <a:p>
            <a:pPr>
              <a:defRPr sz="2400"/>
            </a:pPr>
            <a:r>
              <a:rPr lang="en-US" dirty="0"/>
              <a:t>4.</a:t>
            </a:r>
          </a:p>
          <a:p>
            <a:pPr>
              <a:defRPr sz="2400"/>
            </a:pPr>
            <a:r>
              <a:rPr lang="en-US" dirty="0"/>
              <a:t>5.</a:t>
            </a:r>
          </a:p>
          <a:p>
            <a:pPr>
              <a:defRPr sz="2400"/>
            </a:pPr>
            <a:r>
              <a:rPr lang="en-US" dirty="0"/>
              <a:t>6.</a:t>
            </a:r>
          </a:p>
          <a:p>
            <a:pPr>
              <a:defRPr sz="2400"/>
            </a:pPr>
            <a:r>
              <a:rPr lang="en-US" dirty="0"/>
              <a:t>7.</a:t>
            </a:r>
          </a:p>
          <a:p>
            <a:pPr>
              <a:defRPr sz="2400"/>
            </a:pPr>
            <a:r>
              <a:rPr lang="en-US" dirty="0"/>
              <a:t>8.</a:t>
            </a:r>
          </a:p>
          <a:p>
            <a:pPr>
              <a:defRPr sz="2400"/>
            </a:pPr>
            <a:r>
              <a:rPr lang="en-US" dirty="0"/>
              <a:t>9.</a:t>
            </a:r>
          </a:p>
          <a:p>
            <a:r>
              <a:rPr lang="en-US" dirty="0"/>
              <a:t>10.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xmlns:p14="http://schemas.microsoft.com/office/powerpoint/2010/main" xmlns="" val="SMDATA_16_VPlq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P7///9BOAAA1AgAAAAAAAAmAAAACAAAAP//////////"/>
              </a:ext>
            </a:extLst>
          </p:cNvSpPr>
          <p:nvPr/>
        </p:nvSpPr>
        <p:spPr>
          <a:xfrm>
            <a:off x="0" y="-1270"/>
            <a:ext cx="9144635" cy="14363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r>
              <a:rPr sz="3000" b="1"/>
              <a:t>What are the main stages of life?</a:t>
            </a:r>
            <a:r>
              <a:rPr sz="3000"/>
              <a:t> Complete the tale with the apropriate stages and ages.</a:t>
            </a:r>
          </a:p>
        </p:txBody>
      </p:sp>
      <p:graphicFrame>
        <p:nvGraphicFramePr>
          <p:cNvPr id="3" name="Table1"/>
          <p:cNvGraphicFramePr>
            <a:graphicFrameLocks noGrp="1"/>
          </p:cNvGraphicFramePr>
          <p:nvPr/>
        </p:nvGraphicFramePr>
        <p:xfrm>
          <a:off x="645160" y="1291590"/>
          <a:ext cx="7750175" cy="53098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875405"/>
                <a:gridCol w="3874770"/>
              </a:tblGrid>
              <a:tr h="758190">
                <a:tc>
                  <a:txBody>
                    <a:bodyPr/>
                    <a:lstStyle/>
                    <a:p>
                      <a:pPr algn="ctr">
                        <a:defRPr sz="2800" b="1"/>
                      </a:pPr>
                      <a:r>
                        <a:t>STAGE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800" b="1"/>
                      </a:pPr>
                      <a:r>
                        <a:t>AGE RANGE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58190"/>
                  </a:ext>
                </a:extLst>
              </a:tr>
              <a:tr h="758190">
                <a:tc>
                  <a:txBody>
                    <a:bodyPr/>
                    <a:lstStyle/>
                    <a:p>
                      <a:endParaRPr/>
                    </a:p>
                    <a:p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58190"/>
                  </a:ext>
                </a:extLst>
              </a:tr>
              <a:tr h="758190">
                <a:tc>
                  <a:txBody>
                    <a:bodyPr/>
                    <a:lstStyle/>
                    <a:p>
                      <a:pPr algn="ctr">
                        <a:defRPr sz="2800"/>
                      </a:pPr>
                      <a:r>
                        <a:t>Newborn - infancy 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800"/>
                      </a:pPr>
                      <a:r>
                        <a:t>0-3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58190"/>
                  </a:ext>
                </a:extLst>
              </a:tr>
              <a:tr h="758190">
                <a:tc>
                  <a:txBody>
                    <a:bodyPr/>
                    <a:lstStyle/>
                    <a:p>
                      <a:endParaRPr/>
                    </a:p>
                    <a:p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58190"/>
                  </a:ext>
                </a:extLst>
              </a:tr>
              <a:tr h="758190">
                <a:tc>
                  <a:txBody>
                    <a:bodyPr/>
                    <a:lstStyle/>
                    <a:p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58190"/>
                  </a:ext>
                </a:extLst>
              </a:tr>
              <a:tr h="758190">
                <a:tc>
                  <a:txBody>
                    <a:bodyPr/>
                    <a:lstStyle/>
                    <a:p>
                      <a:endParaRPr/>
                    </a:p>
                    <a:p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58190"/>
                  </a:ext>
                </a:extLst>
              </a:tr>
              <a:tr h="760730">
                <a:tc>
                  <a:txBody>
                    <a:bodyPr/>
                    <a:lstStyle/>
                    <a:p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6073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1"/>
          <p:cNvGraphicFramePr>
            <a:graphicFrameLocks noGrp="1"/>
          </p:cNvGraphicFramePr>
          <p:nvPr/>
        </p:nvGraphicFramePr>
        <p:xfrm>
          <a:off x="788670" y="861060"/>
          <a:ext cx="7750175" cy="53098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875405"/>
                <a:gridCol w="3874770"/>
              </a:tblGrid>
              <a:tr h="758190">
                <a:tc>
                  <a:txBody>
                    <a:bodyPr/>
                    <a:lstStyle/>
                    <a:p>
                      <a:pPr algn="ctr">
                        <a:defRPr sz="2800" b="1"/>
                      </a:pPr>
                      <a:r>
                        <a:t>STAGE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800" b="1"/>
                      </a:pPr>
                      <a:r>
                        <a:t>AGE RANGE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58190"/>
                  </a:ext>
                </a:extLst>
              </a:tr>
              <a:tr h="758190">
                <a:tc>
                  <a:txBody>
                    <a:bodyPr/>
                    <a:lstStyle/>
                    <a:p>
                      <a:pPr algn="ctr">
                        <a:defRPr sz="2800"/>
                      </a:pPr>
                      <a:r>
                        <a:t>Conception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58190"/>
                  </a:ext>
                </a:extLst>
              </a:tr>
              <a:tr h="758190">
                <a:tc>
                  <a:txBody>
                    <a:bodyPr/>
                    <a:lstStyle/>
                    <a:p>
                      <a:pPr algn="ctr">
                        <a:defRPr sz="2800"/>
                      </a:pPr>
                      <a:r>
                        <a:t>Newborn - infancy 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800"/>
                      </a:pPr>
                      <a:r>
                        <a:t>0 - 3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58190"/>
                  </a:ext>
                </a:extLst>
              </a:tr>
              <a:tr h="758190">
                <a:tc>
                  <a:txBody>
                    <a:bodyPr/>
                    <a:lstStyle/>
                    <a:p>
                      <a:pPr algn="ctr">
                        <a:defRPr sz="2800"/>
                      </a:pPr>
                      <a:r>
                        <a:t>Childhood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800"/>
                      </a:pPr>
                      <a:r>
                        <a:t>4 - 11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58190"/>
                  </a:ext>
                </a:extLst>
              </a:tr>
              <a:tr h="758190">
                <a:tc>
                  <a:txBody>
                    <a:bodyPr/>
                    <a:lstStyle/>
                    <a:p>
                      <a:pPr algn="ctr">
                        <a:defRPr sz="2800"/>
                      </a:pPr>
                      <a:r>
                        <a:t>Adolesence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800"/>
                      </a:pPr>
                      <a:r>
                        <a:t>11 - 18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58190"/>
                  </a:ext>
                </a:extLst>
              </a:tr>
              <a:tr h="758190">
                <a:tc>
                  <a:txBody>
                    <a:bodyPr/>
                    <a:lstStyle/>
                    <a:p>
                      <a:pPr algn="ctr">
                        <a:defRPr sz="2800"/>
                      </a:pPr>
                      <a:r>
                        <a:t>Adulthood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800"/>
                      </a:pPr>
                      <a:r>
                        <a:t>18 - 64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58190"/>
                  </a:ext>
                </a:extLst>
              </a:tr>
              <a:tr h="760730">
                <a:tc>
                  <a:txBody>
                    <a:bodyPr/>
                    <a:lstStyle/>
                    <a:p>
                      <a:pPr algn="ctr">
                        <a:defRPr sz="2800"/>
                      </a:pPr>
                      <a:r>
                        <a:t>Old age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800"/>
                      </a:pPr>
                      <a:r>
                        <a:t>64+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76073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xmlns:p14="http://schemas.microsoft.com/office/powerpoint/2010/main" xmlns="" val="SMDATA_16_VPlq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P////9AOAAAIA4AAAAAAAAmAAAACAAAAP//////////"/>
              </a:ext>
            </a:extLst>
          </p:cNvSpPr>
          <p:nvPr/>
        </p:nvSpPr>
        <p:spPr>
          <a:xfrm>
            <a:off x="0" y="-635"/>
            <a:ext cx="9144000" cy="45777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r>
              <a:rPr sz="2800" b="1" dirty="0"/>
              <a:t>Task</a:t>
            </a:r>
          </a:p>
          <a:p>
            <a:endParaRPr dirty="0"/>
          </a:p>
          <a:p>
            <a:r>
              <a:rPr sz="2400" dirty="0"/>
              <a:t>Imagine an average person from an average social background near the end of the adulthood stage. What might be the positive and negative aspects of their life?</a:t>
            </a:r>
          </a:p>
          <a:p>
            <a:endParaRPr sz="2400" dirty="0"/>
          </a:p>
          <a:p>
            <a:r>
              <a:rPr sz="2400" dirty="0"/>
              <a:t>Is/was the same true for your grandparents?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152445"/>
              </p:ext>
            </p:extLst>
          </p:nvPr>
        </p:nvGraphicFramePr>
        <p:xfrm>
          <a:off x="358775" y="684530"/>
          <a:ext cx="8229600" cy="58064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114800"/>
                <a:gridCol w="4114800"/>
              </a:tblGrid>
              <a:tr h="906780">
                <a:tc>
                  <a:txBody>
                    <a:bodyPr/>
                    <a:lstStyle/>
                    <a:p>
                      <a:pPr algn="ctr">
                        <a:spcBef>
                          <a:spcPts val="575"/>
                        </a:spcBef>
                        <a:defRPr sz="2000" b="1"/>
                      </a:pPr>
                      <a:r>
                        <a:rPr sz="2800" dirty="0"/>
                        <a:t>POSITIVES</a:t>
                      </a:r>
                    </a:p>
                  </a:txBody>
                  <a:tcPr marR="45720" marT="9144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75"/>
                        </a:spcBef>
                        <a:defRPr sz="2000" b="1"/>
                      </a:pPr>
                      <a:r>
                        <a:rPr sz="2800"/>
                        <a:t>NEGATIVES</a:t>
                      </a:r>
                    </a:p>
                  </a:txBody>
                  <a:tcPr marR="45720" marT="9144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906780"/>
                  </a:ext>
                </a:extLst>
              </a:tr>
              <a:tr h="1676400">
                <a:tc>
                  <a:txBody>
                    <a:bodyPr/>
                    <a:lstStyle/>
                    <a:p>
                      <a:pPr>
                        <a:spcBef>
                          <a:spcPts val="575"/>
                        </a:spcBef>
                      </a:pPr>
                      <a:r>
                        <a:rPr sz="2600">
                          <a:latin typeface="0" charset="0"/>
                          <a:ea typeface="0" charset="0"/>
                          <a:cs typeface="0" charset="0"/>
                        </a:rPr>
                        <a:t>May have more disposable income as mortgage may have been paid off.</a:t>
                      </a:r>
                    </a:p>
                  </a:txBody>
                  <a:tcPr marR="45720" marT="9144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75"/>
                        </a:spcBef>
                        <a:defRPr sz="2600">
                          <a:latin typeface="0" charset="0"/>
                          <a:ea typeface="0" charset="0"/>
                          <a:cs typeface="0" charset="0"/>
                        </a:defRPr>
                      </a:pPr>
                      <a:r>
                        <a:t>Deteriorating health </a:t>
                      </a:r>
                    </a:p>
                  </a:txBody>
                  <a:tcPr marR="45720" marT="9144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1676400"/>
                  </a:ext>
                </a:extLst>
              </a:tr>
              <a:tr h="1279525">
                <a:tc>
                  <a:txBody>
                    <a:bodyPr/>
                    <a:lstStyle/>
                    <a:p>
                      <a:pPr>
                        <a:spcBef>
                          <a:spcPts val="575"/>
                        </a:spcBef>
                      </a:pPr>
                      <a:r>
                        <a:rPr sz="2600">
                          <a:latin typeface="0" charset="0"/>
                          <a:ea typeface="0" charset="0"/>
                          <a:cs typeface="0" charset="0"/>
                        </a:rPr>
                        <a:t>May make more informal friends through active social life.</a:t>
                      </a:r>
                    </a:p>
                  </a:txBody>
                  <a:tcPr marR="45720" marT="9144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75"/>
                        </a:spcBef>
                      </a:pPr>
                      <a:r>
                        <a:rPr sz="2600">
                          <a:latin typeface="0" charset="0"/>
                          <a:ea typeface="0" charset="0"/>
                          <a:cs typeface="0" charset="0"/>
                        </a:rPr>
                        <a:t>May feel isolated as may have lost social network of formal friends. </a:t>
                      </a:r>
                    </a:p>
                  </a:txBody>
                  <a:tcPr marR="45720" marT="9144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1279525"/>
                  </a:ext>
                </a:extLst>
              </a:tr>
              <a:tr h="90614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defRPr sz="4000">
                          <a:latin typeface="Calibri" pitchFamily="2" charset="-18"/>
                          <a:ea typeface="SimSun" charset="0"/>
                          <a:cs typeface="Times New Roman" pitchFamily="1" charset="-18"/>
                        </a:defRPr>
                      </a:pPr>
                      <a:r>
                        <a:rPr lang="en-GB" sz="2800" dirty="0" smtClean="0"/>
                        <a:t>Time to take up new leisure activities</a:t>
                      </a:r>
                      <a:endParaRPr sz="2800" dirty="0"/>
                    </a:p>
                  </a:txBody>
                  <a:tcPr marR="45720" marT="9144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defRPr sz="3200">
                          <a:latin typeface="Calibri" pitchFamily="2" charset="-18"/>
                          <a:ea typeface="SimSun" charset="0"/>
                          <a:cs typeface="Times New Roman" pitchFamily="1" charset="-18"/>
                        </a:defRPr>
                      </a:pPr>
                      <a:r>
                        <a:rPr lang="en-GB" sz="2800" dirty="0" smtClean="0"/>
                        <a:t>Unable to take part</a:t>
                      </a:r>
                      <a:r>
                        <a:rPr lang="en-GB" sz="2800" baseline="0" dirty="0" smtClean="0"/>
                        <a:t> in former activities</a:t>
                      </a:r>
                      <a:endParaRPr sz="2800" dirty="0"/>
                    </a:p>
                  </a:txBody>
                  <a:tcPr marR="45720" marT="9144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906145"/>
                  </a:ext>
                </a:extLst>
              </a:tr>
              <a:tr h="90678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defRPr sz="3200">
                          <a:latin typeface="Calibri" pitchFamily="2" charset="-18"/>
                          <a:ea typeface="SimSun" charset="0"/>
                          <a:cs typeface="Times New Roman" pitchFamily="1" charset="-18"/>
                        </a:defRPr>
                      </a:pPr>
                      <a:endParaRPr/>
                    </a:p>
                  </a:txBody>
                  <a:tcPr marR="45720" marT="9144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defRPr sz="3200">
                          <a:latin typeface="Calibri" pitchFamily="2" charset="-18"/>
                          <a:ea typeface="SimSun" charset="0"/>
                          <a:cs typeface="Times New Roman" pitchFamily="1" charset="-18"/>
                        </a:defRPr>
                      </a:pPr>
                      <a:endParaRPr/>
                    </a:p>
                  </a:txBody>
                  <a:tcPr marR="45720" marT="9144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4="http://schemas.microsoft.com/office/powerpoint/2010/main" dt="1550514516" type="min" val="90678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xmlns:p14="http://schemas.microsoft.com/office/powerpoint/2010/main" xmlns="" val="SMDATA_16_VPlqXBMAAAAlAAAAEgAAAE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5gAAAEgBAABwMQAA6AYAAAAgAAAmAAAACAAAAP//////////"/>
              </a:ext>
            </a:extLst>
          </p:cNvSpPr>
          <p:nvPr/>
        </p:nvSpPr>
        <p:spPr>
          <a:xfrm>
            <a:off x="146050" y="208280"/>
            <a:ext cx="8731250" cy="13550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r>
              <a:rPr sz="2800" dirty="0"/>
              <a:t>The aging process is subtle and the changes can be slow.</a:t>
            </a:r>
          </a:p>
          <a:p>
            <a:endParaRPr lang="en-GB" sz="2800" dirty="0" smtClean="0"/>
          </a:p>
          <a:p>
            <a:endParaRPr sz="2800" dirty="0"/>
          </a:p>
          <a:p>
            <a:r>
              <a:rPr sz="2800" dirty="0"/>
              <a:t>How does the body change as it moves into old age? What begins to </a:t>
            </a:r>
            <a:r>
              <a:rPr sz="2800" dirty="0" smtClean="0"/>
              <a:t>deteriorate?</a:t>
            </a: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xmlns:p14="http://schemas.microsoft.com/office/powerpoint/2010/main" xmlns="" val="SMDATA_16_VPlq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sgIAAIgDAABpNQAAkR0AAAAAAAAmAAAACAAAAP//////////"/>
              </a:ext>
            </a:extLst>
          </p:cNvSpPr>
          <p:nvPr/>
        </p:nvSpPr>
        <p:spPr>
          <a:xfrm>
            <a:off x="438150" y="574040"/>
            <a:ext cx="8244205" cy="29267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r>
              <a:rPr dirty="0"/>
              <a:t>1) </a:t>
            </a:r>
            <a:r>
              <a:rPr lang="en-GB" dirty="0" smtClean="0"/>
              <a:t>The s</a:t>
            </a:r>
            <a:r>
              <a:rPr dirty="0" smtClean="0"/>
              <a:t>kin </a:t>
            </a:r>
            <a:r>
              <a:rPr dirty="0"/>
              <a:t>becomes thinner and less </a:t>
            </a:r>
            <a:r>
              <a:rPr lang="en-GB" dirty="0" smtClean="0"/>
              <a:t>_______</a:t>
            </a:r>
            <a:r>
              <a:rPr dirty="0" smtClean="0"/>
              <a:t>. </a:t>
            </a:r>
            <a:r>
              <a:rPr lang="en-GB" dirty="0" smtClean="0"/>
              <a:t>_______ </a:t>
            </a:r>
            <a:r>
              <a:rPr dirty="0" smtClean="0"/>
              <a:t>appear </a:t>
            </a:r>
            <a:r>
              <a:rPr dirty="0"/>
              <a:t>on the face.</a:t>
            </a:r>
          </a:p>
          <a:p>
            <a:endParaRPr dirty="0"/>
          </a:p>
          <a:p>
            <a:r>
              <a:rPr dirty="0"/>
              <a:t>2) </a:t>
            </a:r>
            <a:r>
              <a:rPr lang="en-GB" dirty="0" smtClean="0"/>
              <a:t>_______ </a:t>
            </a:r>
            <a:r>
              <a:rPr dirty="0" smtClean="0"/>
              <a:t>become </a:t>
            </a:r>
            <a:r>
              <a:rPr dirty="0"/>
              <a:t>more brittle </a:t>
            </a:r>
            <a:r>
              <a:rPr dirty="0" smtClean="0"/>
              <a:t>an</a:t>
            </a:r>
            <a:r>
              <a:rPr lang="en-GB" dirty="0" smtClean="0"/>
              <a:t> </a:t>
            </a:r>
            <a:r>
              <a:rPr dirty="0" smtClean="0"/>
              <a:t>so </a:t>
            </a:r>
            <a:r>
              <a:rPr dirty="0"/>
              <a:t>more </a:t>
            </a:r>
            <a:r>
              <a:rPr dirty="0" smtClean="0"/>
              <a:t>l</a:t>
            </a:r>
            <a:r>
              <a:rPr lang="en-GB" dirty="0" err="1" smtClean="0"/>
              <a:t>ikely</a:t>
            </a:r>
            <a:r>
              <a:rPr lang="en-GB" dirty="0" smtClean="0"/>
              <a:t> </a:t>
            </a:r>
            <a:r>
              <a:rPr dirty="0" smtClean="0"/>
              <a:t>to </a:t>
            </a:r>
            <a:r>
              <a:rPr lang="en-GB" dirty="0" smtClean="0"/>
              <a:t>_______</a:t>
            </a:r>
            <a:r>
              <a:rPr dirty="0" smtClean="0"/>
              <a:t>.</a:t>
            </a:r>
            <a:endParaRPr dirty="0"/>
          </a:p>
          <a:p>
            <a:endParaRPr dirty="0"/>
          </a:p>
          <a:p>
            <a:r>
              <a:rPr dirty="0"/>
              <a:t>3) Joints become </a:t>
            </a:r>
            <a:r>
              <a:rPr lang="en-GB" dirty="0" smtClean="0"/>
              <a:t>________ </a:t>
            </a:r>
            <a:r>
              <a:rPr dirty="0" smtClean="0"/>
              <a:t>and more </a:t>
            </a:r>
            <a:r>
              <a:rPr dirty="0"/>
              <a:t>painful.</a:t>
            </a:r>
          </a:p>
          <a:p>
            <a:endParaRPr lang="en-GB" dirty="0" smtClean="0"/>
          </a:p>
          <a:p>
            <a:r>
              <a:rPr dirty="0" smtClean="0"/>
              <a:t>4</a:t>
            </a:r>
            <a:r>
              <a:rPr dirty="0"/>
              <a:t>) Height is reduced as the </a:t>
            </a:r>
            <a:r>
              <a:rPr lang="en-GB" dirty="0" smtClean="0"/>
              <a:t>_______ </a:t>
            </a:r>
            <a:r>
              <a:rPr dirty="0" smtClean="0"/>
              <a:t>may </a:t>
            </a:r>
            <a:r>
              <a:rPr dirty="0"/>
              <a:t>become more rounded.</a:t>
            </a:r>
          </a:p>
          <a:p>
            <a:endParaRPr lang="en-GB" dirty="0" smtClean="0"/>
          </a:p>
          <a:p>
            <a:r>
              <a:rPr dirty="0" smtClean="0"/>
              <a:t>5</a:t>
            </a:r>
            <a:r>
              <a:rPr lang="en-GB" dirty="0" smtClean="0"/>
              <a:t>)</a:t>
            </a:r>
            <a:r>
              <a:rPr dirty="0" smtClean="0"/>
              <a:t> </a:t>
            </a:r>
            <a:r>
              <a:rPr lang="en-GB" dirty="0" smtClean="0"/>
              <a:t>Muscles </a:t>
            </a:r>
            <a:r>
              <a:rPr dirty="0" smtClean="0"/>
              <a:t>become </a:t>
            </a:r>
            <a:r>
              <a:rPr lang="en-GB" dirty="0" smtClean="0"/>
              <a:t>__________</a:t>
            </a:r>
            <a:r>
              <a:rPr dirty="0" smtClean="0"/>
              <a:t>.</a:t>
            </a:r>
            <a:endParaRPr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50647"/>
              </p:ext>
            </p:extLst>
          </p:nvPr>
        </p:nvGraphicFramePr>
        <p:xfrm>
          <a:off x="1343025" y="3787775"/>
          <a:ext cx="609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i="0" u="none" strike="noStrike" kern="1" spc="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break </a:t>
                      </a:r>
                      <a:endParaRPr lang="cs-CZ" sz="2800" b="0" i="0" u="none" strike="noStrike" kern="1" spc="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i="0" u="none" strike="noStrike" kern="1" spc="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weaker</a:t>
                      </a:r>
                      <a:endParaRPr lang="cs-CZ" sz="2800" b="0" i="0" u="none" strike="noStrike" kern="1" spc="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i="0" u="none" strike="noStrike" kern="1" spc="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stiffer</a:t>
                      </a:r>
                      <a:endParaRPr lang="cs-CZ" sz="2800" b="0" i="0" u="none" strike="noStrike" kern="1" spc="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spine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wrinkles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bones</a:t>
                      </a:r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elastic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/>
        <a:ea typeface="SimSun"/>
        <a:cs typeface="Times New Roman"/>
      </a:majorFont>
      <a:minorFont>
        <a:latin typeface="Calibri"/>
        <a:ea typeface="SimSu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DF7986"/>
        </a:accent3>
        <a:accent4>
          <a:srgbClr val="BF59A6"/>
        </a:accent4>
        <a:accent5>
          <a:srgbClr val="9F39C6"/>
        </a:accent5>
        <a:accent6>
          <a:srgbClr val="7F19E6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CACDF"/>
        </a:accent3>
        <a:accent4>
          <a:srgbClr val="9C9CBF"/>
        </a:accent4>
        <a:accent5>
          <a:srgbClr val="7C7C9F"/>
        </a:accent5>
        <a:accent6>
          <a:srgbClr val="5C5C7F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6DA6DF"/>
        </a:accent3>
        <a:accent4>
          <a:srgbClr val="4D86BF"/>
        </a:accent4>
        <a:accent5>
          <a:srgbClr val="2D669F"/>
        </a:accent5>
        <a:accent6>
          <a:srgbClr val="0D467F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ACAC"/>
        </a:accent3>
        <a:accent4>
          <a:srgbClr val="738C8C"/>
        </a:accent4>
        <a:accent5>
          <a:srgbClr val="936C6C"/>
        </a:accent5>
        <a:accent6>
          <a:srgbClr val="B34C4C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6D8FA7"/>
        </a:accent3>
        <a:accent4>
          <a:srgbClr val="8DAF87"/>
        </a:accent4>
        <a:accent5>
          <a:srgbClr val="ADCF67"/>
        </a:accent5>
        <a:accent6>
          <a:srgbClr val="CDEF47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9E9980"/>
        </a:accent3>
        <a:accent4>
          <a:srgbClr val="7EB9A0"/>
        </a:accent4>
        <a:accent5>
          <a:srgbClr val="5EC9C0"/>
        </a:accent5>
        <a:accent6>
          <a:srgbClr val="3EE9E0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209020"/>
        </a:accent3>
        <a:accent4>
          <a:srgbClr val="407040"/>
        </a:accent4>
        <a:accent5>
          <a:srgbClr val="605060"/>
        </a:accent5>
        <a:accent6>
          <a:srgbClr val="80308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666A6B"/>
        </a:accent3>
        <a:accent4>
          <a:srgbClr val="864A8B"/>
        </a:accent4>
        <a:accent5>
          <a:srgbClr val="A62AAB"/>
        </a:accent5>
        <a:accent6>
          <a:srgbClr val="C60ACB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A07E88"/>
        </a:accent3>
        <a:accent4>
          <a:srgbClr val="C05E68"/>
        </a:accent4>
        <a:accent5>
          <a:srgbClr val="E03E48"/>
        </a:accent5>
        <a:accent6>
          <a:srgbClr val="FF1E2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8686DF"/>
        </a:accent3>
        <a:accent4>
          <a:srgbClr val="A6A6BF"/>
        </a:accent4>
        <a:accent5>
          <a:srgbClr val="C6C69F"/>
        </a:accent5>
        <a:accent6>
          <a:srgbClr val="E6E67F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8F7F4F"/>
        </a:accent3>
        <a:accent4>
          <a:srgbClr val="6F9F6F"/>
        </a:accent4>
        <a:accent5>
          <a:srgbClr val="4FBF8F"/>
        </a:accent5>
        <a:accent6>
          <a:srgbClr val="2FDFAF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693</Words>
  <Application>Microsoft Office PowerPoint</Application>
  <PresentationFormat>Předvádění na obrazovce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Presentation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/>
  <cp:keywords/>
  <dc:description/>
  <cp:lastModifiedBy>CJV</cp:lastModifiedBy>
  <cp:revision>3</cp:revision>
  <dcterms:created xsi:type="dcterms:W3CDTF">2019-02-18T16:28:27Z</dcterms:created>
  <dcterms:modified xsi:type="dcterms:W3CDTF">2019-02-19T06:59:38Z</dcterms:modified>
</cp:coreProperties>
</file>