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58" r:id="rId10"/>
    <p:sldId id="259" r:id="rId11"/>
  </p:sldIdLst>
  <p:sldSz cx="9144000" cy="6858000" type="screen4x3"/>
  <p:notesSz cx="6858000" cy="9144000"/>
  <p:defaultTextStyle>
    <a:lvl1pPr marL="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charset="0"/>
        <a:cs typeface="Times New Roman" pitchFamily="1" charset="-18"/>
      </a:defRPr>
    </a:lvl1pPr>
    <a:lvl2pPr marL="4572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charset="0"/>
        <a:cs typeface="Times New Roman" pitchFamily="1" charset="-18"/>
      </a:defRPr>
    </a:lvl2pPr>
    <a:lvl3pPr marL="9144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charset="0"/>
        <a:cs typeface="Times New Roman" pitchFamily="1" charset="-18"/>
      </a:defRPr>
    </a:lvl3pPr>
    <a:lvl4pPr marL="13716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charset="0"/>
        <a:cs typeface="Times New Roman" pitchFamily="1" charset="-18"/>
      </a:defRPr>
    </a:lvl4pPr>
    <a:lvl5pPr marL="18288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charset="0"/>
        <a:cs typeface="Times New Roman" pitchFamily="1" charset="-18"/>
      </a:defRPr>
    </a:lvl5pPr>
    <a:lvl6pPr marL="22860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charset="0"/>
        <a:cs typeface="Times New Roman" pitchFamily="1" charset="-18"/>
      </a:defRPr>
    </a:lvl6pPr>
    <a:lvl7pPr marL="27432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charset="0"/>
        <a:cs typeface="Times New Roman" pitchFamily="1" charset="-18"/>
      </a:defRPr>
    </a:lvl7pPr>
    <a:lvl8pPr marL="32004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charset="0"/>
        <a:cs typeface="Times New Roman" pitchFamily="1" charset="-18"/>
      </a:defRPr>
    </a:lvl8pPr>
    <a:lvl9pPr marL="36576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charset="0"/>
        <a:cs typeface="Times New Roman" pitchFamily="1" charset="-1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FF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smNativeData">
      <pr:smAppRevision xmlns="" xmlns:p14="http://schemas.microsoft.com/office/powerpoint/2010/main" xmlns:pr="smNativeData" dt="1555957194" val="944" revOS="4"/>
      <pr:smFileRevision xmlns="" xmlns:p14="http://schemas.microsoft.com/office/powerpoint/2010/main" xmlns:pr="smNativeData" dt="1555957194" val="101"/>
      <pr:guideOptions xmlns="" xmlns:p14="http://schemas.microsoft.com/office/powerpoint/2010/main" xmlns:pr="smNativeData" dt="1555957194" snapToGrid="1" snapToBorders="1" snapToGuide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44" autoAdjust="0"/>
    <p:restoredTop sz="94660"/>
  </p:normalViewPr>
  <p:slideViewPr>
    <p:cSldViewPr snapToObjects="1" showGuides="1">
      <p:cViewPr varScale="1">
        <p:scale>
          <a:sx n="124" d="100"/>
          <a:sy n="124" d="100"/>
        </p:scale>
        <p:origin x="1932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7" d="100"/>
        <a:sy n="17" d="100"/>
      </p:scale>
      <p:origin x="0" y="0"/>
    </p:cViewPr>
  </p:sorterViewPr>
  <p:notesViewPr>
    <p:cSldViewPr snapToObjects="1" showGuides="1">
      <p:cViewPr>
        <p:scale>
          <a:sx n="60" d="100"/>
          <a:sy n="60" d="100"/>
        </p:scale>
        <p:origin x="1370" y="210"/>
      </p:cViewPr>
      <p:guideLst/>
    </p:cSldViewPr>
  </p:notesViewPr>
  <p:gridSpacing cx="71755" cy="7175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AQAABoNAAAINAAAJhYAAAAAAAAmAAAACAAAAAGAAAAAAAAA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AgAAOgXAADQLwAAsCIAAAAAAAAmAAAACAAAAAGAAAAAAAAA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0A6E162F-61E7-3BE0-A9D6-97B558985FC2}" type="datetime1">
              <a:t>23.04.2019</a:t>
            </a:fld>
            <a:endParaR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g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0A6E20F6-B8E7-3BD6-A9D6-4E836E985F1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ABAABwNQAAuAgAAA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gJAABwNQAAsCUAAAAAAAAmAAAACAAAAAIAAAAAAAAA"/>
              </a:ext>
            </a:extLst>
          </p:cNvSpPr>
          <p:nvPr>
            <p:ph idx="1"/>
          </p:nvPr>
        </p:nvSpPr>
        <p:spPr/>
        <p:txBody>
          <a:bodyPr vert="vert" wrap="square" numCol="1" anchor="t">
            <a:prstTxWarp prst="textNoShape">
              <a:avLst/>
            </a:prstTxWarp>
          </a:bodyPr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0A6E7300-4EE7-3B85-A9D6-B8D03D985FED}" type="datetime1">
              <a:t>23.04.2019</a:t>
            </a:fld>
            <a:endParaR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0A6E588B-C5E7-3BAE-A9D6-33FB16985F66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4B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yCgAALABAABwNQAAsCUAAAAAAAAmAAAACAAAAIMAAAAAAAAA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numCol="1" anchor="b">
            <a:prstTxWarp prst="textNoShape">
              <a:avLst/>
            </a:prstTxWarp>
          </a:bodyPr>
          <a:lstStyle/>
          <a:p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ABAADYJwAAsCUAAAAAAAAmAAAACAAAAAMAAAAAAAAA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numCol="1" anchor="t">
            <a:prstTxWarp prst="textNoShape">
              <a:avLst/>
            </a:prstTxWarp>
          </a:bodyPr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g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0A6E4232-7CE7-3BB4-A9D6-8AE10C985FDF}" type="datetime1">
              <a:t>23.04.2019</a:t>
            </a:fld>
            <a:endParaR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0A6E28CA-84E7-3BDE-A9D6-728B66985F27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ABAABwNQAAuAgAAA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gJAABwNQAAsCUAAAAAAAAmAAAACAAAAAAAAAAAAAAA"/>
              </a:ext>
            </a:extLst>
          </p:cNvSpPr>
          <p:nvPr>
            <p:ph idx="1"/>
          </p:nvPr>
        </p:nvSpPr>
        <p:spPr/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0A6E1ABB-F5E7-3BEC-A9D6-03B954985F56}" type="datetime1">
              <a:t>23.04.2019</a:t>
            </a:fld>
            <a:endParaR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0A6E6DE3-ADE7-3B9B-A9D6-5BCE23985F0E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g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gQAABwbAABCNAAAfSMAAAAAAAAmAAAACAAAAIGAAAAAAAAA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numCol="1" anchor="t">
            <a:prstTxWarp prst="textNoShape">
              <a:avLst/>
            </a:prstTxWarp>
          </a:bodyPr>
          <a:lstStyle>
            <a:lvl1pPr algn="l">
              <a:defRPr sz="4000" b="1" cap="all"/>
            </a:lvl1pPr>
          </a:lstStyle>
          <a:p>
            <a:pPr>
              <a:defRPr cap="all"/>
            </a:pPr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gQAAOERAABCNAAAHBsAAAAAAAAmAAAACAAAAIGAAAAAAAAA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numCol="1" anchor="b">
            <a:prstTxWarp prst="textNoShape">
              <a:avLst/>
            </a:prstTxWarp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0A6E531C-52E7-3BA5-A9D6-A4F01D985FF1}" type="datetime1">
              <a:t>23.04.2019</a:t>
            </a:fld>
            <a:endParaR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0A6E41C0-8EE7-3BB7-A9D6-78E20F985F2D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ABAABwNQAAuAgAAA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gJAACoGwAAsCUAAAAAAAAmAAAACAAAAAGAAAAAAAAA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mBwAANgJAABwNQAAsCUAAAAAAAAmAAAACAAAAAGAAAAAAAAA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g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0A6E1306-48E7-3BE5-A9D6-BEB05D985FEB}" type="datetime1">
              <a:t>23.04.2019</a:t>
            </a:fld>
            <a:endParaR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0A6E0C8E-C0E7-3BFA-A9D6-36AF42985F63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ABAABwNQAAuAgAAA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HEJAACqGwAAYQ0AAAAAAAAmAAAACAAAAIGAAAAAAAAA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numCol="1" anchor="b">
            <a:prstTxWarp prst="textNoShape">
              <a:avLst/>
            </a:prstTxWarp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GENAACqGwAAsCUAAAAAAAAmAAAACAAAAAGAAAAAAAAA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hwAAHEJAABwNQAAYQ0AAAAAAAAmAAAACAAAAIGAAAAAAAAA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numCol="1" anchor="b">
            <a:prstTxWarp prst="textNoShape">
              <a:avLst/>
            </a:prstTxWarp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hwAAGENAABwNQAAsCUAAAAAAAAmAAAACAAAAAGAAAAAAAAA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0A6E1E40-0EE7-3BE8-A9D6-F8BD50985FAD}" type="datetime1">
              <a:t>23.04.2019</a:t>
            </a:fld>
            <a:endParaRPr/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0A6E6C95-DBE7-3B9A-A9D6-2DCF22985F78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ABAABwNQAAuAgAAA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0A6E2385-CBE7-3BD5-A9D6-3D806D985F68}" type="datetime1">
              <a:t>23.04.2019</a:t>
            </a:fld>
            <a:endParaRPr/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0A6E4313-5DE7-3BB5-A9D6-ABE00D985FFE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0A6E7864-2AE7-3B8E-A9D6-DCDB36985F89}" type="datetime1">
              <a:t>23.04.2019</a:t>
            </a:fld>
            <a:endParaR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0A6E6EEB-A5E7-3B98-A9D6-53CD20985F06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K4BAABSFQAA1AgAAAAAAAAmAAAACAAAAIGAAAAAAAAA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numCol="1" anchor="b">
            <a:prstTxWarp prst="textNoShape">
              <a:avLst/>
            </a:prstTxWarp>
          </a:bodyPr>
          <a:lstStyle>
            <a:lvl1pPr algn="l">
              <a:defRPr sz="2000" b="1"/>
            </a:lvl1pPr>
          </a:lstStyle>
          <a:p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/hUAAK4BAABwNQAAsCUAAAAAAAAmAAAACAAAAAGAAAAAAAAA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QIAABSFQAAsCUAAAAAAAAmAAAACAAAAAGAAAAAAAAA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0A6E5FE9-A7E7-3BA9-A9D6-51FC11985F04}" type="datetime1">
              <a:t>23.04.2019</a:t>
            </a:fld>
            <a:endParaR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0A6E2FAF-E1E7-3BD9-A9D6-178C61985F42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BgsAAIgdAADGLAAABCEAAAAAAAAmAAAACAAAAIGAAAAAAAAA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numCol="1" anchor="b">
            <a:prstTxWarp prst="textNoShape">
              <a:avLst/>
            </a:prstTxWarp>
          </a:bodyPr>
          <a:lstStyle>
            <a:lvl1pPr algn="l">
              <a:defRPr sz="2000" b="1"/>
            </a:lvl1pPr>
          </a:lstStyle>
          <a:p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BgsAAMYDAADGLAAAFh0AAAAAAAAmAAAACAAAAAGAAAAAAAAA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BgsAAAQhAADGLAAA+CUAAAAAAAAmAAAACAAAAAGAAAAAAAAA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0A6E2A70-3EE7-3BDC-A9D6-C88964985F9D}" type="datetime1">
              <a:t>23.04.2019</a:t>
            </a:fld>
            <a:endParaR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0A6E57D6-98E7-3BA1-A9D6-6EF419985F3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ABAABwNQAAuAgAAAAAAAAmAAAACAAAAP//////////"/>
              </a:ext>
            </a:extLst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ctr">
            <a:prstTxWarp prst="textNoShape">
              <a:avLst/>
            </a:prstTxWarp>
          </a:bodyPr>
          <a:lstStyle/>
          <a:p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gJAABwNQAAsCUAAAAAAAAmAAAACAAAAP//////////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P//////////"/>
              </a:ext>
            </a:extLst>
          </p:cNvSpPr>
          <p:nvPr>
            <p:ph type="dt" sz="quarter" idx="2"/>
          </p:nvPr>
        </p:nvSpPr>
        <p:spPr>
          <a:xfrm>
            <a:off x="457200" y="6356985"/>
            <a:ext cx="2133600" cy="3644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ctr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fld id="{0A6E0A58-16E7-3BFC-A9D6-E0A944985FB5}" type="datetime1">
              <a:t>23.04.2019</a:t>
            </a:fld>
            <a:endParaR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P//////////"/>
              </a:ext>
            </a:extLst>
          </p:cNvSpPr>
          <p:nvPr>
            <p:ph type="ftr" sz="quarter" idx="3"/>
          </p:nvPr>
        </p:nvSpPr>
        <p:spPr>
          <a:xfrm>
            <a:off x="3124200" y="6356985"/>
            <a:ext cx="2895600" cy="3644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ctr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P//////////"/>
              </a:ext>
            </a:extLst>
          </p:cNvSpPr>
          <p:nvPr>
            <p:ph type="sldNum" sz="quarter" idx="4"/>
          </p:nvPr>
        </p:nvSpPr>
        <p:spPr>
          <a:xfrm>
            <a:off x="6553200" y="6356985"/>
            <a:ext cx="2133600" cy="3644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ctr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A6E2E71-3FE7-3BD8-A9D6-C98D60985F9C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ctr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1pPr>
    </p:titleStyle>
    <p:bodyStyle>
      <a:lvl1pPr marL="342900" marR="0" indent="-3429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1pPr>
      <a:lvl2pPr marL="742950" marR="0" indent="-28575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2pPr>
      <a:lvl3pPr marL="11430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3pPr>
      <a:lvl4pPr marL="16002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4pPr>
      <a:lvl5pPr marL="20574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5pPr>
      <a:lvl6pPr marL="25146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6pPr>
      <a:lvl7pPr marL="29718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7pPr>
      <a:lvl8pPr marL="34290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8pPr>
      <a:lvl9pPr marL="38862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9pPr>
    </p:bodyStyle>
    <p:otherStyle>
      <a:lvl1pPr marL="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1pPr>
      <a:lvl2pPr marL="4572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2pPr>
      <a:lvl3pPr marL="9144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3pPr>
      <a:lvl4pPr marL="13716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4pPr>
      <a:lvl5pPr marL="18288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5pPr>
      <a:lvl6pPr marL="22860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6pPr>
      <a:lvl7pPr marL="27432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7pPr>
      <a:lvl8pPr marL="32004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8pPr>
      <a:lvl9pPr marL="36576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ygW+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OAQAABoNAAAINAAAJhYAAAAAAAAmAAAACAAAAAAAAAAAAAAA"/>
              </a:ext>
            </a:extLst>
          </p:cNvSpPr>
          <p:nvPr>
            <p:ph type="ctrTitle"/>
          </p:nvPr>
        </p:nvSpPr>
        <p:spPr/>
        <p:txBody>
          <a:bodyPr/>
          <a:lstStyle/>
          <a:p>
            <a:r>
              <a:t>Week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 txBox="1">
            <a:extLst>
              <a:ext uri="smNativeData">
                <pr:smNativeData xmlns="" xmlns:p14="http://schemas.microsoft.com/office/powerpoint/2010/main" xmlns:pr="smNativeData" val="SMDATA_16_ygW+X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NwI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AAAAAAAAAABAOAAAMCoAAAAAAAAmAAAACAAAAP//////////"/>
              </a:ext>
            </a:extLst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pPr>
              <a:defRPr b="1"/>
            </a:pPr>
            <a:r>
              <a:rPr sz="2800" dirty="0"/>
              <a:t>Homework</a:t>
            </a:r>
          </a:p>
          <a:p>
            <a:endParaRPr sz="2800" dirty="0"/>
          </a:p>
          <a:p>
            <a:pPr>
              <a:defRPr sz="2800"/>
            </a:pPr>
            <a:r>
              <a:rPr dirty="0"/>
              <a:t>Academic Writing - Task 7 - read the instructions on page 13 before attempting the activity</a:t>
            </a:r>
          </a:p>
          <a:p>
            <a:pPr>
              <a:defRPr sz="2800"/>
            </a:pPr>
            <a:endParaRPr dirty="0"/>
          </a:p>
          <a:p>
            <a:pPr>
              <a:defRPr sz="2800" u="sng"/>
            </a:pPr>
            <a:r>
              <a:rPr dirty="0"/>
              <a:t>Next week 30/4, we’ll be looking at...</a:t>
            </a:r>
          </a:p>
          <a:p>
            <a:pPr>
              <a:defRPr sz="2800"/>
            </a:pPr>
            <a:endParaRPr dirty="0"/>
          </a:p>
          <a:p>
            <a:pPr>
              <a:defRPr sz="2800"/>
            </a:pPr>
            <a:r>
              <a:rPr dirty="0"/>
              <a:t>Exam essay writing</a:t>
            </a:r>
          </a:p>
          <a:p>
            <a:pPr>
              <a:defRPr sz="2800"/>
            </a:pPr>
            <a:r>
              <a:rPr dirty="0"/>
              <a:t>Past questions, past answers, dos and don’ts</a:t>
            </a:r>
          </a:p>
          <a:p>
            <a:pPr>
              <a:defRPr sz="2800"/>
            </a:pPr>
            <a:endParaRPr dirty="0"/>
          </a:p>
          <a:p>
            <a:pPr>
              <a:defRPr sz="2800"/>
            </a:pPr>
            <a:endParaRPr dirty="0"/>
          </a:p>
          <a:p>
            <a:pPr>
              <a:defRPr sz="2800" u="sng"/>
            </a:pPr>
            <a:r>
              <a:rPr dirty="0"/>
              <a:t>In two weeks 7/5, we’ll be watching ...</a:t>
            </a:r>
          </a:p>
          <a:p>
            <a:pPr>
              <a:defRPr sz="2800"/>
            </a:pPr>
            <a:endParaRPr dirty="0"/>
          </a:p>
          <a:p>
            <a:pPr>
              <a:defRPr sz="2800"/>
            </a:pPr>
            <a:r>
              <a:rPr dirty="0"/>
              <a:t>Abstract/dissertation presentations - supported by data/statistic/sources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 txBox="1">
            <a:extLst>
              <a:ext uri="smNativeData">
                <pr:smNativeData xmlns="" xmlns:p14="http://schemas.microsoft.com/office/powerpoint/2010/main" xmlns:pr="smNativeData" val="SMDATA_16_ygW+X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//////////9BOAAAMSoAAAAAAAAmAAAACAAAAP//////////"/>
              </a:ext>
            </a:extLst>
          </p:cNvSpPr>
          <p:nvPr/>
        </p:nvSpPr>
        <p:spPr>
          <a:xfrm>
            <a:off x="-15480" y="-1270"/>
            <a:ext cx="9145270" cy="68592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r>
              <a:rPr sz="2800" b="1" dirty="0"/>
              <a:t>1 minute </a:t>
            </a:r>
            <a:r>
              <a:rPr lang="en-GB" sz="2800" b="1" dirty="0" smtClean="0"/>
              <a:t>speech </a:t>
            </a:r>
            <a:r>
              <a:rPr lang="en-GB" sz="2800" dirty="0" smtClean="0"/>
              <a:t>– open topic</a:t>
            </a:r>
            <a:endParaRPr sz="2800" dirty="0"/>
          </a:p>
          <a:p>
            <a:endParaRPr sz="2800" dirty="0"/>
          </a:p>
          <a:p>
            <a:r>
              <a:rPr sz="2800" b="1" dirty="0"/>
              <a:t>2 minutes of question and answer </a:t>
            </a:r>
            <a:r>
              <a:rPr lang="cs-CZ" sz="2800" dirty="0" smtClean="0"/>
              <a:t>–</a:t>
            </a:r>
            <a:r>
              <a:rPr sz="2800" dirty="0" smtClean="0"/>
              <a:t> </a:t>
            </a:r>
            <a:r>
              <a:rPr lang="en-GB" sz="2800" dirty="0" smtClean="0"/>
              <a:t>back/and forth - joint </a:t>
            </a:r>
            <a:r>
              <a:rPr lang="en-GB" sz="2800" dirty="0" smtClean="0"/>
              <a:t>interaction, </a:t>
            </a:r>
            <a:r>
              <a:rPr sz="2800" dirty="0" smtClean="0"/>
              <a:t>as </a:t>
            </a:r>
            <a:r>
              <a:rPr sz="2800" dirty="0"/>
              <a:t>conversational as </a:t>
            </a:r>
            <a:r>
              <a:rPr sz="2800" dirty="0" smtClean="0"/>
              <a:t>possible</a:t>
            </a:r>
            <a:r>
              <a:rPr lang="en-GB" sz="2800" dirty="0" smtClean="0"/>
              <a:t> – not interviewer and interviewee</a:t>
            </a:r>
            <a:r>
              <a:rPr sz="2800" dirty="0" smtClean="0"/>
              <a:t>!</a:t>
            </a:r>
            <a:endParaRPr lang="en-GB" sz="2800" dirty="0" smtClean="0"/>
          </a:p>
          <a:p>
            <a:endParaRPr lang="en-GB" sz="2800" dirty="0"/>
          </a:p>
          <a:p>
            <a:endParaRPr lang="en-GB" sz="2800" dirty="0" smtClean="0"/>
          </a:p>
          <a:p>
            <a:r>
              <a:rPr lang="en-GB" sz="2800" dirty="0" smtClean="0"/>
              <a:t>What </a:t>
            </a:r>
            <a:r>
              <a:rPr lang="en-GB" sz="2800" b="1" dirty="0" smtClean="0"/>
              <a:t>did</a:t>
            </a:r>
            <a:r>
              <a:rPr lang="en-GB" sz="2800" dirty="0" smtClean="0"/>
              <a:t> you</a:t>
            </a:r>
          </a:p>
          <a:p>
            <a:endParaRPr lang="en-GB" sz="2800" dirty="0"/>
          </a:p>
          <a:p>
            <a:r>
              <a:rPr lang="en-GB" sz="2800" dirty="0" smtClean="0"/>
              <a:t>What </a:t>
            </a:r>
            <a:r>
              <a:rPr lang="en-GB" sz="2800" b="1" dirty="0" smtClean="0"/>
              <a:t>were</a:t>
            </a:r>
            <a:r>
              <a:rPr lang="en-GB" sz="2800" dirty="0" smtClean="0"/>
              <a:t> you</a:t>
            </a:r>
            <a:endParaRPr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 txBox="1">
            <a:extLst>
              <a:ext uri="smNativeData">
                <pr:smNativeData xmlns="" xmlns:p14="http://schemas.microsoft.com/office/powerpoint/2010/main" xmlns:pr="smNativeData" val="SMDATA_16_ygW+X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NwI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AAAAAAAAAABAOAAAMCoAAAAAAAAmAAAACAAAAP//////////"/>
              </a:ext>
            </a:extLst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r>
              <a:rPr sz="2800" b="1" dirty="0"/>
              <a:t>What makes people happy</a:t>
            </a:r>
            <a:r>
              <a:rPr dirty="0"/>
              <a:t>? </a:t>
            </a:r>
            <a:r>
              <a:rPr sz="2400" dirty="0"/>
              <a:t>Complete the sentences with answers about yourself, your family, your friends, or people in general. Most will need a preposition.</a:t>
            </a:r>
          </a:p>
          <a:p>
            <a:pPr>
              <a:defRPr sz="3600"/>
            </a:pPr>
            <a:r>
              <a:rPr dirty="0" smtClean="0"/>
              <a:t>1</a:t>
            </a:r>
            <a:r>
              <a:rPr dirty="0"/>
              <a:t>. Being admired </a:t>
            </a:r>
            <a:r>
              <a:rPr lang="en-GB" dirty="0" smtClean="0">
                <a:solidFill>
                  <a:srgbClr val="FF0000"/>
                </a:solidFill>
              </a:rPr>
              <a:t>for admired sport</a:t>
            </a:r>
            <a:endParaRPr dirty="0">
              <a:solidFill>
                <a:srgbClr val="FF0000"/>
              </a:solidFill>
            </a:endParaRPr>
          </a:p>
          <a:p>
            <a:pPr>
              <a:defRPr sz="3600"/>
            </a:pPr>
            <a:r>
              <a:rPr dirty="0"/>
              <a:t>2. Being part </a:t>
            </a:r>
            <a:r>
              <a:rPr dirty="0">
                <a:solidFill>
                  <a:srgbClr val="FF0000"/>
                </a:solidFill>
              </a:rPr>
              <a:t>of</a:t>
            </a:r>
            <a:r>
              <a:rPr dirty="0"/>
              <a:t> </a:t>
            </a:r>
            <a:r>
              <a:rPr lang="en-GB" dirty="0" smtClean="0">
                <a:solidFill>
                  <a:srgbClr val="FF0000"/>
                </a:solidFill>
              </a:rPr>
              <a:t>society</a:t>
            </a:r>
            <a:endParaRPr dirty="0">
              <a:solidFill>
                <a:srgbClr val="FF0000"/>
              </a:solidFill>
            </a:endParaRPr>
          </a:p>
          <a:p>
            <a:pPr>
              <a:defRPr sz="3600"/>
            </a:pPr>
            <a:r>
              <a:rPr dirty="0"/>
              <a:t>3. Doing really well </a:t>
            </a:r>
            <a:r>
              <a:rPr lang="en-GB" dirty="0" smtClean="0">
                <a:solidFill>
                  <a:srgbClr val="FF0000"/>
                </a:solidFill>
              </a:rPr>
              <a:t>in/at social work</a:t>
            </a:r>
            <a:endParaRPr dirty="0">
              <a:solidFill>
                <a:srgbClr val="FF0000"/>
              </a:solidFill>
            </a:endParaRPr>
          </a:p>
          <a:p>
            <a:pPr>
              <a:defRPr sz="3600"/>
            </a:pPr>
            <a:r>
              <a:rPr dirty="0"/>
              <a:t>4. Falling </a:t>
            </a:r>
            <a:r>
              <a:rPr lang="en-GB" dirty="0" smtClean="0">
                <a:solidFill>
                  <a:srgbClr val="FF0000"/>
                </a:solidFill>
              </a:rPr>
              <a:t>in love</a:t>
            </a:r>
            <a:endParaRPr dirty="0">
              <a:solidFill>
                <a:srgbClr val="FF0000"/>
              </a:solidFill>
            </a:endParaRPr>
          </a:p>
          <a:p>
            <a:pPr>
              <a:defRPr sz="3600"/>
            </a:pPr>
            <a:r>
              <a:rPr dirty="0"/>
              <a:t>5. Having enough money </a:t>
            </a:r>
            <a:r>
              <a:rPr lang="en-GB" dirty="0" smtClean="0">
                <a:solidFill>
                  <a:srgbClr val="FF0000"/>
                </a:solidFill>
              </a:rPr>
              <a:t>for a holiday</a:t>
            </a:r>
            <a:endParaRPr dirty="0">
              <a:solidFill>
                <a:srgbClr val="FF0000"/>
              </a:solidFill>
            </a:endParaRPr>
          </a:p>
          <a:p>
            <a:pPr>
              <a:defRPr sz="3600"/>
            </a:pPr>
            <a:r>
              <a:rPr dirty="0"/>
              <a:t>6. Having lots </a:t>
            </a:r>
            <a:r>
              <a:rPr lang="en-GB" dirty="0" smtClean="0">
                <a:solidFill>
                  <a:srgbClr val="FF0000"/>
                </a:solidFill>
              </a:rPr>
              <a:t>of friends</a:t>
            </a:r>
            <a:endParaRPr dirty="0">
              <a:solidFill>
                <a:srgbClr val="FF0000"/>
              </a:solidFill>
            </a:endParaRPr>
          </a:p>
          <a:p>
            <a:pPr>
              <a:defRPr sz="3600"/>
            </a:pPr>
            <a:r>
              <a:rPr dirty="0"/>
              <a:t>7. Having time to spend </a:t>
            </a:r>
            <a:r>
              <a:rPr lang="en-GB" dirty="0" smtClean="0">
                <a:solidFill>
                  <a:srgbClr val="FF0000"/>
                </a:solidFill>
              </a:rPr>
              <a:t>with family/on + something</a:t>
            </a:r>
            <a:endParaRPr dirty="0">
              <a:solidFill>
                <a:srgbClr val="FF0000"/>
              </a:solidFill>
            </a:endParaRPr>
          </a:p>
          <a:p>
            <a:pPr>
              <a:defRPr sz="3600"/>
            </a:pPr>
            <a:r>
              <a:rPr dirty="0"/>
              <a:t>8. Living </a:t>
            </a:r>
            <a:r>
              <a:rPr lang="en-GB" dirty="0" smtClean="0">
                <a:solidFill>
                  <a:srgbClr val="FF0000"/>
                </a:solidFill>
              </a:rPr>
              <a:t>with my boyfriend</a:t>
            </a:r>
            <a:endParaRPr dirty="0">
              <a:solidFill>
                <a:srgbClr val="FF0000"/>
              </a:solidFill>
            </a:endParaRPr>
          </a:p>
          <a:p>
            <a:pPr>
              <a:defRPr sz="3600"/>
            </a:pPr>
            <a:r>
              <a:rPr dirty="0"/>
              <a:t>9. Not having to </a:t>
            </a:r>
            <a:r>
              <a:rPr lang="en-GB" dirty="0" smtClean="0">
                <a:solidFill>
                  <a:srgbClr val="FF0000"/>
                </a:solidFill>
              </a:rPr>
              <a:t>answer questions in front of the class</a:t>
            </a:r>
            <a:endParaRPr lang="en-GB" dirty="0" smtClean="0"/>
          </a:p>
          <a:p>
            <a:pPr>
              <a:defRPr sz="3600"/>
            </a:pPr>
            <a:r>
              <a:rPr sz="3600" dirty="0" smtClean="0"/>
              <a:t>10</a:t>
            </a:r>
            <a:r>
              <a:rPr sz="3600" dirty="0"/>
              <a:t>. Winning </a:t>
            </a:r>
            <a:r>
              <a:rPr lang="en-GB" sz="3600" dirty="0" smtClean="0">
                <a:solidFill>
                  <a:srgbClr val="FF0000"/>
                </a:solidFill>
              </a:rPr>
              <a:t>at (game)</a:t>
            </a:r>
            <a:endParaRPr sz="3600" dirty="0">
              <a:solidFill>
                <a:srgbClr val="FF0000"/>
              </a:solidFill>
            </a:endParaRPr>
          </a:p>
          <a:p>
            <a:endParaRPr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LEObject1"/>
          <p:cNvGraphicFramePr>
            <a:extLst>
              <a:ext uri="smNativeData">
                <pr:smNativeData xmlns="" xmlns:p14="http://schemas.microsoft.com/office/powerpoint/2010/main" xmlns:pr="smNativeData" val="SMDATA_18_ygW+XBMAAAAlAAAAM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EAAAAjAAAABAAAAGQAAAAXAAAAFAAAAAAAAAAAAAAA/38AAP9/AAAAAAAACQAAAAQAAABhOmFjDAAAABAAAAAAAAAAAAAAAAAAAAAAAAAAHgAAAGgAAAAAAAAAAAAAAAAAAAAAAAAAAAAAABAnAAAQJwAAAAAAAAAAAAAAAAAAAAAAAAAAAAAAAAAAAAAAAAAAAAAUAAAAAAAAAMDA/wAAAAAAZAAAADIAAAAAAAAAZAAAAAAAAAB/f38AAAAAACIAAAAYAAAAAAAAAAAAAAAAAAAAAAAAAAAAAAAAAAAAJAAAACQAAAAAAAAABwAAAAAAAAAAAAAAAAAAAAAAAAAAAAAAAAAAAH9/fwAlAAAAWAAAAAAAAAAAAAAAAAAAAAAAAAAAAAAAAAAAAAAAAAAAAAAAAAAAAAAAAAAAAAAAPwAAAAAAAACghgEAAAAAAAAAAAAAAAAADAAAAAEAAAAAAAAAAAAAAAAAAAAfAAAAVAAAALvg4wX///8BAAAAAAAAAAAAAAAAAAAAAAAAAAAAAAAAAAAAAAAAAAAAAAACf39/AICAgAPMzMwAwMD/AH9/fwAAAAAAAAAAAAAAAAD///8AAAAAACEAAAAYAAAAFAAAAAAAAAAAAAAAQDgAADAqAAAAAAAAJgAAAAgAAAD//////////w=="/>
              </a:ext>
            </a:extLst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Paint.Picture" r:id="rId3" imgW="19050" imgH="19050" progId="Paint.Picture">
                  <p:embed/>
                </p:oleObj>
              </mc:Choice>
              <mc:Fallback>
                <p:oleObj name="Paint.Picture" r:id="rId3" imgW="19050" imgH="19050" progId="Paint.Picture">
                  <p:embed/>
                  <p:pic>
                    <p:nvPicPr>
                      <p:cNvPr id="0" name="OLEObject1" descr="image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 txBox="1">
            <a:extLst>
              <a:ext uri="smNativeData">
                <pr:smNativeData xmlns="" xmlns:p14="http://schemas.microsoft.com/office/powerpoint/2010/main" xmlns:pr="smNativeData" val="SMDATA_16_ygW+X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AAAAAAAAAABBOAAAMCoAAAAAAAAmAAAACAAAAP//////////"/>
              </a:ext>
            </a:extLst>
          </p:cNvSpPr>
          <p:nvPr/>
        </p:nvSpPr>
        <p:spPr>
          <a:xfrm>
            <a:off x="0" y="0"/>
            <a:ext cx="9144635" cy="6858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pPr>
              <a:defRPr b="1"/>
            </a:pPr>
            <a:r>
              <a:rPr sz="2800"/>
              <a:t>Personal Identity</a:t>
            </a:r>
            <a:r>
              <a:t> </a:t>
            </a:r>
          </a:p>
          <a:p>
            <a:pPr>
              <a:defRPr b="1"/>
            </a:pPr>
            <a:endParaRPr/>
          </a:p>
          <a:p>
            <a:pPr>
              <a:defRPr b="0" u="sng"/>
            </a:pPr>
            <a:r>
              <a:rPr sz="2800"/>
              <a:t>Introduction</a:t>
            </a:r>
          </a:p>
          <a:p>
            <a:endParaRPr sz="2800"/>
          </a:p>
          <a:p>
            <a:r>
              <a:rPr sz="2800"/>
              <a:t>What makes you, you? </a:t>
            </a:r>
          </a:p>
          <a:p>
            <a:pPr>
              <a:defRPr sz="2800"/>
            </a:pPr>
            <a:endParaRPr sz="2800"/>
          </a:p>
          <a:p>
            <a:r>
              <a:rPr sz="2800"/>
              <a:t>If we put all your knowledge, memories and beliefs into another's brain, is it still you? </a:t>
            </a:r>
          </a:p>
          <a:p>
            <a:pPr>
              <a:defRPr sz="2800"/>
            </a:pPr>
            <a:endParaRPr sz="2800"/>
          </a:p>
          <a:p>
            <a:r>
              <a:rPr sz="2800"/>
              <a:t>If we are able to recreate every cell of your body and create your identical twin, is it you? </a:t>
            </a:r>
          </a:p>
          <a:p>
            <a:pPr>
              <a:defRPr sz="2800"/>
            </a:pPr>
            <a:endParaRPr sz="2800"/>
          </a:p>
          <a:p>
            <a:r>
              <a:rPr sz="2800"/>
              <a:t>If someone with your memories and beliefs could undergo the same experiences, would it still be you?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 txBox="1">
            <a:extLst>
              <a:ext uri="smNativeData">
                <pr:smNativeData xmlns="" xmlns:p14="http://schemas.microsoft.com/office/powerpoint/2010/main" xmlns:pr="smNativeData" val="SMDATA_16_ygW+X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AQAAAAAAAABBOAAAMCoAAAAAAAAmAAAACAAAAP//////////"/>
              </a:ext>
            </a:extLst>
          </p:cNvSpPr>
          <p:nvPr/>
        </p:nvSpPr>
        <p:spPr>
          <a:xfrm>
            <a:off x="635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pPr>
              <a:defRPr b="1"/>
            </a:pPr>
            <a:r>
              <a:rPr sz="2800"/>
              <a:t>Discussion</a:t>
            </a:r>
          </a:p>
          <a:p>
            <a:endParaRPr sz="2800"/>
          </a:p>
          <a:p>
            <a:r>
              <a:rPr sz="2800"/>
              <a:t>1.</a:t>
            </a:r>
            <a:r>
              <a:t> </a:t>
            </a:r>
            <a:r>
              <a:rPr sz="2800"/>
              <a:t>In your view, who are you? </a:t>
            </a:r>
          </a:p>
          <a:p>
            <a:pPr>
              <a:defRPr sz="2800"/>
            </a:pPr>
            <a:r>
              <a:t>2. What makes you, YOU? </a:t>
            </a:r>
          </a:p>
          <a:p>
            <a:pPr>
              <a:defRPr sz="2800"/>
            </a:pPr>
            <a:r>
              <a:t>3. What's your personal identity?</a:t>
            </a:r>
          </a:p>
          <a:p>
            <a:pPr>
              <a:defRPr sz="2800"/>
            </a:pPr>
            <a:r>
              <a:t>4. What roles do you have (mother, wife, son, uncle, worker, teacher, friend, boyfriend) and do you identify with them or not?</a:t>
            </a:r>
          </a:p>
          <a:p>
            <a:pPr>
              <a:defRPr sz="2800"/>
            </a:pPr>
            <a:endParaRPr/>
          </a:p>
          <a:p>
            <a:pPr>
              <a:defRPr sz="2800"/>
            </a:pPr>
            <a:endParaRPr/>
          </a:p>
          <a:p>
            <a:pPr>
              <a:defRPr sz="2800"/>
            </a:pPr>
            <a:r>
              <a:t>When you have exhausted your discussion, write a two-three sentence summary.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 txBox="1">
            <a:extLst>
              <a:ext uri="smNativeData">
                <pr:smNativeData xmlns="" xmlns:p14="http://schemas.microsoft.com/office/powerpoint/2010/main" xmlns:pr="smNativeData" val="SMDATA_16_ygW+X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AAAAAP////9BOAAAMSoAAAAAAAAmAAAACAAAAP//////////"/>
              </a:ext>
            </a:extLst>
          </p:cNvSpPr>
          <p:nvPr/>
        </p:nvSpPr>
        <p:spPr>
          <a:xfrm>
            <a:off x="0" y="-635"/>
            <a:ext cx="9144635" cy="68592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pPr>
              <a:defRPr b="1"/>
            </a:pPr>
            <a:r>
              <a:rPr sz="2800" dirty="0"/>
              <a:t>Questions</a:t>
            </a:r>
            <a:r>
              <a:rPr dirty="0"/>
              <a:t> - divide the questions with your partner</a:t>
            </a:r>
          </a:p>
          <a:p>
            <a:endParaRPr dirty="0"/>
          </a:p>
          <a:p>
            <a:pPr>
              <a:defRPr sz="2200"/>
            </a:pPr>
            <a:r>
              <a:rPr dirty="0"/>
              <a:t>1. If you met a professional football player, what would you assume their values were - as in, what drives or motivates them?</a:t>
            </a:r>
          </a:p>
          <a:p>
            <a:pPr>
              <a:defRPr sz="2200"/>
            </a:pPr>
            <a:endParaRPr dirty="0"/>
          </a:p>
          <a:p>
            <a:pPr>
              <a:defRPr sz="2200"/>
            </a:pPr>
            <a:r>
              <a:rPr dirty="0"/>
              <a:t>2. What could happen if a person’s personal values don’t match with society’s values?</a:t>
            </a:r>
          </a:p>
          <a:p>
            <a:pPr>
              <a:defRPr sz="2200"/>
            </a:pPr>
            <a:endParaRPr dirty="0"/>
          </a:p>
          <a:p>
            <a:pPr>
              <a:defRPr sz="2200"/>
            </a:pPr>
            <a:r>
              <a:rPr dirty="0"/>
              <a:t>3. How do children form their identities?</a:t>
            </a:r>
          </a:p>
          <a:p>
            <a:pPr>
              <a:defRPr sz="2200"/>
            </a:pPr>
            <a:endParaRPr dirty="0"/>
          </a:p>
          <a:p>
            <a:pPr>
              <a:defRPr sz="2200"/>
            </a:pPr>
            <a:r>
              <a:rPr dirty="0"/>
              <a:t>4. What are teenagers dealing with (in connection to their identity?</a:t>
            </a:r>
          </a:p>
          <a:p>
            <a:pPr>
              <a:defRPr sz="2200"/>
            </a:pPr>
            <a:endParaRPr dirty="0"/>
          </a:p>
          <a:p>
            <a:pPr>
              <a:defRPr sz="2200"/>
            </a:pPr>
            <a:r>
              <a:rPr i="1" dirty="0"/>
              <a:t>	a. They are trying to decide their future values, job and role in society</a:t>
            </a:r>
          </a:p>
          <a:p>
            <a:pPr>
              <a:defRPr sz="2200" i="1"/>
            </a:pPr>
            <a:r>
              <a:rPr dirty="0"/>
              <a:t>	b. They are dealing with having many identities, one for each social group </a:t>
            </a:r>
          </a:p>
          <a:p>
            <a:pPr>
              <a:defRPr sz="2200" i="1"/>
            </a:pPr>
            <a:r>
              <a:rPr dirty="0"/>
              <a:t>	c. Not much, they are just copying their parents identities</a:t>
            </a:r>
          </a:p>
          <a:p>
            <a:pPr>
              <a:defRPr sz="2200"/>
            </a:pPr>
            <a:endParaRPr dirty="0"/>
          </a:p>
          <a:p>
            <a:pPr>
              <a:defRPr sz="2200"/>
            </a:pPr>
            <a:r>
              <a:rPr dirty="0"/>
              <a:t>5. How does a person </a:t>
            </a:r>
            <a:r>
              <a:rPr dirty="0" err="1"/>
              <a:t>realise</a:t>
            </a:r>
            <a:r>
              <a:rPr dirty="0"/>
              <a:t> their best potential?</a:t>
            </a:r>
          </a:p>
          <a:p>
            <a:pPr>
              <a:defRPr sz="2200"/>
            </a:pPr>
            <a:endParaRPr dirty="0"/>
          </a:p>
          <a:p>
            <a:pPr>
              <a:defRPr sz="2200"/>
            </a:pPr>
            <a:r>
              <a:rPr dirty="0"/>
              <a:t>6. Knowing your identity makes you </a:t>
            </a:r>
            <a:r>
              <a:rPr lang="en-GB" dirty="0" smtClean="0"/>
              <a:t>less depressed, more confident, happy, able to live in harmony with yourself</a:t>
            </a:r>
            <a:endParaRPr dirty="0"/>
          </a:p>
          <a:p>
            <a:pPr>
              <a:defRPr sz="2000"/>
            </a:pPr>
            <a:endParaRPr dirty="0"/>
          </a:p>
          <a:p>
            <a:endParaRPr dirty="0"/>
          </a:p>
          <a:p>
            <a:endParaRPr dirty="0"/>
          </a:p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 txBox="1">
            <a:extLst>
              <a:ext uri="smNativeData">
                <pr:smNativeData xmlns="" xmlns:p14="http://schemas.microsoft.com/office/powerpoint/2010/main" xmlns:pr="smNativeData" val="SMDATA_16_ygW+X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NwI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//////////9BOAAAMSoAAAAAAAAmAAAACAAAAP//////////"/>
              </a:ext>
            </a:extLst>
          </p:cNvSpPr>
          <p:nvPr/>
        </p:nvSpPr>
        <p:spPr>
          <a:xfrm>
            <a:off x="-635" y="-635"/>
            <a:ext cx="9145270" cy="68592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pPr>
              <a:defRPr b="1"/>
            </a:pPr>
            <a:r>
              <a:rPr sz="2000" dirty="0"/>
              <a:t>Language check</a:t>
            </a:r>
          </a:p>
          <a:p>
            <a:endParaRPr sz="2000" dirty="0"/>
          </a:p>
          <a:p>
            <a:r>
              <a:rPr dirty="0"/>
              <a:t>1. Which is correct:</a:t>
            </a:r>
          </a:p>
          <a:p>
            <a:r>
              <a:rPr dirty="0"/>
              <a:t>		a. a persons identity	b. a person’s </a:t>
            </a:r>
            <a:r>
              <a:rPr dirty="0" smtClean="0"/>
              <a:t>identity</a:t>
            </a:r>
            <a:r>
              <a:rPr lang="en-GB" dirty="0" smtClean="0"/>
              <a:t> - apostrophe</a:t>
            </a:r>
            <a:endParaRPr dirty="0"/>
          </a:p>
          <a:p>
            <a:endParaRPr dirty="0"/>
          </a:p>
          <a:p>
            <a:r>
              <a:rPr dirty="0"/>
              <a:t>2. Psychologists believe that finding one's identity</a:t>
            </a:r>
            <a:r>
              <a:rPr b="1" dirty="0"/>
              <a:t> is a matter of</a:t>
            </a:r>
            <a:r>
              <a:rPr dirty="0"/>
              <a:t> “finding oneself” by matching one’s skills and talents with available social roles. What does ‘is a matter of’ mean?</a:t>
            </a:r>
          </a:p>
          <a:p>
            <a:pPr>
              <a:defRPr sz="1800" b="0">
                <a:solidFill>
                  <a:schemeClr val="tx1"/>
                </a:solidFill>
                <a:latin typeface="Calibri" pitchFamily="2" charset="-18"/>
                <a:ea typeface="SimSun" charset="0"/>
                <a:cs typeface="Times New Roman" pitchFamily="1" charset="-18"/>
              </a:defRPr>
            </a:pPr>
            <a:r>
              <a:rPr dirty="0"/>
              <a:t>	a. Finding your identity INVOLVES matching your skills and talents to social roles.</a:t>
            </a:r>
          </a:p>
          <a:p>
            <a:pPr>
              <a:defRPr sz="1800" b="0">
                <a:solidFill>
                  <a:schemeClr val="tx1"/>
                </a:solidFill>
                <a:latin typeface="Calibri" pitchFamily="2" charset="-18"/>
                <a:ea typeface="SimSun" charset="0"/>
                <a:cs typeface="Times New Roman" pitchFamily="1" charset="-18"/>
              </a:defRPr>
            </a:pPr>
            <a:r>
              <a:rPr dirty="0"/>
              <a:t>	b. Finding your identity DOES NOT  MEAN matching your skills and talents to social roles.</a:t>
            </a:r>
          </a:p>
          <a:p>
            <a:pPr>
              <a:defRPr sz="1800" b="0">
                <a:solidFill>
                  <a:schemeClr val="tx1"/>
                </a:solidFill>
                <a:latin typeface="Calibri" pitchFamily="2" charset="-18"/>
                <a:ea typeface="SimSun" charset="0"/>
                <a:cs typeface="Times New Roman" pitchFamily="1" charset="-18"/>
              </a:defRPr>
            </a:pPr>
            <a:r>
              <a:rPr dirty="0"/>
              <a:t>	c. Finding your identity MUSN'T MEAN matching your skills and talents to social roles.</a:t>
            </a:r>
          </a:p>
          <a:p>
            <a:pPr>
              <a:defRPr sz="1800" b="0">
                <a:solidFill>
                  <a:schemeClr val="tx1"/>
                </a:solidFill>
                <a:latin typeface="Calibri" pitchFamily="2" charset="-18"/>
                <a:ea typeface="SimSun" charset="0"/>
                <a:cs typeface="Times New Roman" pitchFamily="1" charset="-18"/>
              </a:defRPr>
            </a:pPr>
            <a:endParaRPr dirty="0"/>
          </a:p>
          <a:p>
            <a:pPr>
              <a:defRPr sz="1800" b="0">
                <a:solidFill>
                  <a:schemeClr val="tx1"/>
                </a:solidFill>
                <a:latin typeface="Calibri" pitchFamily="2" charset="-18"/>
                <a:ea typeface="SimSun" charset="0"/>
                <a:cs typeface="Times New Roman" pitchFamily="1" charset="-18"/>
              </a:defRPr>
            </a:pPr>
            <a:r>
              <a:rPr dirty="0"/>
              <a:t>3. "Sadly, these values might not be the same" - What is the opposite of 'sadly'?</a:t>
            </a:r>
          </a:p>
          <a:p>
            <a:pPr>
              <a:defRPr sz="1800" b="0">
                <a:solidFill>
                  <a:schemeClr val="tx1"/>
                </a:solidFill>
                <a:latin typeface="Calibri" pitchFamily="2" charset="-18"/>
                <a:ea typeface="SimSun" charset="0"/>
                <a:cs typeface="Times New Roman" pitchFamily="1" charset="-18"/>
              </a:defRPr>
            </a:pPr>
            <a:endParaRPr dirty="0"/>
          </a:p>
          <a:p>
            <a:pPr>
              <a:defRPr sz="1800" b="0">
                <a:solidFill>
                  <a:schemeClr val="tx1"/>
                </a:solidFill>
                <a:latin typeface="Calibri" pitchFamily="2" charset="-18"/>
                <a:ea typeface="SimSun" charset="0"/>
                <a:cs typeface="Times New Roman" pitchFamily="1" charset="-18"/>
              </a:defRPr>
            </a:pPr>
            <a:r>
              <a:rPr dirty="0"/>
              <a:t>4a. What does "un" mean in unfulfilling, uncertainty, unfortunately?</a:t>
            </a:r>
          </a:p>
          <a:p>
            <a:pPr>
              <a:defRPr sz="1800" b="0">
                <a:solidFill>
                  <a:schemeClr val="tx1"/>
                </a:solidFill>
                <a:latin typeface="Calibri" pitchFamily="2" charset="-18"/>
                <a:ea typeface="SimSun" charset="0"/>
                <a:cs typeface="Times New Roman" pitchFamily="1" charset="-18"/>
              </a:defRPr>
            </a:pPr>
            <a:endParaRPr dirty="0"/>
          </a:p>
          <a:p>
            <a:pPr>
              <a:defRPr sz="1800" b="0">
                <a:solidFill>
                  <a:schemeClr val="tx1"/>
                </a:solidFill>
                <a:latin typeface="Calibri" pitchFamily="2" charset="-18"/>
                <a:ea typeface="SimSun" charset="0"/>
                <a:cs typeface="Times New Roman" pitchFamily="1" charset="-18"/>
              </a:defRPr>
            </a:pPr>
            <a:r>
              <a:rPr dirty="0"/>
              <a:t>4b. What other words take the un-</a:t>
            </a:r>
            <a:r>
              <a:rPr dirty="0" smtClean="0"/>
              <a:t>?</a:t>
            </a:r>
            <a:endParaRPr lang="en-GB" dirty="0" smtClean="0"/>
          </a:p>
          <a:p>
            <a:pPr>
              <a:defRPr sz="1800" b="0">
                <a:solidFill>
                  <a:schemeClr val="tx1"/>
                </a:solidFill>
                <a:latin typeface="Calibri" pitchFamily="2" charset="-18"/>
                <a:ea typeface="SimSun" charset="0"/>
                <a:cs typeface="Times New Roman" pitchFamily="1" charset="-18"/>
              </a:defRPr>
            </a:pPr>
            <a:r>
              <a:rPr lang="en-GB" dirty="0" smtClean="0"/>
              <a:t>Happy, likely, comfortable(</a:t>
            </a:r>
            <a:r>
              <a:rPr lang="en-GB" dirty="0" err="1" smtClean="0"/>
              <a:t>ly</a:t>
            </a:r>
            <a:r>
              <a:rPr lang="en-GB" dirty="0" smtClean="0"/>
              <a:t>), known, believable, able, natural, opened, available </a:t>
            </a:r>
            <a:endParaRPr dirty="0"/>
          </a:p>
          <a:p>
            <a:pPr>
              <a:defRPr sz="1800" b="0">
                <a:solidFill>
                  <a:schemeClr val="tx1"/>
                </a:solidFill>
                <a:latin typeface="Calibri" pitchFamily="2" charset="-18"/>
                <a:ea typeface="SimSun" charset="0"/>
                <a:cs typeface="Times New Roman" pitchFamily="1" charset="-18"/>
              </a:defRPr>
            </a:pPr>
            <a:endParaRPr dirty="0"/>
          </a:p>
          <a:p>
            <a:pPr>
              <a:defRPr sz="1800" b="0">
                <a:solidFill>
                  <a:schemeClr val="tx1"/>
                </a:solidFill>
                <a:latin typeface="Calibri" pitchFamily="2" charset="-18"/>
                <a:ea typeface="SimSun" charset="0"/>
                <a:cs typeface="Times New Roman" pitchFamily="1" charset="-18"/>
              </a:defRPr>
            </a:pPr>
            <a:r>
              <a:rPr dirty="0"/>
              <a:t>5. If something doesn’t feel right, how does it feel? List as many as you can think of</a:t>
            </a:r>
            <a:r>
              <a:rPr dirty="0" smtClean="0"/>
              <a:t>.</a:t>
            </a:r>
            <a:endParaRPr lang="en-GB" dirty="0" smtClean="0"/>
          </a:p>
          <a:p>
            <a:pPr>
              <a:defRPr sz="1800" b="0">
                <a:solidFill>
                  <a:schemeClr val="tx1"/>
                </a:solidFill>
                <a:latin typeface="Calibri" pitchFamily="2" charset="-18"/>
                <a:ea typeface="SimSun" charset="0"/>
                <a:cs typeface="Times New Roman" pitchFamily="1" charset="-18"/>
              </a:defRPr>
            </a:pPr>
            <a:endParaRPr lang="en-GB" dirty="0"/>
          </a:p>
          <a:p>
            <a:pPr>
              <a:defRPr sz="1800" b="0">
                <a:solidFill>
                  <a:schemeClr val="tx1"/>
                </a:solidFill>
                <a:latin typeface="Calibri" pitchFamily="2" charset="-18"/>
                <a:ea typeface="SimSun" charset="0"/>
                <a:cs typeface="Times New Roman" pitchFamily="1" charset="-18"/>
              </a:defRPr>
            </a:pPr>
            <a:r>
              <a:rPr lang="en-GB" dirty="0" smtClean="0"/>
              <a:t>Uncomf</a:t>
            </a:r>
            <a:r>
              <a:rPr lang="en-GB" dirty="0" smtClean="0">
                <a:solidFill>
                  <a:srgbClr val="FF0000"/>
                </a:solidFill>
              </a:rPr>
              <a:t>or</a:t>
            </a:r>
            <a:r>
              <a:rPr lang="en-GB" dirty="0" smtClean="0"/>
              <a:t>table, unwell/off, unnerved, unsure, unhappy, anxious (</a:t>
            </a:r>
            <a:r>
              <a:rPr lang="en-GB" dirty="0" err="1" smtClean="0"/>
              <a:t>adj</a:t>
            </a:r>
            <a:r>
              <a:rPr lang="en-GB" dirty="0" smtClean="0"/>
              <a:t>) anxiety (noun), wrong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 txBox="1">
            <a:extLst>
              <a:ext uri="smNativeData">
                <pr:smNativeData xmlns="" xmlns:p14="http://schemas.microsoft.com/office/powerpoint/2010/main" xmlns:pr="smNativeData" val="SMDATA_16_ygW+X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NwIAAD/fwAA/38AAAAAAAAJAAAABAAAAAg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//////////9BOAAAMSoAAAAAAAAmAAAACAAAAP//////////"/>
              </a:ext>
            </a:extLst>
          </p:cNvSpPr>
          <p:nvPr/>
        </p:nvSpPr>
        <p:spPr>
          <a:xfrm>
            <a:off x="-635" y="-635"/>
            <a:ext cx="9145270" cy="68592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r>
              <a:t>Academic writing homework check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Calibri"/>
        <a:ea typeface="SimSun"/>
        <a:cs typeface="Times New Roman"/>
      </a:majorFont>
      <a:minorFont>
        <a:latin typeface="Calibri"/>
        <a:ea typeface="SimSu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DF7986"/>
        </a:accent3>
        <a:accent4>
          <a:srgbClr val="BF59A6"/>
        </a:accent4>
        <a:accent5>
          <a:srgbClr val="9F39C6"/>
        </a:accent5>
        <a:accent6>
          <a:srgbClr val="7F19E6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ACACDF"/>
        </a:accent3>
        <a:accent4>
          <a:srgbClr val="9C9CBF"/>
        </a:accent4>
        <a:accent5>
          <a:srgbClr val="7C7C9F"/>
        </a:accent5>
        <a:accent6>
          <a:srgbClr val="5C5C7F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6DA6DF"/>
        </a:accent3>
        <a:accent4>
          <a:srgbClr val="4D86BF"/>
        </a:accent4>
        <a:accent5>
          <a:srgbClr val="2D669F"/>
        </a:accent5>
        <a:accent6>
          <a:srgbClr val="0D467F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ACAC"/>
        </a:accent3>
        <a:accent4>
          <a:srgbClr val="738C8C"/>
        </a:accent4>
        <a:accent5>
          <a:srgbClr val="936C6C"/>
        </a:accent5>
        <a:accent6>
          <a:srgbClr val="B34C4C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6D8FA7"/>
        </a:accent3>
        <a:accent4>
          <a:srgbClr val="8DAF87"/>
        </a:accent4>
        <a:accent5>
          <a:srgbClr val="ADCF67"/>
        </a:accent5>
        <a:accent6>
          <a:srgbClr val="CDEF47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9E9980"/>
        </a:accent3>
        <a:accent4>
          <a:srgbClr val="7EB9A0"/>
        </a:accent4>
        <a:accent5>
          <a:srgbClr val="5EC9C0"/>
        </a:accent5>
        <a:accent6>
          <a:srgbClr val="3EE9E0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209020"/>
        </a:accent3>
        <a:accent4>
          <a:srgbClr val="407040"/>
        </a:accent4>
        <a:accent5>
          <a:srgbClr val="605060"/>
        </a:accent5>
        <a:accent6>
          <a:srgbClr val="80308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666A6B"/>
        </a:accent3>
        <a:accent4>
          <a:srgbClr val="864A8B"/>
        </a:accent4>
        <a:accent5>
          <a:srgbClr val="A62AAB"/>
        </a:accent5>
        <a:accent6>
          <a:srgbClr val="C60ACB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A07E88"/>
        </a:accent3>
        <a:accent4>
          <a:srgbClr val="C05E68"/>
        </a:accent4>
        <a:accent5>
          <a:srgbClr val="E03E48"/>
        </a:accent5>
        <a:accent6>
          <a:srgbClr val="FF1E2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8686DF"/>
        </a:accent3>
        <a:accent4>
          <a:srgbClr val="A6A6BF"/>
        </a:accent4>
        <a:accent5>
          <a:srgbClr val="C6C69F"/>
        </a:accent5>
        <a:accent6>
          <a:srgbClr val="E6E67F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8F7F4F"/>
        </a:accent3>
        <a:accent4>
          <a:srgbClr val="6F9F6F"/>
        </a:accent4>
        <a:accent5>
          <a:srgbClr val="4FBF8F"/>
        </a:accent5>
        <a:accent6>
          <a:srgbClr val="2FDFAF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421</Words>
  <Application>Microsoft Office PowerPoint</Application>
  <PresentationFormat>Předvádění na obrazovce (4:3)</PresentationFormat>
  <Paragraphs>93</Paragraphs>
  <Slides>10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SimSun</vt:lpstr>
      <vt:lpstr>Calibri</vt:lpstr>
      <vt:lpstr>Times New Roman</vt:lpstr>
      <vt:lpstr>Presentation</vt:lpstr>
      <vt:lpstr>Paint.Picture</vt:lpstr>
      <vt:lpstr>Week 10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10</dc:title>
  <dc:subject/>
  <dc:creator/>
  <cp:keywords/>
  <dc:description/>
  <cp:lastModifiedBy>Richard Džuna</cp:lastModifiedBy>
  <cp:revision>7</cp:revision>
  <dcterms:created xsi:type="dcterms:W3CDTF">2019-04-22T16:46:17Z</dcterms:created>
  <dcterms:modified xsi:type="dcterms:W3CDTF">2019-04-23T07:42:26Z</dcterms:modified>
</cp:coreProperties>
</file>