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1" r:id="rId10"/>
    <p:sldId id="263" r:id="rId11"/>
    <p:sldId id="262" r:id="rId12"/>
    <p:sldId id="264" r:id="rId13"/>
    <p:sldId id="265" r:id="rId14"/>
    <p:sldId id="266" r:id="rId15"/>
    <p:sldId id="260" r:id="rId16"/>
  </p:sldIdLst>
  <p:sldSz cx="9144000" cy="6858000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-18"/>
        <a:ea typeface="SimSun" pitchFamily="0" charset="0"/>
        <a:cs typeface="Times New Roman" pitchFamily="1" charset="-18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4184024" val="944" revOS="4"/>
      <pr:smFileRevision xmlns:pr="smNativeData" dt="1554184024" val="101"/>
      <pr:guideOptions xmlns:pr="smNativeData" dt="1554184024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60" d="100"/>
          <a:sy n="60" d="100"/>
        </p:scale>
        <p:origin x="1370" y="210"/>
      </p:cViewPr>
      <p:guideLst x="0" y="0">
        <p:guide orient="horz" pos="2160"/>
        <p:guide pos="2880"/>
      </p:guideLst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napToObjects="1" showGuides="1">
      <p:cViewPr>
        <p:scale>
          <a:sx n="60" d="100"/>
          <a:sy n="60" d="100"/>
        </p:scale>
        <p:origin x="1370" y="210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BoNAAAINAAAJhYAABAAAAAmAAAACAAAAAEAAAAAAAAA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gAAOgXAADQLwAAsCIAABAAAAAmAAAACAAAAAGAAAAAAAAA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5A7B-35FD-D6AC-B33B-C3F914754596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2650-1EFD-D6D0-B33B-E885687545B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3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BAAAAAmAAAACAAAAAIAAAAAAAAA"/>
              </a:ext>
            </a:extLst>
          </p:cNvSpPr>
          <p:nvPr>
            <p:ph idx="1"/>
          </p:nvPr>
        </p:nvSpPr>
        <p:spPr/>
        <p:txBody>
          <a:bodyPr vert="vert" wrap="square" numCol="1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b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2842-0CFD-D6DE-B33B-FA8B667545A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v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D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344A-04FD-D6C2-B33B-F2977A7545A7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L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CgAALABAABwNQAAsCUAABAAAAAmAAAACAAAAIMAAAAAAAAA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v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DYJwAAsCUAABAAAAAmAAAACAAAAAMAAAAAAAAA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1379-37FD-D6E5-B33B-C1B05D75459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v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b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6450-1EFD-D692-B33B-E8C72A7545BD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B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7082-CCFD-D686-B33B-3AD33E75456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713D-73FD-D687-B33B-85D23F7545D0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BAAAAAmAAAACAAAAIGAAAAAAAAA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ERAABCNAAAHBsAABAAAAAmAAAACAAAAIGAAAAAAAAA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42D5-9BFD-D6B4-B33B-6DE10C75453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1C32-7CFD-D6EA-B33B-8ABF527545DF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sCUAABAAAAAmAAAACAAAAAGAAAAAAAAA"/>
              </a:ext>
            </a:extLst>
          </p:cNvSpPr>
          <p:nvPr>
            <p:ph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sCUAABAAAAAmAAAACAAAAAGAAAAAAAAA"/>
              </a:ext>
            </a:extLst>
          </p:cNvSpPr>
          <p:nvPr>
            <p:ph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6EFF-B1FD-D698-B33B-47CD20754512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53F8-B6FD-D6A5-B33B-40F01D754515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6_WPei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EJAACqGwAAYQ0AABAAAAAmAAAACAAAAIGAAAAAAAAA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qGwAAsCUAABAAAAAmAAAACAAAAAGAAAAAAAAA"/>
              </a:ext>
            </a:extLst>
          </p:cNvSpPr>
          <p:nvPr>
            <p:ph idx="2"/>
          </p:nvPr>
        </p:nvSpPr>
        <p:spPr>
          <a:xfrm>
            <a:off x="45720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6_WPei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HEJAABwNQAAYQ0AABAAAAAmAAAACAAAAIGAAAAAAAAA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GENAABwNQAAsCUAABAAAAAmAAAACAAAAAGAAAAAAAAA"/>
              </a:ext>
            </a:extLst>
          </p:cNvSpPr>
          <p:nvPr>
            <p:ph idx="4"/>
          </p:nvPr>
        </p:nvSpPr>
        <p:spPr>
          <a:xfrm>
            <a:off x="464693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1110-5EFD-D6E7-B33B-A8B25F7545FD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271E-50FD-D6D1-B33B-A684697545F3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3CC6-88FD-D6CA-B33B-7E9F7275452B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3385-CBFD-D6C5-B33B-3D907D754568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5EDB-95FD-D6A8-B33B-63FD10754536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4A44-0AFD-D6BC-B33B-FCE9047545A9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BAAAAAmAAAACAAAAIGAAAAAAAAA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BAAAAAmAAAACAAAAAGAAAAAAAAA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BAAAAAmAAAACAAAAAGAAAAAAAAA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1BCE-80FD-D6ED-B33B-76B855754523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2D7E-30FD-D6DB-B33B-C68E63754593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b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IgdAADGLAAABCEAABAAAAAmAAAACAAAAIGAAAAAAAAA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w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MYDAADGLAAAFh0AABAAAAAmAAAACAAAAAGAAAAAAAAA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7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AQhAADGLAAA+CUAABAAAAAmAAAACAAAAAGAAAAAAAAA"/>
              </a:ext>
            </a:extLst>
          </p:cNvSpPr>
          <p:nvPr>
            <p:ph idx="2"/>
          </p:nvPr>
        </p:nvSpPr>
        <p:spPr>
          <a:xfrm>
            <a:off x="1791970" y="5367020"/>
            <a:ext cx="54864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L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0836068-26FD-D696-B33B-D0C32E754585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T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83102D-63FD-D6E6-B33B-95B35E7545C0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P//////////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WPei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BAAAAAmAAAACAAAAP//////////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P//////////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/>
            <a:fld id="{10832545-0BFD-D6D3-B33B-FD866B7545A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P//////////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P//////////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/>
            <a:fld id="{108315B5-FBFD-D6E3-B33B-0DB65B754558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9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5pPr>
      <a:lvl6pPr marL="25146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6pPr>
      <a:lvl7pPr marL="29718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7pPr>
      <a:lvl8pPr marL="3429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8pPr>
      <a:lvl9pPr marL="3886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-18"/>
          <a:ea typeface="SimSun" pitchFamily="0" charset="0"/>
          <a:cs typeface="Times New Roman" pitchFamily="1" charset="-18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WPei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X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OAQAABoNAAAINAAAJhYAABAAAAAmAAAACAAAAAAAAAAAAAAA"/>
              </a:ext>
            </a:extLst>
          </p:cNvSpPr>
          <p:nvPr>
            <p:ph type="ctrTitle"/>
          </p:nvPr>
        </p:nvSpPr>
        <p:spPr/>
        <p:txBody>
          <a:bodyPr/>
          <a:lstStyle/>
          <a:p>
            <a:pPr/>
            <a:r>
              <a:t>Week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635" y="-635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/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1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Background (Describe the situation)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1.	Identify the key players.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2.	Identify the actions/ behaviours.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3.	Identify the impact of the behavior.</a:t>
            </a:r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1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Evaluation (Analyze the situation)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1.	Determine if the details are fact or opinion.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2.	Determine if the behavior is acceptable or bullying.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3.	Determine if the impacts are mild or severe.</a:t>
            </a:r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1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Recommendations (Suggest how to solve the problem)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1.	Determine if any action is necessary.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2.	If not, explain why the behavior is acceptable and of mild impact.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3.	If so, suggest a specific course of action to address the situation.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txBgFill val="auto"/>
                <a:latin typeface="Calibri" pitchFamily="2" charset="-18"/>
                <a:ea typeface="SimSun" pitchFamily="0" charset="0"/>
                <a:cs typeface="Times New Roman" pitchFamily="1" charset="-18"/>
              </a:defRPr>
            </a:pPr>
            <a:r>
              <a:t>4.	Suggest strategies for preventing this situation from re-occurring.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B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3000"/>
              <a:t>Homework</a:t>
            </a:r>
            <a:endParaRPr sz="3000"/>
          </a:p>
          <a:p>
            <a:pPr/>
          </a:p>
          <a:p>
            <a:pPr/>
            <a:r>
              <a:rPr sz="3000"/>
              <a:t>Academic Writing - Task 5A - E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BOAAAMSoAABAAAAAmAAAACAAAAP//////////"/>
              </a:ext>
            </a:extLst>
          </p:cNvSpPr>
          <p:nvPr/>
        </p:nvSpPr>
        <p:spPr>
          <a:xfrm>
            <a:off x="0" y="0"/>
            <a:ext cx="9144635" cy="6858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sz="2400" b="1"/>
            </a:pPr>
            <a:r>
              <a:t>Complete the sentences with a phrasal verb in </a:t>
            </a:r>
            <a:r>
              <a:rPr u="sng"/>
              <a:t>the correct form</a:t>
            </a:r>
            <a:endParaRPr u="sng"/>
          </a:p>
          <a:p>
            <a:pPr>
              <a:defRPr sz="2400"/>
            </a:pPr>
          </a:p>
          <a:p>
            <a:pPr>
              <a:defRPr sz="2400"/>
            </a:pPr>
            <a:r>
              <a:t>1. I’m having my birthday party tomorrow, but I _____________ - I don’t like being the centre of attention!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2.  Now that she had a lot of spare time, Lucy decided to ____________ badminton.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3. When the power went out, they had to ___________ the information in an old, dusty encyclopedia. 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4. Can you ___ me ____ at the station this evening?</a:t>
            </a:r>
          </a:p>
          <a:p>
            <a:pPr>
              <a:defRPr sz="2400"/>
            </a:pPr>
          </a:p>
          <a:p>
            <a:pPr/>
            <a:r>
              <a:rPr sz="2400"/>
              <a:t>5. He never really __________ his wife cheating on himwith the binman.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2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wAAAABBOAAAMCoAABAAAAAmAAAACAAAAP//////////"/>
              </a:ext>
            </a:extLst>
          </p:cNvSpPr>
          <p:nvPr/>
        </p:nvSpPr>
        <p:spPr>
          <a:xfrm>
            <a:off x="-635" y="0"/>
            <a:ext cx="914527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b="1"/>
              <a:t>Complete the prepositional phrases</a:t>
            </a:r>
            <a:r>
              <a:t>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1) Do you have a friend that you can always rely ___ ?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2) When did you last complain _____ something? Who did you complain ____?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3) What do you think Krtek worries ______?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4) Think of an author/singer/director. What are they most known ______?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sz="2800"/>
              <a:t>5) If you were famous, what would you like to be famous _____? </a:t>
            </a:r>
            <a:endParaRPr sz="2800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rgbClr val="000000"/>
                </a:solidFill>
              </a:defRPr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B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sz="3000" b="1"/>
            </a:pPr>
            <a:r>
              <a:t>Homework 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Academic writing Task 3.</a:t>
            </a:r>
          </a:p>
          <a:p>
            <a:pPr>
              <a:defRPr sz="3000"/>
            </a:pPr>
          </a:p>
          <a:p>
            <a:pPr/>
            <a:r>
              <a:rPr sz="3000"/>
              <a:t>Check your answers with your partner(s).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picLocks noChangeAspect="1"/>
            <a:extLst>
              <a:ext uri="smNativeData">
                <pr:smNativeData xmlns:pr="smNativeData" val="SMDATA_18_WPeiXBMAAAAlAAAAEQAAAC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BAAAAAAAAAAAAAAAeAAAAAQAAACMAAAAjAAAAIwAAAB4AAAAAAAAAZAAAAGQAAAAAAAAAZAAAAGQAAAAVAAAAYAAAAAAAAAAAAAAADwAAACADAAAAAAAAAAAAAAEAAACgMgAAVgcAAKr4//8BAAAAf39/AAEAAABkAAAAAAAAABQAAABAHwAAAAAAACYAAAAAAAAAwOD//wAAAAAmAAAAZAAAABYAAABMAAAAAQAAAAAAAAAAAAAAAAAAAAEAAAAAAAAAOQAAACoAAAAqAAAAiAAAADsAAAAAAAAAy8vLADkAAAAqAAAAKg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BQ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///wAAAAAAAAAAAAAAAAAAAAAAAAAAAAAAAAAAAAAAAAAAAAAAAAAAAAAAf39/AAAAAADLy8sAwMD/AH9/fwAAAAAAAAAAAAAAAAD///8AAAAAACEAAAAYAAAAFAAAABQAAAABAAAAqh0AABkV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635"/>
            <a:ext cx="4809490" cy="3429000"/>
          </a:xfrm>
          <a:prstGeom prst="rect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>
            <a:outerShdw blurRad="50800" dist="37717" dir="2700000" sx="136000" sy="59000" algn="tl">
              <a:srgbClr val="000000">
                <a:alpha val="43000"/>
              </a:srgbClr>
            </a:outerShdw>
          </a:effectLst>
        </p:spPr>
      </p:pic>
      <p:pic>
        <p:nvPicPr>
          <p:cNvPr id="3" name="Picture2"/>
          <p:cNvPicPr>
            <a:picLocks noChangeAspect="1"/>
            <a:extLst>
              <a:ext uri="smNativeData">
                <pr:smNativeData xmlns:pr="smNativeData" val="SMDATA_18_WPeiXBMAAAAlAAAAEQAAAC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BAAAAAAAAAAAAAAAeAAAAAQAAACMAAAAjAAAAIwAAAB4AAAAAAAAAZAAAAGQAAAAAAAAAZAAAAGQAAAAVAAAAYAAAAAAAAAAAAAAADwAAACADAAAAAAAAAAAAAAEAAACgMgAAVgcAAKr4//8BAAAAf39/AAEAAABkAAAAAAAAABQAAABAHwAAAAAAACYAAAAAAAAAwOD//wAAAAAmAAAAZAAAABYAAABMAAAAAQAAAAAAAAAAAAAAAAAAAAEAAAAAAAAAOQAAACoAAAAqAAAAZAAAAGQAAAAAAAAAy8vLADkAAAAqAAAAKg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BQ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///wAAAAAAAAAAAAAAAAAAAAAAAAAAAAAAAAAAAAAAAAAAAAAAAAAAAAAAf39/AAAAAADLy8sAwMD/AH9/fwAAAAAAAAAAAAAAAAD///8AAAAAACEAAAAYAAAAFAAAAJMdAACD////QDgAAJcV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807585" y="-79375"/>
            <a:ext cx="4336415" cy="3589020"/>
          </a:xfrm>
          <a:prstGeom prst="rect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>
            <a:outerShdw blurRad="50800" dist="37717" dir="2700000" algn="tl">
              <a:srgbClr val="000000">
                <a:alpha val="43000"/>
              </a:srgbClr>
            </a:outerShdw>
          </a:effectLst>
        </p:spPr>
      </p:pic>
      <p:pic>
        <p:nvPicPr>
          <p:cNvPr id="4" name="Picture3" descr="http://www.crisisprevention.com/getattachment/487e2120-f969-4e13-b09c-4bcb3a283579/BlogPostTitle"/>
          <p:cNvPicPr>
            <a:picLocks noChangeAspect="1"/>
            <a:extLst>
              <a:ext uri="smNativeData">
                <pr:smNativeData xmlns:pr="smNativeData" val="SMDATA_18_WPeiXBMAAAAlAAAAEQAAAC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BAAAAAAAAAAAAAAAeAAAAAQAAACMAAAAjAAAAIwAAAB4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Gg0AAAAAAAC9AQ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///wAAAAAAAAAAAAAAAAAAAAAAAAAAAAAAAAAAAAAAAAAAAAAAAAAAAAAAf39/AH9/fwDMzMwAwMD/AH9/fwAAAAAAAAAAAAAAAAD///8AAAAAACEAAAAYAAAAFAAAAAAAAAAYFQAAyRUAADAqAAAQAAAAJgAAAAgAAAD//////////w=="/>
              </a:ext>
            </a:extLst>
          </p:cNvPicPr>
          <p:nvPr/>
        </p:nvPicPr>
        <p:blipFill>
          <a:blip r:embed="rId4"/>
          <a:srcRect l="33540" t="0" r="4450" b="0"/>
          <a:stretch>
            <a:fillRect/>
          </a:stretch>
        </p:blipFill>
        <p:spPr>
          <a:xfrm>
            <a:off x="0" y="3429000"/>
            <a:ext cx="3541395" cy="3429000"/>
          </a:xfrm>
          <a:prstGeom prst="rect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pic>
      <p:sp>
        <p:nvSpPr>
          <p:cNvPr id="5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bRYAALkXAABAOAAAMCoAABAAAAAmAAAACAAAAP//////////"/>
              </a:ext>
            </a:extLst>
          </p:cNvSpPr>
          <p:nvPr/>
        </p:nvSpPr>
        <p:spPr>
          <a:xfrm>
            <a:off x="3645535" y="3856355"/>
            <a:ext cx="5498465" cy="30016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 marL="685800" marR="0" indent="-228600" algn="l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3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What is happening -                          be specific! </a:t>
            </a:r>
          </a:p>
          <a:p>
            <a:pPr marL="685800" marR="0" indent="-228600" algn="l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685800" marR="0" indent="-228600" algn="l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sz="3000"/>
              <a:t>What are the impacts of this      behavior in the workplace? </a:t>
            </a:r>
            <a:endParaRPr sz="3000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rgbClr val="000000"/>
                </a:solidFill>
              </a:defRPr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BOAAAMSoAABAAAAAmAAAACAAAAP//////////"/>
              </a:ext>
            </a:extLst>
          </p:cNvSpPr>
          <p:nvPr/>
        </p:nvSpPr>
        <p:spPr>
          <a:xfrm>
            <a:off x="0" y="0"/>
            <a:ext cx="9144635" cy="6858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sz="3000"/>
            </a:pPr>
            <a:r>
              <a:t>1. Define </a:t>
            </a:r>
            <a:r>
              <a:rPr i="1"/>
              <a:t>bullying</a:t>
            </a:r>
            <a:r>
              <a:t>. Bullying is ...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2. Do you think there are cultural differences in bullying - for example, would a German and a Swede give the same definition of bullying?</a:t>
            </a:r>
          </a:p>
          <a:p>
            <a:pPr>
              <a:defRPr sz="3000"/>
            </a:pPr>
          </a:p>
          <a:p>
            <a:pPr/>
            <a:r>
              <a:rPr sz="3000"/>
              <a:t>3. Are there differences in the way that men and women bully?</a:t>
            </a:r>
            <a:endParaRPr sz="3000"/>
          </a:p>
          <a:p>
            <a:pPr/>
          </a:p>
          <a:p>
            <a:p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BOAAAMSoAABAAAAAmAAAACAAAAP//////////"/>
              </a:ext>
            </a:extLst>
          </p:cNvSpPr>
          <p:nvPr/>
        </p:nvSpPr>
        <p:spPr>
          <a:xfrm>
            <a:off x="-635" y="-635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sz="3000"/>
            </a:pPr>
            <a:r>
              <a:t>What are the differences between the word pairs?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1. humiliate v embarrass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2. feedback v advice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3. stalk v follow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4. discrimination v harrassment 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5. intimidate v feel afraid</a:t>
            </a:r>
          </a:p>
          <a:p>
            <a:pPr>
              <a:defRPr sz="3000"/>
            </a:pPr>
          </a:p>
          <a:p>
            <a:pPr/>
            <a:r>
              <a:rPr sz="3000"/>
              <a:t>6. gossip v slander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B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sz="2800"/>
            </a:pPr>
            <a:r>
              <a:t>Choose a word pair and write a sentence to demonstrate the difference between the words.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Example: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1a. I was </a:t>
            </a:r>
            <a:r>
              <a:rPr b="1"/>
              <a:t>humiliated</a:t>
            </a:r>
            <a:r>
              <a:t> when the head teacher called me an idiot in front of my students.</a:t>
            </a:r>
          </a:p>
          <a:p>
            <a:pPr>
              <a:defRPr sz="2800"/>
            </a:pPr>
          </a:p>
          <a:p>
            <a:pPr/>
            <a:r>
              <a:rPr sz="2800"/>
              <a:t>1b. I felt </a:t>
            </a:r>
            <a:r>
              <a:rPr sz="2800" b="1"/>
              <a:t>embarrassed</a:t>
            </a:r>
            <a:r>
              <a:rPr sz="2800"/>
              <a:t> when I realised that I should have blown my nose before opening the door.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B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/>
              <a:t>Watch the video</a:t>
            </a:r>
            <a:endParaRPr sz="2800"/>
          </a:p>
          <a:p>
            <a:pPr/>
          </a:p>
          <a:p>
            <a:pPr>
              <a:defRPr sz="2800"/>
            </a:pPr>
            <a:r>
              <a:t>What are examples of inappropriate workplace behaviour?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New words or phrases? Write them down! We’ll share and discuss them at the end of the clip.</a:t>
            </a:r>
          </a:p>
          <a:p>
            <a:pPr/>
          </a:p>
          <a:p>
            <a:pPr/>
          </a:p>
          <a:p>
            <a:pPr algn="ctr"/>
            <a:r>
              <a:t>https://www.youtube.com/watch?v=wz_hyeK5fBE&amp;feature=related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joint</cp:lastModifiedBy>
  <cp:revision>0</cp:revision>
  <dcterms:created xsi:type="dcterms:W3CDTF">2019-04-01T15:41:09Z</dcterms:created>
  <dcterms:modified xsi:type="dcterms:W3CDTF">2019-04-02T05:47:04Z</dcterms:modified>
</cp:coreProperties>
</file>