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25"/>
  </p:handoutMasterIdLst>
  <p:sldIdLst>
    <p:sldId id="256" r:id="rId2"/>
    <p:sldId id="261" r:id="rId3"/>
    <p:sldId id="265" r:id="rId4"/>
    <p:sldId id="272" r:id="rId5"/>
    <p:sldId id="266" r:id="rId6"/>
    <p:sldId id="273" r:id="rId7"/>
    <p:sldId id="274" r:id="rId8"/>
    <p:sldId id="275" r:id="rId9"/>
    <p:sldId id="267" r:id="rId10"/>
    <p:sldId id="276" r:id="rId11"/>
    <p:sldId id="277" r:id="rId12"/>
    <p:sldId id="278" r:id="rId13"/>
    <p:sldId id="268" r:id="rId14"/>
    <p:sldId id="283" r:id="rId15"/>
    <p:sldId id="285" r:id="rId16"/>
    <p:sldId id="286" r:id="rId17"/>
    <p:sldId id="269" r:id="rId18"/>
    <p:sldId id="281" r:id="rId19"/>
    <p:sldId id="282" r:id="rId20"/>
    <p:sldId id="270" r:id="rId21"/>
    <p:sldId id="279" r:id="rId22"/>
    <p:sldId id="271" r:id="rId23"/>
    <p:sldId id="280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5E5C4-290D-4FB7-95A5-3AFBB0ED9FEB}" type="datetimeFigureOut">
              <a:rPr lang="cs-CZ" smtClean="0"/>
              <a:t>04.04.2019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168E71-8D06-4DF1-8AB2-24EFD99B7A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42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cs-CZ" dirty="0"/>
            </a:br>
            <a:r>
              <a:rPr lang="en-US" dirty="0"/>
              <a:t>cvi</a:t>
            </a:r>
            <a:r>
              <a:rPr lang="cs-CZ" dirty="0" err="1"/>
              <a:t>čení</a:t>
            </a:r>
            <a:r>
              <a:rPr lang="cs-CZ" dirty="0"/>
              <a:t> 0</a:t>
            </a:r>
            <a:r>
              <a:rPr lang="en-US" dirty="0"/>
              <a:t>2</a:t>
            </a:r>
            <a:r>
              <a:rPr lang="cs-CZ" dirty="0"/>
              <a:t>: </a:t>
            </a:r>
            <a:r>
              <a:rPr lang="en-US" dirty="0" err="1"/>
              <a:t>popisn</a:t>
            </a:r>
            <a:r>
              <a:rPr lang="cs-CZ" dirty="0"/>
              <a:t>á statistika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12098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Příklad o 75 učitelích z Hindlse (str.23):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1" y="2222287"/>
            <a:ext cx="11211363" cy="36365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 err="1"/>
              <a:t>Zad</a:t>
            </a:r>
            <a:r>
              <a:rPr lang="cs-CZ" sz="2800" dirty="0" err="1"/>
              <a:t>ání</a:t>
            </a:r>
            <a:r>
              <a:rPr lang="cs-CZ" sz="2800" dirty="0"/>
              <a:t> tabulky dat:</a:t>
            </a:r>
          </a:p>
          <a:p>
            <a:pPr marL="0" indent="0">
              <a:buNone/>
            </a:pP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err="1"/>
              <a:t>mojedata</a:t>
            </a:r>
            <a:r>
              <a:rPr lang="cs-CZ" sz="2800" dirty="0"/>
              <a:t>&lt;- </a:t>
            </a:r>
            <a:r>
              <a:rPr lang="cs-CZ" sz="2800" dirty="0" err="1"/>
              <a:t>data.frame</a:t>
            </a:r>
            <a:r>
              <a:rPr lang="cs-CZ" sz="2800" dirty="0"/>
              <a:t>(</a:t>
            </a:r>
            <a:r>
              <a:rPr lang="cs-CZ" sz="2800" dirty="0" err="1"/>
              <a:t>trida</a:t>
            </a:r>
            <a:r>
              <a:rPr lang="cs-CZ" sz="2800" dirty="0"/>
              <a:t>=</a:t>
            </a:r>
            <a:r>
              <a:rPr lang="cs-CZ" sz="2800" dirty="0" err="1"/>
              <a:t>numeric</a:t>
            </a:r>
            <a:r>
              <a:rPr lang="cs-CZ" sz="2800" dirty="0"/>
              <a:t>(0),praxe=</a:t>
            </a:r>
            <a:r>
              <a:rPr lang="cs-CZ" sz="2800" dirty="0" err="1"/>
              <a:t>numeric</a:t>
            </a:r>
            <a:r>
              <a:rPr lang="cs-CZ" sz="2800" dirty="0"/>
              <a:t>(0))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err="1"/>
              <a:t>mojedata</a:t>
            </a:r>
            <a:r>
              <a:rPr lang="cs-CZ" sz="2800" dirty="0"/>
              <a:t>&lt;-</a:t>
            </a:r>
            <a:r>
              <a:rPr lang="cs-CZ" sz="2800" dirty="0" err="1"/>
              <a:t>edit</a:t>
            </a:r>
            <a:r>
              <a:rPr lang="cs-CZ" sz="2800" dirty="0"/>
              <a:t>(</a:t>
            </a:r>
            <a:r>
              <a:rPr lang="cs-CZ" sz="2800" dirty="0" err="1"/>
              <a:t>mojedata</a:t>
            </a:r>
            <a:r>
              <a:rPr lang="cs-CZ" sz="2800" dirty="0"/>
              <a:t>) 	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cs-CZ" sz="2800" dirty="0">
                <a:solidFill>
                  <a:srgbClr val="FF0000"/>
                </a:solidFill>
              </a:rPr>
              <a:t>	a) </a:t>
            </a:r>
            <a:r>
              <a:rPr lang="en-US" sz="2800" dirty="0" err="1">
                <a:solidFill>
                  <a:srgbClr val="FF0000"/>
                </a:solidFill>
              </a:rPr>
              <a:t>nadefinujeme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sloupc</a:t>
            </a:r>
            <a:r>
              <a:rPr lang="cs-CZ" sz="2800" dirty="0">
                <a:solidFill>
                  <a:srgbClr val="FF0000"/>
                </a:solidFill>
              </a:rPr>
              <a:t>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cs-CZ" sz="2800" dirty="0">
                <a:solidFill>
                  <a:srgbClr val="FF0000"/>
                </a:solidFill>
              </a:rPr>
              <a:t>„platová třída“ a „délka praxe“ 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#</a:t>
            </a:r>
            <a:r>
              <a:rPr lang="cs-CZ" sz="2800" dirty="0">
                <a:solidFill>
                  <a:srgbClr val="FF0000"/>
                </a:solidFill>
              </a:rPr>
              <a:t>	b) </a:t>
            </a:r>
            <a:r>
              <a:rPr lang="cs-CZ" sz="2800" dirty="0" err="1">
                <a:solidFill>
                  <a:srgbClr val="FF0000"/>
                </a:solidFill>
              </a:rPr>
              <a:t>edit</a:t>
            </a:r>
            <a:r>
              <a:rPr lang="cs-CZ" sz="2800" dirty="0">
                <a:solidFill>
                  <a:srgbClr val="FF0000"/>
                </a:solidFill>
              </a:rPr>
              <a:t>(moje data) </a:t>
            </a:r>
            <a:r>
              <a:rPr lang="en-US" sz="2800" dirty="0" err="1">
                <a:solidFill>
                  <a:srgbClr val="FF0000"/>
                </a:solidFill>
              </a:rPr>
              <a:t>vyvol</a:t>
            </a:r>
            <a:r>
              <a:rPr lang="cs-CZ" sz="2800" dirty="0">
                <a:solidFill>
                  <a:srgbClr val="FF0000"/>
                </a:solidFill>
              </a:rPr>
              <a:t>á tabulku, do které data napíšeme</a:t>
            </a:r>
          </a:p>
          <a:p>
            <a:pPr marL="0" indent="0">
              <a:buNone/>
            </a:pPr>
            <a:r>
              <a:rPr lang="en-US" sz="2800" dirty="0"/>
              <a:t>&gt; attach(</a:t>
            </a:r>
            <a:r>
              <a:rPr lang="en-US" sz="2800" dirty="0" err="1"/>
              <a:t>mojedata</a:t>
            </a:r>
            <a:r>
              <a:rPr lang="en-US" sz="2800" dirty="0"/>
              <a:t>) 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tento</a:t>
            </a:r>
            <a:r>
              <a:rPr lang="en-US" sz="2800" dirty="0">
                <a:solidFill>
                  <a:srgbClr val="FF0000"/>
                </a:solidFill>
              </a:rPr>
              <a:t> p</a:t>
            </a:r>
            <a:r>
              <a:rPr lang="cs-CZ" sz="2800" dirty="0" err="1">
                <a:solidFill>
                  <a:srgbClr val="FF0000"/>
                </a:solidFill>
              </a:rPr>
              <a:t>říkaz</a:t>
            </a:r>
            <a:r>
              <a:rPr lang="cs-CZ" sz="2800" dirty="0">
                <a:solidFill>
                  <a:srgbClr val="FF0000"/>
                </a:solidFill>
              </a:rPr>
              <a:t> aktivizuje práci s tabulkou</a:t>
            </a:r>
          </a:p>
        </p:txBody>
      </p:sp>
    </p:spTree>
    <p:extLst>
      <p:ext uri="{BB962C8B-B14F-4D97-AF65-F5344CB8AC3E}">
        <p14:creationId xmlns:p14="http://schemas.microsoft.com/office/powerpoint/2010/main" val="1608216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Příklad o 75 učitelích z Hindlse (str.23):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4423" y="2222287"/>
            <a:ext cx="11211363" cy="4464263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t</a:t>
            </a:r>
            <a:r>
              <a:rPr lang="cs-CZ" sz="2800" dirty="0" err="1"/>
              <a:t>able</a:t>
            </a:r>
            <a:r>
              <a:rPr lang="cs-CZ" sz="2800" dirty="0"/>
              <a:t>(</a:t>
            </a:r>
            <a:r>
              <a:rPr lang="en-US" sz="2800" dirty="0" err="1"/>
              <a:t>praxe</a:t>
            </a:r>
            <a:r>
              <a:rPr lang="cs-CZ" sz="2800" dirty="0"/>
              <a:t>)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rozdeleni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cetnosti</a:t>
            </a:r>
            <a:r>
              <a:rPr lang="en-US" sz="2800" dirty="0">
                <a:solidFill>
                  <a:srgbClr val="FF0000"/>
                </a:solidFill>
              </a:rPr>
              <a:t> je </a:t>
            </a:r>
            <a:r>
              <a:rPr lang="en-US" sz="2800" dirty="0" err="1">
                <a:solidFill>
                  <a:srgbClr val="FF0000"/>
                </a:solidFill>
              </a:rPr>
              <a:t>nedostatecne</a:t>
            </a:r>
            <a:r>
              <a:rPr lang="en-US" sz="2800" dirty="0">
                <a:solidFill>
                  <a:srgbClr val="FF0000"/>
                </a:solidFill>
              </a:rPr>
              <a:t>, </a:t>
            </a:r>
            <a:r>
              <a:rPr lang="en-US" sz="2800" dirty="0" err="1">
                <a:solidFill>
                  <a:srgbClr val="FF0000"/>
                </a:solidFill>
              </a:rPr>
              <a:t>protoze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ve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vetsine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skupin</a:t>
            </a:r>
            <a:r>
              <a:rPr lang="en-US" sz="2800" dirty="0">
                <a:solidFill>
                  <a:srgbClr val="FF0000"/>
                </a:solidFill>
              </a:rPr>
              <a:t> je </a:t>
            </a:r>
            <a:r>
              <a:rPr lang="en-US" sz="2800" dirty="0" err="1">
                <a:solidFill>
                  <a:srgbClr val="FF0000"/>
                </a:solidFill>
              </a:rPr>
              <a:t>malo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mereni</a:t>
            </a:r>
            <a:r>
              <a:rPr lang="en-US" sz="2800" dirty="0">
                <a:solidFill>
                  <a:srgbClr val="FF0000"/>
                </a:solidFill>
              </a:rPr>
              <a:t> … </a:t>
            </a:r>
            <a:r>
              <a:rPr lang="en-US" sz="2800" dirty="0" err="1">
                <a:solidFill>
                  <a:srgbClr val="FF0000"/>
                </a:solidFill>
              </a:rPr>
              <a:t>musime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nektere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cetnosti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sloucit</a:t>
            </a:r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hist(</a:t>
            </a:r>
            <a:r>
              <a:rPr lang="en-US" sz="2800" dirty="0" err="1"/>
              <a:t>praxe</a:t>
            </a:r>
            <a:r>
              <a:rPr lang="en-US" sz="2800" dirty="0"/>
              <a:t>) </a:t>
            </a:r>
            <a:r>
              <a:rPr lang="en-US" sz="2800" dirty="0">
                <a:solidFill>
                  <a:srgbClr val="FF0000"/>
                </a:solidFill>
              </a:rPr>
              <a:t># program </a:t>
            </a:r>
            <a:r>
              <a:rPr lang="en-US" sz="2800" dirty="0" err="1">
                <a:solidFill>
                  <a:srgbClr val="FF0000"/>
                </a:solidFill>
              </a:rPr>
              <a:t>si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sam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slouci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cetnosti</a:t>
            </a:r>
            <a:r>
              <a:rPr lang="en-US" sz="2800" dirty="0">
                <a:solidFill>
                  <a:srgbClr val="FF0000"/>
                </a:solidFill>
              </a:rPr>
              <a:t> do interval </a:t>
            </a:r>
            <a:r>
              <a:rPr lang="en-US" sz="2800" dirty="0" err="1">
                <a:solidFill>
                  <a:srgbClr val="FF0000"/>
                </a:solidFill>
              </a:rPr>
              <a:t>delky</a:t>
            </a:r>
            <a:r>
              <a:rPr lang="en-US" sz="2800" dirty="0">
                <a:solidFill>
                  <a:srgbClr val="FF0000"/>
                </a:solidFill>
              </a:rPr>
              <a:t> 5 </a:t>
            </a:r>
            <a:r>
              <a:rPr lang="en-US" sz="2800" dirty="0" err="1">
                <a:solidFill>
                  <a:srgbClr val="FF0000"/>
                </a:solidFill>
              </a:rPr>
              <a:t>jednotek</a:t>
            </a: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hist(</a:t>
            </a:r>
            <a:r>
              <a:rPr lang="en-US" sz="2800" dirty="0" err="1"/>
              <a:t>praxe</a:t>
            </a:r>
            <a:r>
              <a:rPr lang="en-US" sz="2800" dirty="0"/>
              <a:t>, col=6:7, breaks= c(0,10,20,30,40,50)) </a:t>
            </a:r>
            <a:endParaRPr lang="cs-CZ" sz="2800" dirty="0"/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slouci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cetnosti</a:t>
            </a:r>
            <a:r>
              <a:rPr lang="en-US" sz="2800" dirty="0">
                <a:solidFill>
                  <a:srgbClr val="FF0000"/>
                </a:solidFill>
              </a:rPr>
              <a:t> do </a:t>
            </a:r>
            <a:r>
              <a:rPr lang="en-US" sz="2800" dirty="0" err="1">
                <a:solidFill>
                  <a:srgbClr val="FF0000"/>
                </a:solidFill>
              </a:rPr>
              <a:t>intervalu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delky</a:t>
            </a:r>
            <a:r>
              <a:rPr lang="en-US" sz="2800" dirty="0">
                <a:solidFill>
                  <a:srgbClr val="FF0000"/>
                </a:solidFill>
              </a:rPr>
              <a:t> 10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en-US" sz="2800" dirty="0" err="1">
                <a:solidFill>
                  <a:srgbClr val="FF0000"/>
                </a:solidFill>
              </a:rPr>
              <a:t>Abychom</a:t>
            </a:r>
            <a:r>
              <a:rPr lang="en-US" sz="2800" dirty="0">
                <a:solidFill>
                  <a:srgbClr val="FF0000"/>
                </a:solidFill>
              </a:rPr>
              <a:t>  </a:t>
            </a:r>
            <a:r>
              <a:rPr lang="cs-CZ" sz="2800" dirty="0">
                <a:solidFill>
                  <a:srgbClr val="FF0000"/>
                </a:solidFill>
              </a:rPr>
              <a:t>získali i četnosti číselně, musíme „nasekat“ hodnoty do intervalů: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m</a:t>
            </a:r>
            <a:r>
              <a:rPr lang="cs-CZ" sz="2800" dirty="0" err="1"/>
              <a:t>eze</a:t>
            </a:r>
            <a:r>
              <a:rPr lang="en-US" sz="2800" dirty="0"/>
              <a:t>&lt;- c(0,10,20,30,40,50)</a:t>
            </a: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err="1"/>
              <a:t>intervaly</a:t>
            </a:r>
            <a:r>
              <a:rPr lang="en-US" sz="2800" dirty="0"/>
              <a:t>&lt;- cut(</a:t>
            </a:r>
            <a:r>
              <a:rPr lang="en-US" sz="2800" dirty="0" err="1"/>
              <a:t>praxe</a:t>
            </a:r>
            <a:r>
              <a:rPr lang="en-US" sz="2800" dirty="0"/>
              <a:t>, meze)</a:t>
            </a: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table(</a:t>
            </a:r>
            <a:r>
              <a:rPr lang="en-US" sz="2800" dirty="0" err="1"/>
              <a:t>intervaly</a:t>
            </a:r>
            <a:r>
              <a:rPr lang="en-US" sz="2800" dirty="0"/>
              <a:t>]  </a:t>
            </a:r>
            <a:r>
              <a:rPr lang="en-US" sz="2800" dirty="0">
                <a:solidFill>
                  <a:srgbClr val="FF0000"/>
                </a:solidFill>
              </a:rPr>
              <a:t># z</a:t>
            </a:r>
            <a:r>
              <a:rPr lang="cs-CZ" sz="2800" dirty="0" err="1">
                <a:solidFill>
                  <a:srgbClr val="FF0000"/>
                </a:solidFill>
              </a:rPr>
              <a:t>ískáme</a:t>
            </a:r>
            <a:r>
              <a:rPr lang="cs-CZ" sz="2800" dirty="0">
                <a:solidFill>
                  <a:srgbClr val="FF0000"/>
                </a:solidFill>
              </a:rPr>
              <a:t> četnosti (</a:t>
            </a:r>
            <a:r>
              <a:rPr lang="en-US" sz="2800" dirty="0">
                <a:solidFill>
                  <a:srgbClr val="FF0000"/>
                </a:solidFill>
              </a:rPr>
              <a:t>21,29,15,8,2</a:t>
            </a:r>
            <a:r>
              <a:rPr lang="cs-CZ" sz="2800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74892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i="1" dirty="0"/>
              <a:t>A </a:t>
            </a:r>
            <a:r>
              <a:rPr lang="en-US" sz="3000" i="1" dirty="0" err="1"/>
              <a:t>zb</a:t>
            </a:r>
            <a:r>
              <a:rPr lang="cs-CZ" sz="3000" i="1" dirty="0" err="1"/>
              <a:t>ývá</a:t>
            </a:r>
            <a:r>
              <a:rPr lang="cs-CZ" sz="3000" i="1" dirty="0"/>
              <a:t> vypočíst průměr, rozptyl a odchylku: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818711" y="2222287"/>
                <a:ext cx="11211363" cy="4635713"/>
              </a:xfrm>
            </p:spPr>
            <p:txBody>
              <a:bodyPr>
                <a:normAutofit fontScale="70000" lnSpcReduction="20000"/>
              </a:bodyPr>
              <a:lstStyle/>
              <a:p>
                <a:pPr marL="0" indent="0">
                  <a:buNone/>
                </a:pPr>
                <a:r>
                  <a:rPr lang="cs-CZ" sz="2800" dirty="0">
                    <a:solidFill>
                      <a:srgbClr val="FF0000"/>
                    </a:solidFill>
                  </a:rPr>
                  <a:t>Přesně, pokud máme k dispozici </a:t>
                </a:r>
                <a:r>
                  <a:rPr lang="en-US" sz="2800" dirty="0">
                    <a:solidFill>
                      <a:srgbClr val="FF0000"/>
                    </a:solidFill>
                  </a:rPr>
                  <a:t>m</a:t>
                </a:r>
                <a:r>
                  <a:rPr lang="cs-CZ" sz="2800" dirty="0" err="1">
                    <a:solidFill>
                      <a:srgbClr val="FF0000"/>
                    </a:solidFill>
                  </a:rPr>
                  <a:t>ěření</a:t>
                </a:r>
                <a:r>
                  <a:rPr lang="cs-CZ" sz="2800" dirty="0">
                    <a:solidFill>
                      <a:srgbClr val="FF0000"/>
                    </a:solidFill>
                  </a:rPr>
                  <a:t> ve vektoru „praxe“:</a:t>
                </a:r>
              </a:p>
              <a:p>
                <a:pPr marL="0" indent="0">
                  <a:buNone/>
                </a:pPr>
                <a:endParaRPr lang="cs-CZ" sz="2800" dirty="0"/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cs-CZ" sz="2800" dirty="0" err="1"/>
                  <a:t>mean</a:t>
                </a:r>
                <a:r>
                  <a:rPr lang="cs-CZ" sz="2800" dirty="0"/>
                  <a:t>(praxe) </a:t>
                </a:r>
                <a:r>
                  <a:rPr lang="en-US" sz="2800" dirty="0"/>
                  <a:t># = 16.68</a:t>
                </a:r>
                <a:endParaRPr lang="cs-CZ" sz="2800" dirty="0"/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2800" dirty="0" err="1"/>
                  <a:t>rozptyl</a:t>
                </a:r>
                <a:r>
                  <a:rPr lang="en-US" sz="2800" dirty="0"/>
                  <a:t>(</a:t>
                </a:r>
                <a:r>
                  <a:rPr lang="en-US" sz="2800" dirty="0" err="1"/>
                  <a:t>praxe</a:t>
                </a:r>
                <a:r>
                  <a:rPr lang="en-US" sz="2800" dirty="0"/>
                  <a:t>) # = 104.7243</a:t>
                </a:r>
                <a:endParaRPr lang="cs-CZ" sz="2800" dirty="0"/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2800" dirty="0"/>
                  <a:t>sqrt(</a:t>
                </a:r>
                <a:r>
                  <a:rPr lang="en-US" sz="2800" dirty="0" err="1"/>
                  <a:t>rozptyl</a:t>
                </a:r>
                <a:r>
                  <a:rPr lang="en-US" sz="2800" dirty="0"/>
                  <a:t>(</a:t>
                </a:r>
                <a:r>
                  <a:rPr lang="en-US" sz="2800" dirty="0" err="1"/>
                  <a:t>praxe</a:t>
                </a:r>
                <a:r>
                  <a:rPr lang="en-US" sz="2800" dirty="0"/>
                  <a:t>)) #  = 10.23349</a:t>
                </a:r>
              </a:p>
              <a:p>
                <a:pPr marL="0" indent="0">
                  <a:buNone/>
                </a:pPr>
                <a:endParaRPr lang="en-US" sz="2800" dirty="0"/>
              </a:p>
              <a:p>
                <a:pPr marL="0" indent="0">
                  <a:buNone/>
                </a:pPr>
                <a:r>
                  <a:rPr lang="en-US" sz="2800" dirty="0">
                    <a:solidFill>
                      <a:srgbClr val="FF0000"/>
                    </a:solidFill>
                  </a:rPr>
                  <a:t># </a:t>
                </a:r>
                <a:r>
                  <a:rPr lang="en-US" sz="2800" dirty="0" err="1">
                    <a:solidFill>
                      <a:srgbClr val="FF0000"/>
                    </a:solidFill>
                  </a:rPr>
                  <a:t>pokud</a:t>
                </a:r>
                <a:r>
                  <a:rPr lang="en-US" sz="2800" dirty="0">
                    <a:solidFill>
                      <a:srgbClr val="FF0000"/>
                    </a:solidFill>
                  </a:rPr>
                  <a:t> </a:t>
                </a:r>
                <a:r>
                  <a:rPr lang="en-US" sz="2800" dirty="0" err="1">
                    <a:solidFill>
                      <a:srgbClr val="FF0000"/>
                    </a:solidFill>
                  </a:rPr>
                  <a:t>bychom</a:t>
                </a:r>
                <a:r>
                  <a:rPr lang="en-US" sz="2800" dirty="0">
                    <a:solidFill>
                      <a:srgbClr val="FF0000"/>
                    </a:solidFill>
                  </a:rPr>
                  <a:t> m</a:t>
                </a:r>
                <a:r>
                  <a:rPr lang="cs-CZ" sz="2800" dirty="0" err="1">
                    <a:solidFill>
                      <a:srgbClr val="FF0000"/>
                    </a:solidFill>
                  </a:rPr>
                  <a:t>ěli</a:t>
                </a:r>
                <a:r>
                  <a:rPr lang="cs-CZ" sz="2800" dirty="0">
                    <a:solidFill>
                      <a:srgbClr val="FF0000"/>
                    </a:solidFill>
                  </a:rPr>
                  <a:t> k dispozici jen tabulku četností, lze tyto parametry odhadnout pomocí vzorců pro četnosti, jako </a:t>
                </a:r>
                <a:r>
                  <a:rPr lang="cs-CZ" sz="2800" dirty="0" err="1">
                    <a:solidFill>
                      <a:srgbClr val="FF0000"/>
                    </a:solidFill>
                  </a:rPr>
                  <a:t>x_i</a:t>
                </a:r>
                <a:r>
                  <a:rPr lang="cs-CZ" sz="2800" dirty="0">
                    <a:solidFill>
                      <a:srgbClr val="FF0000"/>
                    </a:solidFill>
                  </a:rPr>
                  <a:t> vezmeme středy intervalů četností:</a:t>
                </a:r>
                <a:endParaRPr lang="cs-CZ" sz="28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cs-CZ" sz="2800" i="1" smtClean="0">
                        <a:latin typeface="Cambria Math" panose="02040503050406030204" pitchFamily="18" charset="0"/>
                      </a:rPr>
                      <m:t>≐</m:t>
                    </m:r>
                    <m:f>
                      <m:fPr>
                        <m:ctrlPr>
                          <a:rPr lang="cs-CZ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75</m:t>
                        </m:r>
                      </m:den>
                    </m:f>
                    <m:r>
                      <a:rPr lang="cs-CZ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cs-CZ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21∙5+29∙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15+15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25+8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35+2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45</m:t>
                        </m:r>
                      </m:e>
                    </m:d>
                    <m:r>
                      <a:rPr lang="cs-CZ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17.13333333</m:t>
                    </m:r>
                  </m:oMath>
                </a14:m>
                <a:r>
                  <a:rPr lang="cs-CZ" sz="2800" dirty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cs-CZ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800" i="1">
                        <a:latin typeface="Cambria Math" panose="02040503050406030204" pitchFamily="18" charset="0"/>
                      </a:rPr>
                      <m:t>≐</m:t>
                    </m:r>
                    <m:f>
                      <m:f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75</m:t>
                        </m:r>
                      </m:den>
                    </m:f>
                    <m:r>
                      <a:rPr lang="cs-CZ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cs-CZ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21∙</m:t>
                        </m:r>
                        <m:sSup>
                          <m:sSupPr>
                            <m:ctrlPr>
                              <a:rPr lang="en-US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+29∙</m:t>
                        </m:r>
                        <m:sSup>
                          <m:sSupPr>
                            <m:ctrlPr>
                              <a:rPr lang="en-US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15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+15∙</m:t>
                        </m:r>
                        <m:sSup>
                          <m:sSupPr>
                            <m:ctrlPr>
                              <a:rPr lang="en-US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25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+8∙</m:t>
                        </m:r>
                        <m:sSup>
                          <m:sSupPr>
                            <m:ctrlPr>
                              <a:rPr lang="en-US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35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+2∙</m:t>
                        </m:r>
                        <m:sSup>
                          <m:sSupPr>
                            <m:ctrlPr>
                              <a:rPr lang="en-US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45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 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17.1333333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800" dirty="0"/>
                  <a:t>110.1156</a:t>
                </a:r>
                <a:endParaRPr lang="cs-CZ" sz="2800" dirty="0"/>
              </a:p>
              <a:p>
                <a:pPr marL="0" indent="0">
                  <a:buNone/>
                </a:pPr>
                <a:r>
                  <a:rPr lang="en-US" sz="28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s </a:t>
                </a: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≐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110.1156</m:t>
                        </m:r>
                      </m:e>
                    </m:rad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2800" dirty="0"/>
                  <a:t>10.4936</a:t>
                </a:r>
                <a:endParaRPr lang="cs-CZ" sz="28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18711" y="2222287"/>
                <a:ext cx="11211363" cy="463571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6178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Příklad D, str. 159:  </a:t>
            </a:r>
            <a:r>
              <a:rPr lang="cs-CZ" sz="3000" i="1" dirty="0">
                <a:solidFill>
                  <a:srgbClr val="FF0000"/>
                </a:solidFill>
              </a:rPr>
              <a:t>Domácí úkol – nastudujte (řešení v R viz následující </a:t>
            </a:r>
            <a:r>
              <a:rPr lang="en-US" sz="3000" i="1" dirty="0">
                <a:solidFill>
                  <a:srgbClr val="FF0000"/>
                </a:solidFill>
              </a:rPr>
              <a:t>t</a:t>
            </a:r>
            <a:r>
              <a:rPr lang="cs-CZ" sz="3000" i="1" dirty="0" err="1">
                <a:solidFill>
                  <a:srgbClr val="FF0000"/>
                </a:solidFill>
              </a:rPr>
              <a:t>ři</a:t>
            </a:r>
            <a:r>
              <a:rPr lang="cs-CZ" sz="3000" i="1" dirty="0">
                <a:solidFill>
                  <a:srgbClr val="FF0000"/>
                </a:solidFill>
              </a:rPr>
              <a:t> slajdy)</a:t>
            </a:r>
            <a:r>
              <a:rPr lang="cs-CZ" sz="3000" i="1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Jsou zadány kupní ceny bytů ve velkých městech v roce 2007 …  	</a:t>
            </a:r>
          </a:p>
          <a:p>
            <a:pPr marL="0" indent="0">
              <a:buNone/>
            </a:pPr>
            <a:r>
              <a:rPr lang="cs-CZ" sz="2800" dirty="0"/>
              <a:t>	a) proveďte pro ně intervalové rozdělení četností</a:t>
            </a:r>
          </a:p>
          <a:p>
            <a:pPr marL="0" indent="0">
              <a:buNone/>
            </a:pPr>
            <a:r>
              <a:rPr lang="cs-CZ" sz="2800" dirty="0"/>
              <a:t>	b) sestavte tabulku relativních četností, kumulativních absolutních četností, kumulativních relativních četností pro tato data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13464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Příklad D v jazyce R: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818712" y="3043238"/>
                <a:ext cx="10554574" cy="3586162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:r>
                  <a:rPr lang="cs-CZ" sz="2800" dirty="0">
                    <a:solidFill>
                      <a:srgbClr val="FF0000"/>
                    </a:solidFill>
                  </a:rPr>
                  <a:t>Do vektoru „byty“ si zadáme naměřené ceny: 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2800" dirty="0"/>
                  <a:t>b</a:t>
                </a:r>
                <a:r>
                  <a:rPr lang="cs-CZ" sz="2800" dirty="0" err="1"/>
                  <a:t>yty</a:t>
                </a:r>
                <a:r>
                  <a:rPr lang="en-US" sz="2800" dirty="0"/>
                  <a:t>&lt;- c(45061, 29031, 25436, 25078, 24567, 22768, 22425, 22215, 22083, 21794, 21456, 20894, 20319, 20162,19221, 18200, 17332, 17327, 17217, 16369, 16343, 14897, 14546, 14316, 13829, 12975, 12736)</a:t>
                </a:r>
              </a:p>
              <a:p>
                <a:pPr marL="0" indent="0">
                  <a:buNone/>
                </a:pPr>
                <a:r>
                  <a:rPr lang="cs-CZ" sz="2800" dirty="0"/>
                  <a:t> </a:t>
                </a:r>
                <a:r>
                  <a:rPr lang="cs-CZ" sz="2800" dirty="0">
                    <a:solidFill>
                      <a:srgbClr val="FF0000"/>
                    </a:solidFill>
                  </a:rPr>
                  <a:t>počet intervalů se doporučuje určit jako </a:t>
                </a:r>
                <a:r>
                  <a:rPr lang="en-US" sz="2800" dirty="0">
                    <a:solidFill>
                      <a:srgbClr val="FF0000"/>
                    </a:solidFill>
                  </a:rPr>
                  <a:t>1+3.3*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lang="en-US" sz="28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cs-CZ" sz="2800" dirty="0"/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2800" dirty="0"/>
                  <a:t>1+3.3*log10(27) </a:t>
                </a:r>
                <a:r>
                  <a:rPr lang="en-US" sz="2800" dirty="0">
                    <a:solidFill>
                      <a:srgbClr val="FF0000"/>
                    </a:solidFill>
                  </a:rPr>
                  <a:t># to je </a:t>
                </a:r>
                <a:r>
                  <a:rPr lang="en-US" sz="2800" dirty="0" err="1">
                    <a:solidFill>
                      <a:srgbClr val="FF0000"/>
                    </a:solidFill>
                  </a:rPr>
                  <a:t>zhruba</a:t>
                </a:r>
                <a:r>
                  <a:rPr lang="en-US" sz="2800" dirty="0">
                    <a:solidFill>
                      <a:srgbClr val="FF0000"/>
                    </a:solidFill>
                  </a:rPr>
                  <a:t> 5.7, </a:t>
                </a:r>
                <a:r>
                  <a:rPr lang="cs-CZ" sz="2800" dirty="0">
                    <a:solidFill>
                      <a:srgbClr val="FF0000"/>
                    </a:solidFill>
                  </a:rPr>
                  <a:t>čili </a:t>
                </a:r>
                <a:r>
                  <a:rPr lang="cs-CZ" sz="2800" dirty="0" err="1">
                    <a:solidFill>
                      <a:srgbClr val="FF0000"/>
                    </a:solidFill>
                  </a:rPr>
                  <a:t>zaokr</a:t>
                </a:r>
                <a:r>
                  <a:rPr lang="cs-CZ" sz="2800" dirty="0">
                    <a:solidFill>
                      <a:srgbClr val="FF0000"/>
                    </a:solidFill>
                  </a:rPr>
                  <a:t>. 6 intervalů	</a:t>
                </a:r>
              </a:p>
              <a:p>
                <a:pPr marL="0" indent="0">
                  <a:buNone/>
                </a:pPr>
                <a:r>
                  <a:rPr lang="cs-CZ" sz="2800" dirty="0">
                    <a:solidFill>
                      <a:srgbClr val="FF0000"/>
                    </a:solidFill>
                  </a:rPr>
                  <a:t>Šířku intervalů tedy určíme jako </a:t>
                </a:r>
                <a:r>
                  <a:rPr lang="en-US" sz="2800" dirty="0">
                    <a:solidFill>
                      <a:srgbClr val="FF0000"/>
                    </a:solidFill>
                  </a:rPr>
                  <a:t>(max-min)/6: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2800" dirty="0"/>
                  <a:t>(max(</a:t>
                </a:r>
                <a:r>
                  <a:rPr lang="en-US" sz="2800" dirty="0" err="1"/>
                  <a:t>byty</a:t>
                </a:r>
                <a:r>
                  <a:rPr lang="en-US" sz="2800" dirty="0"/>
                  <a:t>)-min(</a:t>
                </a:r>
                <a:r>
                  <a:rPr lang="en-US" sz="2800" dirty="0" err="1"/>
                  <a:t>byty</a:t>
                </a:r>
                <a:r>
                  <a:rPr lang="en-US" sz="2800" dirty="0"/>
                  <a:t>))/6 </a:t>
                </a:r>
                <a:r>
                  <a:rPr lang="en-US" sz="2800" dirty="0">
                    <a:solidFill>
                      <a:srgbClr val="FF0000"/>
                    </a:solidFill>
                  </a:rPr>
                  <a:t># </a:t>
                </a:r>
                <a:r>
                  <a:rPr lang="en-US" sz="2800" dirty="0" err="1">
                    <a:solidFill>
                      <a:srgbClr val="FF0000"/>
                    </a:solidFill>
                  </a:rPr>
                  <a:t>spo</a:t>
                </a:r>
                <a:r>
                  <a:rPr lang="cs-CZ" sz="2800" dirty="0">
                    <a:solidFill>
                      <a:srgbClr val="FF0000"/>
                    </a:solidFill>
                  </a:rPr>
                  <a:t>čte se 5387.5, </a:t>
                </a:r>
                <a:r>
                  <a:rPr lang="cs-CZ" sz="2800" dirty="0" err="1">
                    <a:solidFill>
                      <a:srgbClr val="FF0000"/>
                    </a:solidFill>
                  </a:rPr>
                  <a:t>zaokrouhlime</a:t>
                </a:r>
                <a:r>
                  <a:rPr lang="cs-CZ" sz="2800" dirty="0">
                    <a:solidFill>
                      <a:srgbClr val="FF0000"/>
                    </a:solidFill>
                  </a:rPr>
                  <a:t> na 5400</a:t>
                </a:r>
              </a:p>
              <a:p>
                <a:pPr marL="0" indent="0">
                  <a:buNone/>
                </a:pPr>
                <a:endParaRPr lang="cs-CZ" sz="28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18712" y="3043238"/>
                <a:ext cx="10554574" cy="3586162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6027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Příklad D v jazyce R, druhá část: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3043238"/>
            <a:ext cx="10554574" cy="358616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800" dirty="0">
                <a:solidFill>
                  <a:srgbClr val="FF0000"/>
                </a:solidFill>
              </a:rPr>
              <a:t>Určíme meze s krokem 5400</a:t>
            </a:r>
            <a:r>
              <a:rPr lang="en-US" sz="2800" dirty="0">
                <a:solidFill>
                  <a:srgbClr val="FF0000"/>
                </a:solidFill>
              </a:rPr>
              <a:t>, </a:t>
            </a:r>
            <a:r>
              <a:rPr lang="en-US" sz="2800" dirty="0" err="1">
                <a:solidFill>
                  <a:srgbClr val="FF0000"/>
                </a:solidFill>
              </a:rPr>
              <a:t>kter</a:t>
            </a:r>
            <a:r>
              <a:rPr lang="cs-CZ" sz="2800" dirty="0">
                <a:solidFill>
                  <a:srgbClr val="FF0000"/>
                </a:solidFill>
              </a:rPr>
              <a:t>é pokrývají všechna měření: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b</a:t>
            </a:r>
            <a:r>
              <a:rPr lang="cs-CZ" sz="2800" dirty="0"/>
              <a:t>meze</a:t>
            </a:r>
            <a:r>
              <a:rPr lang="en-US" sz="2800" dirty="0"/>
              <a:t>&lt;- c(12700, 18100, 23500, 28900, 34300, 39700, 45100)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>
                <a:solidFill>
                  <a:srgbClr val="FF0000"/>
                </a:solidFill>
              </a:rPr>
              <a:t>nasekáme hodnoty do daných intervalů pomocí funkce </a:t>
            </a:r>
            <a:r>
              <a:rPr lang="cs-CZ" sz="2800" dirty="0" err="1">
                <a:solidFill>
                  <a:srgbClr val="FF0000"/>
                </a:solidFill>
              </a:rPr>
              <a:t>cut</a:t>
            </a:r>
            <a:r>
              <a:rPr lang="cs-CZ" sz="2800" dirty="0">
                <a:solidFill>
                  <a:srgbClr val="FF0000"/>
                </a:solidFill>
              </a:rPr>
              <a:t>:</a:t>
            </a:r>
            <a:endParaRPr lang="en-US" sz="2800" b="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b</a:t>
            </a:r>
            <a:r>
              <a:rPr lang="cs-CZ" sz="2800" dirty="0"/>
              <a:t>intervaly </a:t>
            </a:r>
            <a:r>
              <a:rPr lang="en-US" sz="2800" dirty="0"/>
              <a:t>&lt;- cut(</a:t>
            </a:r>
            <a:r>
              <a:rPr lang="en-US" sz="2800" dirty="0" err="1"/>
              <a:t>byty,bmeze</a:t>
            </a:r>
            <a:r>
              <a:rPr lang="en-US" sz="2800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table (</a:t>
            </a:r>
            <a:r>
              <a:rPr lang="en-US" sz="2800" dirty="0" err="1"/>
              <a:t>bintervaly</a:t>
            </a:r>
            <a:r>
              <a:rPr lang="en-US" sz="2800" dirty="0"/>
              <a:t>)  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ziskali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jsme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cetnosti</a:t>
            </a:r>
            <a:r>
              <a:rPr lang="en-US" sz="2800" dirty="0">
                <a:solidFill>
                  <a:srgbClr val="FF0000"/>
                </a:solidFill>
              </a:rPr>
              <a:t> (11,11,3,1,0,1)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err="1"/>
              <a:t>cetnost</a:t>
            </a:r>
            <a:r>
              <a:rPr lang="en-US" sz="2800" dirty="0"/>
              <a:t> &lt;- c(11,11,3,1,0,1)</a:t>
            </a:r>
          </a:p>
          <a:p>
            <a:pPr marL="0" indent="0">
              <a:buNone/>
            </a:pPr>
            <a:r>
              <a:rPr lang="en-US" sz="2800" dirty="0" err="1">
                <a:solidFill>
                  <a:srgbClr val="FF0000"/>
                </a:solidFill>
              </a:rPr>
              <a:t>Relativni</a:t>
            </a:r>
            <a:r>
              <a:rPr lang="en-US" sz="2800" dirty="0">
                <a:solidFill>
                  <a:srgbClr val="FF0000"/>
                </a:solidFill>
              </a:rPr>
              <a:t> a </a:t>
            </a:r>
            <a:r>
              <a:rPr lang="en-US" sz="2800" dirty="0" err="1">
                <a:solidFill>
                  <a:srgbClr val="FF0000"/>
                </a:solidFill>
              </a:rPr>
              <a:t>kumulativni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cetnosti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budou</a:t>
            </a:r>
            <a:r>
              <a:rPr lang="en-US" sz="2800" dirty="0">
                <a:solidFill>
                  <a:srgbClr val="FF0000"/>
                </a:solidFill>
              </a:rPr>
              <a:t> ted </a:t>
            </a:r>
            <a:r>
              <a:rPr lang="en-US" sz="2800" dirty="0" err="1">
                <a:solidFill>
                  <a:srgbClr val="FF0000"/>
                </a:solidFill>
              </a:rPr>
              <a:t>uz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malina</a:t>
            </a:r>
            <a:endParaRPr lang="cs-CZ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73814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Příklad D v jazyce R, </a:t>
            </a:r>
            <a:r>
              <a:rPr lang="en-US" sz="3000" i="1" dirty="0"/>
              <a:t>t</a:t>
            </a:r>
            <a:r>
              <a:rPr lang="cs-CZ" sz="3000" i="1" dirty="0" err="1"/>
              <a:t>řetí</a:t>
            </a:r>
            <a:r>
              <a:rPr lang="cs-CZ" sz="3000" i="1" dirty="0"/>
              <a:t> část: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5789" y="3043238"/>
            <a:ext cx="11501436" cy="358616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800" dirty="0">
                <a:solidFill>
                  <a:srgbClr val="FF0000"/>
                </a:solidFill>
              </a:rPr>
              <a:t>Relativní četnost</a:t>
            </a:r>
            <a:r>
              <a:rPr lang="en-US" sz="2800" dirty="0" err="1">
                <a:solidFill>
                  <a:srgbClr val="FF0000"/>
                </a:solidFill>
              </a:rPr>
              <a:t>i</a:t>
            </a:r>
            <a:r>
              <a:rPr lang="cs-CZ" sz="2800" dirty="0">
                <a:solidFill>
                  <a:srgbClr val="FF0000"/>
                </a:solidFill>
              </a:rPr>
              <a:t> v jazyku R: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err="1"/>
              <a:t>rcetnost</a:t>
            </a:r>
            <a:r>
              <a:rPr lang="en-US" sz="2800" dirty="0"/>
              <a:t> &lt;-  (1/length(</a:t>
            </a:r>
            <a:r>
              <a:rPr lang="en-US" sz="2800" dirty="0" err="1"/>
              <a:t>byty</a:t>
            </a:r>
            <a:r>
              <a:rPr lang="en-US" sz="2800" dirty="0"/>
              <a:t>))* </a:t>
            </a:r>
            <a:r>
              <a:rPr lang="en-US" sz="2800" dirty="0" err="1"/>
              <a:t>cetnost</a:t>
            </a:r>
            <a:endParaRPr lang="en-US" sz="2800" dirty="0"/>
          </a:p>
          <a:p>
            <a:pPr marL="0" indent="0">
              <a:buNone/>
            </a:pPr>
            <a:r>
              <a:rPr lang="en-US" sz="2800" dirty="0" err="1">
                <a:solidFill>
                  <a:srgbClr val="FF0000"/>
                </a:solidFill>
              </a:rPr>
              <a:t>kumulativni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cetnosti</a:t>
            </a:r>
            <a:r>
              <a:rPr lang="en-US" sz="2800" dirty="0">
                <a:solidFill>
                  <a:srgbClr val="FF0000"/>
                </a:solidFill>
              </a:rPr>
              <a:t>:</a:t>
            </a:r>
            <a:endParaRPr lang="cs-CZ" sz="28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err="1"/>
              <a:t>kcetnost</a:t>
            </a:r>
            <a:r>
              <a:rPr lang="en-US" sz="2800" dirty="0"/>
              <a:t> &lt;- </a:t>
            </a:r>
            <a:r>
              <a:rPr lang="en-US" sz="2800" dirty="0" err="1"/>
              <a:t>cetnost</a:t>
            </a:r>
            <a:r>
              <a:rPr lang="en-US" sz="2800" dirty="0"/>
              <a:t>  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jen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priprava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vektoru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na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kum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cetnosti</a:t>
            </a:r>
            <a:endParaRPr lang="en-US" sz="28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for (</a:t>
            </a:r>
            <a:r>
              <a:rPr lang="en-US" sz="2800" dirty="0" err="1"/>
              <a:t>i</a:t>
            </a:r>
            <a:r>
              <a:rPr lang="en-US" sz="2800" dirty="0"/>
              <a:t> in 2:length(</a:t>
            </a:r>
            <a:r>
              <a:rPr lang="en-US" sz="2800" dirty="0" err="1"/>
              <a:t>kcetnost</a:t>
            </a:r>
            <a:r>
              <a:rPr lang="en-US" sz="2800" dirty="0"/>
              <a:t>)) </a:t>
            </a:r>
            <a:r>
              <a:rPr lang="en-US" sz="2800" dirty="0" err="1"/>
              <a:t>kcetnost</a:t>
            </a:r>
            <a:r>
              <a:rPr lang="en-US" sz="2800" dirty="0"/>
              <a:t>[</a:t>
            </a:r>
            <a:r>
              <a:rPr lang="en-US" sz="2800" dirty="0" err="1"/>
              <a:t>i</a:t>
            </a:r>
            <a:r>
              <a:rPr lang="en-US" sz="2800" dirty="0"/>
              <a:t>]&lt;-</a:t>
            </a:r>
            <a:r>
              <a:rPr lang="en-US" sz="2800" dirty="0" err="1"/>
              <a:t>kcetnost</a:t>
            </a:r>
            <a:r>
              <a:rPr lang="en-US" sz="2800" dirty="0"/>
              <a:t>[</a:t>
            </a:r>
            <a:r>
              <a:rPr lang="en-US" sz="2800" dirty="0" err="1"/>
              <a:t>i</a:t>
            </a:r>
            <a:r>
              <a:rPr lang="en-US" sz="2800" dirty="0"/>
              <a:t>]+</a:t>
            </a:r>
            <a:r>
              <a:rPr lang="en-US" sz="2800" dirty="0" err="1"/>
              <a:t>kcetnost</a:t>
            </a:r>
            <a:r>
              <a:rPr lang="en-US" sz="2800" dirty="0"/>
              <a:t>[i-1]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err="1"/>
              <a:t>rkcetnost</a:t>
            </a:r>
            <a:r>
              <a:rPr lang="en-US" sz="2800" dirty="0"/>
              <a:t> &lt;- (1/length(</a:t>
            </a:r>
            <a:r>
              <a:rPr lang="en-US" sz="2800" dirty="0" err="1"/>
              <a:t>byty</a:t>
            </a:r>
            <a:r>
              <a:rPr lang="en-US" sz="2800" dirty="0"/>
              <a:t>))*</a:t>
            </a:r>
            <a:r>
              <a:rPr lang="en-US" sz="2800" dirty="0" err="1"/>
              <a:t>kcetnost</a:t>
            </a:r>
            <a:endParaRPr lang="en-US" sz="2800" dirty="0"/>
          </a:p>
          <a:p>
            <a:pPr marL="0" indent="0">
              <a:buNone/>
            </a:pPr>
            <a:r>
              <a:rPr lang="en-US" sz="2800" dirty="0" err="1">
                <a:solidFill>
                  <a:srgbClr val="FF0000"/>
                </a:solidFill>
              </a:rPr>
              <a:t>kcetnost</a:t>
            </a:r>
            <a:r>
              <a:rPr lang="en-US" sz="2800" dirty="0">
                <a:solidFill>
                  <a:srgbClr val="FF0000"/>
                </a:solidFill>
              </a:rPr>
              <a:t> … vector </a:t>
            </a:r>
            <a:r>
              <a:rPr lang="en-US" sz="2800" dirty="0" err="1">
                <a:solidFill>
                  <a:srgbClr val="FF0000"/>
                </a:solidFill>
              </a:rPr>
              <a:t>kum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cetnosti</a:t>
            </a:r>
            <a:r>
              <a:rPr lang="en-US" sz="2800" dirty="0">
                <a:solidFill>
                  <a:srgbClr val="FF0000"/>
                </a:solidFill>
              </a:rPr>
              <a:t>,</a:t>
            </a:r>
            <a:endParaRPr lang="cs-CZ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rkcetnost</a:t>
            </a:r>
            <a:r>
              <a:rPr lang="en-US" sz="2800" dirty="0">
                <a:solidFill>
                  <a:srgbClr val="FF0000"/>
                </a:solidFill>
              </a:rPr>
              <a:t> … vector </a:t>
            </a:r>
            <a:r>
              <a:rPr lang="en-US" sz="2800" dirty="0" err="1">
                <a:solidFill>
                  <a:srgbClr val="FF0000"/>
                </a:solidFill>
              </a:rPr>
              <a:t>rel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kum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cetnosti</a:t>
            </a:r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38313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Příklady H a I (í), str. 170: </a:t>
            </a:r>
            <a:r>
              <a:rPr lang="cs-CZ" sz="3000" i="1" dirty="0">
                <a:solidFill>
                  <a:srgbClr val="FF0000"/>
                </a:solidFill>
              </a:rPr>
              <a:t>Domácí úkol – nastudujte (řešení v R máte na násl dvou slajdech)</a:t>
            </a:r>
            <a:r>
              <a:rPr lang="cs-CZ" sz="3000" i="1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Jsou zadány míry inflace v deseti následných letech</a:t>
            </a:r>
          </a:p>
          <a:p>
            <a:pPr marL="0" indent="0">
              <a:buNone/>
            </a:pPr>
            <a:r>
              <a:rPr lang="cs-CZ" sz="2800" dirty="0"/>
              <a:t>	a) jaká je průměrná jednoroční míra inflace?</a:t>
            </a:r>
          </a:p>
          <a:p>
            <a:pPr marL="0" indent="0">
              <a:buNone/>
            </a:pPr>
            <a:r>
              <a:rPr lang="cs-CZ" sz="2800" dirty="0"/>
              <a:t>	b) o kolik procent se zvýšila inflace celkově za 10 let? 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0845942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i="1" dirty="0"/>
              <a:t>V </a:t>
            </a:r>
            <a:r>
              <a:rPr lang="en-US" sz="3000" i="1" dirty="0" err="1"/>
              <a:t>jazyku</a:t>
            </a:r>
            <a:r>
              <a:rPr lang="en-US" sz="3000" i="1" dirty="0"/>
              <a:t> R, ad p</a:t>
            </a:r>
            <a:r>
              <a:rPr lang="cs-CZ" sz="3000" i="1" dirty="0" err="1"/>
              <a:t>říklad</a:t>
            </a:r>
            <a:r>
              <a:rPr lang="cs-CZ" sz="3000" i="1" dirty="0"/>
              <a:t> H</a:t>
            </a:r>
            <a:r>
              <a:rPr lang="en-US" sz="3000" i="1" dirty="0"/>
              <a:t>: </a:t>
            </a:r>
            <a:r>
              <a:rPr lang="cs-CZ" sz="3000" i="1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i</a:t>
            </a:r>
            <a:r>
              <a:rPr lang="en-US" sz="2800" dirty="0" err="1"/>
              <a:t>nflace</a:t>
            </a:r>
            <a:r>
              <a:rPr lang="en-US" sz="2800" dirty="0"/>
              <a:t>&lt;-</a:t>
            </a:r>
            <a:r>
              <a:rPr lang="cs-CZ" sz="2800" dirty="0"/>
              <a:t> </a:t>
            </a:r>
            <a:r>
              <a:rPr lang="en-US" sz="2800" dirty="0"/>
              <a:t> c(1</a:t>
            </a:r>
            <a:r>
              <a:rPr lang="cs-CZ" sz="2800" dirty="0"/>
              <a:t>.</a:t>
            </a:r>
            <a:r>
              <a:rPr lang="en-US" sz="2800" dirty="0"/>
              <a:t>021,</a:t>
            </a:r>
            <a:r>
              <a:rPr lang="cs-CZ" sz="2800" dirty="0"/>
              <a:t> </a:t>
            </a:r>
            <a:r>
              <a:rPr lang="en-US" sz="2800" dirty="0"/>
              <a:t>1</a:t>
            </a:r>
            <a:r>
              <a:rPr lang="cs-CZ" sz="2800" dirty="0"/>
              <a:t>.</a:t>
            </a:r>
            <a:r>
              <a:rPr lang="en-US" sz="2800" dirty="0"/>
              <a:t>039,</a:t>
            </a:r>
            <a:r>
              <a:rPr lang="cs-CZ" sz="2800" dirty="0"/>
              <a:t> </a:t>
            </a:r>
            <a:r>
              <a:rPr lang="en-US" sz="2800" dirty="0"/>
              <a:t>1</a:t>
            </a:r>
            <a:r>
              <a:rPr lang="cs-CZ" sz="2800" dirty="0"/>
              <a:t>.</a:t>
            </a:r>
            <a:r>
              <a:rPr lang="en-US" sz="2800" dirty="0"/>
              <a:t>047,</a:t>
            </a:r>
            <a:r>
              <a:rPr lang="cs-CZ" sz="2800" dirty="0"/>
              <a:t> </a:t>
            </a:r>
            <a:r>
              <a:rPr lang="en-US" sz="2800" dirty="0"/>
              <a:t>1</a:t>
            </a:r>
            <a:r>
              <a:rPr lang="cs-CZ" sz="2800" dirty="0"/>
              <a:t>.</a:t>
            </a:r>
            <a:r>
              <a:rPr lang="en-US" sz="2800" dirty="0"/>
              <a:t>018,</a:t>
            </a:r>
            <a:r>
              <a:rPr lang="cs-CZ" sz="2800" dirty="0"/>
              <a:t> </a:t>
            </a:r>
            <a:r>
              <a:rPr lang="en-US" sz="2800" dirty="0"/>
              <a:t>1</a:t>
            </a:r>
            <a:r>
              <a:rPr lang="cs-CZ" sz="2800" dirty="0"/>
              <a:t>.</a:t>
            </a:r>
            <a:r>
              <a:rPr lang="en-US" sz="2800" dirty="0"/>
              <a:t>001,</a:t>
            </a:r>
            <a:r>
              <a:rPr lang="cs-CZ" sz="2800" dirty="0"/>
              <a:t> </a:t>
            </a:r>
            <a:r>
              <a:rPr lang="en-US" sz="2800" dirty="0"/>
              <a:t>1</a:t>
            </a:r>
            <a:r>
              <a:rPr lang="cs-CZ" sz="2800" dirty="0"/>
              <a:t>.</a:t>
            </a:r>
            <a:r>
              <a:rPr lang="en-US" sz="2800" dirty="0"/>
              <a:t>028,</a:t>
            </a:r>
            <a:r>
              <a:rPr lang="cs-CZ" sz="2800" dirty="0"/>
              <a:t> </a:t>
            </a:r>
            <a:r>
              <a:rPr lang="en-US" sz="2800" dirty="0"/>
              <a:t>1</a:t>
            </a:r>
            <a:r>
              <a:rPr lang="cs-CZ" sz="2800" dirty="0"/>
              <a:t>.</a:t>
            </a:r>
            <a:r>
              <a:rPr lang="en-US" sz="2800" dirty="0"/>
              <a:t>019,</a:t>
            </a:r>
            <a:r>
              <a:rPr lang="cs-CZ" sz="2800" dirty="0"/>
              <a:t> </a:t>
            </a:r>
            <a:r>
              <a:rPr lang="en-US" sz="2800" dirty="0"/>
              <a:t>1</a:t>
            </a:r>
            <a:r>
              <a:rPr lang="cs-CZ" sz="2800" dirty="0"/>
              <a:t>.</a:t>
            </a:r>
            <a:r>
              <a:rPr lang="en-US" sz="2800" dirty="0"/>
              <a:t>025,</a:t>
            </a:r>
            <a:r>
              <a:rPr lang="cs-CZ" sz="2800" dirty="0"/>
              <a:t> </a:t>
            </a:r>
            <a:r>
              <a:rPr lang="en-US" sz="2800" dirty="0"/>
              <a:t>1</a:t>
            </a:r>
            <a:r>
              <a:rPr lang="cs-CZ" sz="2800" dirty="0"/>
              <a:t>.</a:t>
            </a:r>
            <a:r>
              <a:rPr lang="en-US" sz="2800" dirty="0"/>
              <a:t>028,1</a:t>
            </a:r>
            <a:r>
              <a:rPr lang="cs-CZ" sz="2800" dirty="0"/>
              <a:t>.</a:t>
            </a:r>
            <a:r>
              <a:rPr lang="en-US" sz="2800" dirty="0"/>
              <a:t>063)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mus</a:t>
            </a:r>
            <a:r>
              <a:rPr lang="cs-CZ" sz="2800" dirty="0" err="1">
                <a:solidFill>
                  <a:srgbClr val="FF0000"/>
                </a:solidFill>
              </a:rPr>
              <a:t>íme</a:t>
            </a:r>
            <a:r>
              <a:rPr lang="cs-CZ" sz="2800" dirty="0">
                <a:solidFill>
                  <a:srgbClr val="FF0000"/>
                </a:solidFill>
              </a:rPr>
              <a:t> inflaci přeložit do přesahů sta procent, ale v řeči desetinného čísla blízkého jedné</a:t>
            </a:r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800" dirty="0" err="1"/>
              <a:t>geometric</a:t>
            </a:r>
            <a:r>
              <a:rPr lang="cs-CZ" sz="2800" dirty="0"/>
              <a:t>(inflace)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vypocte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geom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prumer</a:t>
            </a:r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(</a:t>
            </a:r>
            <a:r>
              <a:rPr lang="cs-CZ" sz="2800" dirty="0">
                <a:solidFill>
                  <a:srgbClr val="FF0000"/>
                </a:solidFill>
              </a:rPr>
              <a:t>pokud jste </a:t>
            </a:r>
            <a:r>
              <a:rPr lang="cs-CZ" sz="2800" dirty="0" err="1">
                <a:solidFill>
                  <a:srgbClr val="FF0000"/>
                </a:solidFill>
              </a:rPr>
              <a:t>ulozili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 err="1">
                <a:solidFill>
                  <a:srgbClr val="FF0000"/>
                </a:solidFill>
              </a:rPr>
              <a:t>workspace</a:t>
            </a:r>
            <a:r>
              <a:rPr lang="cs-CZ" sz="2800" dirty="0">
                <a:solidFill>
                  <a:srgbClr val="FF0000"/>
                </a:solidFill>
              </a:rPr>
              <a:t> ze </a:t>
            </a:r>
            <a:r>
              <a:rPr lang="cs-CZ" sz="2800" dirty="0" err="1">
                <a:solidFill>
                  <a:srgbClr val="FF0000"/>
                </a:solidFill>
              </a:rPr>
              <a:t>cviceni</a:t>
            </a:r>
            <a:r>
              <a:rPr lang="cs-CZ" sz="2800" dirty="0">
                <a:solidFill>
                  <a:srgbClr val="FF0000"/>
                </a:solidFill>
              </a:rPr>
              <a:t> 1, R si nadefinovanou funkci </a:t>
            </a:r>
            <a:r>
              <a:rPr lang="cs-CZ" sz="2800" dirty="0" err="1">
                <a:solidFill>
                  <a:srgbClr val="FF0000"/>
                </a:solidFill>
              </a:rPr>
              <a:t>geometric</a:t>
            </a:r>
            <a:r>
              <a:rPr lang="cs-CZ" sz="2800" dirty="0">
                <a:solidFill>
                  <a:srgbClr val="FF0000"/>
                </a:solidFill>
              </a:rPr>
              <a:t> „pamatuje“  při svém dalším spuštění</a:t>
            </a:r>
            <a:r>
              <a:rPr lang="en-US" sz="2800" dirty="0">
                <a:solidFill>
                  <a:srgbClr val="FF0000"/>
                </a:solidFill>
              </a:rPr>
              <a:t>)</a:t>
            </a:r>
            <a:endParaRPr lang="cs-CZ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dirty="0"/>
              <a:t>geometric(</a:t>
            </a:r>
            <a:r>
              <a:rPr lang="en-US" sz="2800" dirty="0" err="1"/>
              <a:t>inflace</a:t>
            </a:r>
            <a:r>
              <a:rPr lang="en-US" sz="2800" dirty="0"/>
              <a:t>)^(10)</a:t>
            </a:r>
            <a:r>
              <a:rPr lang="cs-CZ" sz="2800" dirty="0"/>
              <a:t> 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procentualni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narust</a:t>
            </a:r>
            <a:r>
              <a:rPr lang="en-US" sz="2800" dirty="0">
                <a:solidFill>
                  <a:srgbClr val="FF0000"/>
                </a:solidFill>
              </a:rPr>
              <a:t> za 10 let</a:t>
            </a:r>
            <a:endParaRPr lang="cs-CZ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21281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Jazyk R, Ad příklad I (í), str. 170</a:t>
            </a:r>
            <a:r>
              <a:rPr lang="en-US" sz="3000" i="1" dirty="0"/>
              <a:t>: </a:t>
            </a:r>
            <a:r>
              <a:rPr lang="cs-CZ" sz="3000" i="1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dirty="0">
                <a:solidFill>
                  <a:srgbClr val="FF0000"/>
                </a:solidFill>
              </a:rPr>
              <a:t>Z hodnot čistého zisku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zisk </a:t>
            </a:r>
            <a:r>
              <a:rPr lang="en-US" sz="2800" dirty="0"/>
              <a:t>&lt;- </a:t>
            </a:r>
            <a:r>
              <a:rPr lang="cs-CZ" sz="2800" dirty="0"/>
              <a:t> </a:t>
            </a:r>
            <a:r>
              <a:rPr lang="en-US" sz="2800" dirty="0"/>
              <a:t>c(1,2.5,4.4,9.2,18.0)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FF0000"/>
                </a:solidFill>
              </a:rPr>
              <a:t>v</a:t>
            </a:r>
            <a:r>
              <a:rPr lang="en-US" sz="2800" dirty="0" err="1">
                <a:solidFill>
                  <a:srgbClr val="FF0000"/>
                </a:solidFill>
              </a:rPr>
              <a:t>ypo</a:t>
            </a:r>
            <a:r>
              <a:rPr lang="cs-CZ" sz="2800" dirty="0">
                <a:solidFill>
                  <a:srgbClr val="FF0000"/>
                </a:solidFill>
              </a:rPr>
              <a:t>čteme hodnoty růstů </a:t>
            </a:r>
            <a:r>
              <a:rPr lang="cs-CZ" sz="2800" dirty="0" err="1">
                <a:solidFill>
                  <a:srgbClr val="FF0000"/>
                </a:solidFill>
              </a:rPr>
              <a:t>řetězitým</a:t>
            </a:r>
            <a:r>
              <a:rPr lang="cs-CZ" sz="2800" dirty="0">
                <a:solidFill>
                  <a:srgbClr val="FF0000"/>
                </a:solidFill>
              </a:rPr>
              <a:t> dělením</a:t>
            </a:r>
          </a:p>
          <a:p>
            <a:pPr marL="0" indent="0">
              <a:buNone/>
            </a:pPr>
            <a:r>
              <a:rPr lang="cs-CZ" sz="2800" dirty="0" err="1"/>
              <a:t>rust</a:t>
            </a:r>
            <a:r>
              <a:rPr lang="cs-CZ" sz="2800" dirty="0"/>
              <a:t> </a:t>
            </a:r>
            <a:r>
              <a:rPr lang="en-US" sz="2800" dirty="0"/>
              <a:t>&lt;- </a:t>
            </a:r>
            <a:r>
              <a:rPr lang="cs-CZ" sz="2800" dirty="0"/>
              <a:t> c</a:t>
            </a:r>
            <a:r>
              <a:rPr lang="en-US" sz="2800" dirty="0"/>
              <a:t>(1,1,1,1)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jen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si</a:t>
            </a:r>
            <a:r>
              <a:rPr lang="en-US" sz="2800" dirty="0">
                <a:solidFill>
                  <a:srgbClr val="FF0000"/>
                </a:solidFill>
              </a:rPr>
              <a:t> p</a:t>
            </a:r>
            <a:r>
              <a:rPr lang="cs-CZ" sz="2800" dirty="0" err="1">
                <a:solidFill>
                  <a:srgbClr val="FF0000"/>
                </a:solidFill>
              </a:rPr>
              <a:t>ředdefinujeme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 err="1">
                <a:solidFill>
                  <a:srgbClr val="FF0000"/>
                </a:solidFill>
              </a:rPr>
              <a:t>čtyrprvkovy</a:t>
            </a:r>
            <a:r>
              <a:rPr lang="cs-CZ" sz="2800" dirty="0">
                <a:solidFill>
                  <a:srgbClr val="FF0000"/>
                </a:solidFill>
              </a:rPr>
              <a:t> vektor</a:t>
            </a:r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dirty="0"/>
              <a:t>f</a:t>
            </a:r>
            <a:r>
              <a:rPr lang="cs-CZ" sz="2800" dirty="0" err="1"/>
              <a:t>or</a:t>
            </a:r>
            <a:r>
              <a:rPr lang="en-US" sz="2800" dirty="0"/>
              <a:t> (</a:t>
            </a:r>
            <a:r>
              <a:rPr lang="en-US" sz="2800" dirty="0" err="1"/>
              <a:t>i</a:t>
            </a:r>
            <a:r>
              <a:rPr lang="en-US" sz="2800" dirty="0"/>
              <a:t> in 1:4) rust[</a:t>
            </a:r>
            <a:r>
              <a:rPr lang="en-US" sz="2800" dirty="0" err="1"/>
              <a:t>i</a:t>
            </a:r>
            <a:r>
              <a:rPr lang="en-US" sz="2800" dirty="0"/>
              <a:t>]&lt;- </a:t>
            </a:r>
            <a:r>
              <a:rPr lang="en-US" sz="2800" dirty="0" err="1"/>
              <a:t>zisk</a:t>
            </a:r>
            <a:r>
              <a:rPr lang="en-US" sz="2800" dirty="0"/>
              <a:t>[i+1]/</a:t>
            </a:r>
            <a:r>
              <a:rPr lang="en-US" sz="2800" dirty="0" err="1"/>
              <a:t>zisk</a:t>
            </a:r>
            <a:r>
              <a:rPr lang="en-US" sz="2800" dirty="0"/>
              <a:t>[</a:t>
            </a:r>
            <a:r>
              <a:rPr lang="en-US" sz="2800" dirty="0" err="1"/>
              <a:t>i</a:t>
            </a:r>
            <a:r>
              <a:rPr lang="en-US" sz="2800" dirty="0"/>
              <a:t>]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spocte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podily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zisku</a:t>
            </a:r>
            <a:endParaRPr lang="cs-CZ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dirty="0"/>
              <a:t>geometric(rust</a:t>
            </a:r>
            <a:r>
              <a:rPr lang="cs-CZ" sz="2800" dirty="0"/>
              <a:t>)  </a:t>
            </a:r>
            <a:r>
              <a:rPr lang="en-US" sz="2800" dirty="0">
                <a:solidFill>
                  <a:srgbClr val="FF0000"/>
                </a:solidFill>
              </a:rPr>
              <a:t>#  </a:t>
            </a:r>
            <a:r>
              <a:rPr lang="en-US" sz="2800" dirty="0" err="1">
                <a:solidFill>
                  <a:srgbClr val="FF0000"/>
                </a:solidFill>
              </a:rPr>
              <a:t>vypocte</a:t>
            </a:r>
            <a:r>
              <a:rPr lang="en-US" sz="2800" dirty="0">
                <a:solidFill>
                  <a:srgbClr val="FF0000"/>
                </a:solidFill>
              </a:rPr>
              <a:t> se</a:t>
            </a:r>
            <a:r>
              <a:rPr lang="cs-CZ" sz="2800" dirty="0">
                <a:solidFill>
                  <a:srgbClr val="FF0000"/>
                </a:solidFill>
              </a:rPr>
              <a:t> zhruba 2.06 … každý rok se zisk firmy více než zdvojnásobí (poroste o 106 </a:t>
            </a:r>
            <a:r>
              <a:rPr lang="en-US" sz="2800" dirty="0">
                <a:solidFill>
                  <a:srgbClr val="FF0000"/>
                </a:solidFill>
              </a:rPr>
              <a:t>%)</a:t>
            </a:r>
            <a:endParaRPr lang="cs-CZ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80811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9999" y="2248792"/>
            <a:ext cx="10971184" cy="43242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i="1" dirty="0"/>
              <a:t>Robová, Hála, Calda: Komplexní čísla, kombinatorika, pravděpodobnost, statistika</a:t>
            </a: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i="1" dirty="0"/>
              <a:t>Část STATISTIKA: str. 148-194, neučte se pojem výběrového rozptylu a výběrové směrodatné odchylky na str. 180-182</a:t>
            </a:r>
            <a:endParaRPr lang="en-US" sz="2400" i="1" dirty="0"/>
          </a:p>
          <a:p>
            <a:pPr marL="0" indent="0">
              <a:buNone/>
            </a:pPr>
            <a:endParaRPr lang="en-US" sz="2400" i="1" dirty="0"/>
          </a:p>
          <a:p>
            <a:pPr marL="0" indent="0">
              <a:buNone/>
            </a:pPr>
            <a:r>
              <a:rPr lang="en-US" sz="2400" i="1" dirty="0" err="1">
                <a:solidFill>
                  <a:srgbClr val="FF0000"/>
                </a:solidFill>
              </a:rPr>
              <a:t>Jazyk</a:t>
            </a:r>
            <a:r>
              <a:rPr lang="en-US" sz="2400" i="1" dirty="0">
                <a:solidFill>
                  <a:srgbClr val="FF0000"/>
                </a:solidFill>
              </a:rPr>
              <a:t> R je </a:t>
            </a:r>
            <a:r>
              <a:rPr lang="en-US" sz="2400" i="1" dirty="0" err="1">
                <a:solidFill>
                  <a:srgbClr val="FF0000"/>
                </a:solidFill>
              </a:rPr>
              <a:t>pouze</a:t>
            </a:r>
            <a:r>
              <a:rPr lang="en-US" sz="2400" i="1" dirty="0">
                <a:solidFill>
                  <a:srgbClr val="FF0000"/>
                </a:solidFill>
              </a:rPr>
              <a:t> pro z</a:t>
            </a:r>
            <a:r>
              <a:rPr lang="cs-CZ" sz="2400" i="1" dirty="0" err="1">
                <a:solidFill>
                  <a:srgbClr val="FF0000"/>
                </a:solidFill>
              </a:rPr>
              <a:t>ájemce</a:t>
            </a:r>
            <a:r>
              <a:rPr lang="cs-CZ" sz="2400" i="1" dirty="0">
                <a:solidFill>
                  <a:srgbClr val="FF0000"/>
                </a:solidFill>
              </a:rPr>
              <a:t>, všechno lze počítat i s kalkulačkou!!</a:t>
            </a: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r>
              <a:rPr lang="cs-CZ" dirty="0"/>
              <a:t>Příklady viz nová učebnice pro SŠ:</a:t>
            </a:r>
          </a:p>
        </p:txBody>
      </p:sp>
    </p:spTree>
    <p:extLst>
      <p:ext uri="{BB962C8B-B14F-4D97-AF65-F5344CB8AC3E}">
        <p14:creationId xmlns:p14="http://schemas.microsoft.com/office/powerpoint/2010/main" val="24455094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Příklad L, str. 173: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Pro daná data určete všechny kvartily a 85-procentní kvantil a 13-procentní kvantil</a:t>
            </a:r>
          </a:p>
        </p:txBody>
      </p:sp>
    </p:spTree>
    <p:extLst>
      <p:ext uri="{BB962C8B-B14F-4D97-AF65-F5344CB8AC3E}">
        <p14:creationId xmlns:p14="http://schemas.microsoft.com/office/powerpoint/2010/main" val="9806038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V jazyku R: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err="1">
                <a:solidFill>
                  <a:srgbClr val="FF0000"/>
                </a:solidFill>
              </a:rPr>
              <a:t>Vytvo</a:t>
            </a:r>
            <a:r>
              <a:rPr lang="cs-CZ" sz="2800" dirty="0" err="1">
                <a:solidFill>
                  <a:srgbClr val="FF0000"/>
                </a:solidFill>
              </a:rPr>
              <a:t>říme</a:t>
            </a:r>
            <a:r>
              <a:rPr lang="cs-CZ" sz="2800" dirty="0">
                <a:solidFill>
                  <a:srgbClr val="FF0000"/>
                </a:solidFill>
              </a:rPr>
              <a:t> soubor všech měření (zadáme 70 hodnot):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err="1"/>
              <a:t>prikladL</a:t>
            </a:r>
            <a:r>
              <a:rPr lang="cs-CZ" sz="2800" dirty="0"/>
              <a:t>&lt;- c(1, 1, 2, 2, 2, 3, 3, 3, 3, 4, 4, 4, 4, 4, 5, 5, 5, 5, 5, 5, 6,6,6,6,6,6,6,7,7,7,7,7,7,7,7,7,7,8,8,8,8,8,8,8,8,8,8,8,8,8,8,8,9,9,9,9,9,9,9,9,9,10,10,10,10,10,10,10,10,11)</a:t>
            </a:r>
          </a:p>
          <a:p>
            <a:pPr marL="0" indent="0">
              <a:buNone/>
            </a:pP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err="1"/>
              <a:t>quantile</a:t>
            </a:r>
            <a:r>
              <a:rPr lang="cs-CZ" sz="2800" dirty="0"/>
              <a:t>(</a:t>
            </a:r>
            <a:r>
              <a:rPr lang="cs-CZ" sz="2800" dirty="0" err="1"/>
              <a:t>prikladL,c</a:t>
            </a:r>
            <a:r>
              <a:rPr lang="en-US" sz="2800" dirty="0"/>
              <a:t>(0.13,0.25,0.75,0.85),type=2</a:t>
            </a:r>
            <a:r>
              <a:rPr lang="cs-CZ" sz="2800" dirty="0"/>
              <a:t>)</a:t>
            </a:r>
            <a:endParaRPr lang="en-US" sz="2800" dirty="0"/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najde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dane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kvantily</a:t>
            </a:r>
            <a:endParaRPr lang="cs-CZ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4682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Hindls, str. 44-45</a:t>
            </a:r>
            <a:r>
              <a:rPr lang="en-US" sz="3000" i="1" dirty="0"/>
              <a:t> (</a:t>
            </a:r>
            <a:r>
              <a:rPr lang="cs-CZ" sz="3000" i="1" dirty="0"/>
              <a:t>nebo uč. Pro SŠ, př. J-str.184</a:t>
            </a:r>
            <a:r>
              <a:rPr lang="en-US" sz="3000" i="1" dirty="0"/>
              <a:t>)</a:t>
            </a:r>
            <a:r>
              <a:rPr lang="cs-CZ" sz="3000" i="1" dirty="0"/>
              <a:t>: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Podle variačního koeficientu porovnejte denní produkci ve dvou firmách: ve které firmě je denní produkce rovnoměrnější (= vykazuje menší výkyvy)?</a:t>
            </a:r>
          </a:p>
        </p:txBody>
      </p:sp>
    </p:spTree>
    <p:extLst>
      <p:ext uri="{BB962C8B-B14F-4D97-AF65-F5344CB8AC3E}">
        <p14:creationId xmlns:p14="http://schemas.microsoft.com/office/powerpoint/2010/main" val="27246352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i="1" dirty="0"/>
              <a:t>v</a:t>
            </a:r>
            <a:r>
              <a:rPr lang="cs-CZ" sz="3000" i="1" dirty="0" err="1"/>
              <a:t>ýpočet</a:t>
            </a:r>
            <a:r>
              <a:rPr lang="cs-CZ" sz="3000" i="1" dirty="0"/>
              <a:t>: menší výkyvy bude vykazovat soubor s menším variačním koeficientem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xx&lt;-  c(1,2,2,3,2,4,2,1,2,4)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err="1"/>
              <a:t>yy</a:t>
            </a:r>
            <a:r>
              <a:rPr lang="en-US" sz="2800" dirty="0"/>
              <a:t>&lt;-  c(6,6,5,8,9,4,4,6,5,7)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sqrt(</a:t>
            </a:r>
            <a:r>
              <a:rPr lang="en-US" sz="2800" dirty="0" err="1"/>
              <a:t>rozptyl</a:t>
            </a:r>
            <a:r>
              <a:rPr lang="en-US" sz="2800" dirty="0"/>
              <a:t>(xx))/mean(xx)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variacni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koef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souboru</a:t>
            </a:r>
            <a:r>
              <a:rPr lang="en-US" sz="2800" dirty="0">
                <a:solidFill>
                  <a:srgbClr val="FF0000"/>
                </a:solidFill>
              </a:rPr>
              <a:t> xx</a:t>
            </a:r>
            <a:endParaRPr lang="cs-CZ" sz="28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sqrt(</a:t>
            </a:r>
            <a:r>
              <a:rPr lang="en-US" sz="2800" dirty="0" err="1"/>
              <a:t>rozptyl</a:t>
            </a:r>
            <a:r>
              <a:rPr lang="en-US" sz="2800" dirty="0"/>
              <a:t>(</a:t>
            </a:r>
            <a:r>
              <a:rPr lang="en-US" sz="2800" dirty="0" err="1"/>
              <a:t>yy</a:t>
            </a:r>
            <a:r>
              <a:rPr lang="en-US" sz="2800" dirty="0"/>
              <a:t>))/mean(</a:t>
            </a:r>
            <a:r>
              <a:rPr lang="en-US" sz="2800" dirty="0" err="1"/>
              <a:t>yy</a:t>
            </a:r>
            <a:r>
              <a:rPr lang="en-US" sz="2800" dirty="0"/>
              <a:t>)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variacni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koef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souboru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cs-CZ" sz="2800" dirty="0" err="1">
                <a:solidFill>
                  <a:srgbClr val="FF0000"/>
                </a:solidFill>
              </a:rPr>
              <a:t>yy</a:t>
            </a:r>
            <a:endParaRPr lang="cs-CZ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V</a:t>
            </a:r>
            <a:r>
              <a:rPr lang="cs-CZ" sz="2800" dirty="0" err="1"/>
              <a:t>ýznam</a:t>
            </a:r>
            <a:r>
              <a:rPr lang="cs-CZ" sz="2800" dirty="0"/>
              <a:t>: variační </a:t>
            </a:r>
            <a:r>
              <a:rPr lang="cs-CZ" sz="2800" dirty="0" err="1"/>
              <a:t>koef</a:t>
            </a:r>
            <a:r>
              <a:rPr lang="cs-CZ" sz="2800" dirty="0"/>
              <a:t> udává v jedné hodnotě míru rozptylu měření ve srovnání s průměrem měření</a:t>
            </a:r>
          </a:p>
        </p:txBody>
      </p:sp>
    </p:spTree>
    <p:extLst>
      <p:ext uri="{BB962C8B-B14F-4D97-AF65-F5344CB8AC3E}">
        <p14:creationId xmlns:p14="http://schemas.microsoft.com/office/powerpoint/2010/main" val="2242794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Příklad A, str. 150: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Jsou zadány četnosti jednotlivých typů SŠ, odkud jsou studenti </a:t>
            </a:r>
          </a:p>
          <a:p>
            <a:pPr marL="0" indent="0">
              <a:buNone/>
            </a:pPr>
            <a:r>
              <a:rPr lang="cs-CZ" sz="2800" dirty="0"/>
              <a:t>				a) sestavte histogram četností z těchto dat</a:t>
            </a:r>
          </a:p>
          <a:p>
            <a:pPr marL="0" indent="0">
              <a:buNone/>
            </a:pPr>
            <a:r>
              <a:rPr lang="cs-CZ" sz="2800" dirty="0"/>
              <a:t>				b) spočtěte relativní četnosti a zobrazte je v 							kruhovém diagramu</a:t>
            </a:r>
          </a:p>
          <a:p>
            <a:pPr marL="0" indent="0">
              <a:buNone/>
            </a:pPr>
            <a:endParaRPr lang="cs-CZ" sz="2800" dirty="0"/>
          </a:p>
          <a:p>
            <a:pPr marL="914400" lvl="2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76477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Řešení v R: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err="1"/>
              <a:t>barplot</a:t>
            </a:r>
            <a:r>
              <a:rPr lang="en-US" sz="2800" dirty="0"/>
              <a:t>(c(48,20,160,92))</a:t>
            </a:r>
            <a:r>
              <a:rPr lang="cs-CZ" sz="2800" dirty="0"/>
              <a:t>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nakresl</a:t>
            </a:r>
            <a:r>
              <a:rPr lang="cs-CZ" sz="2800" dirty="0">
                <a:solidFill>
                  <a:srgbClr val="FF0000"/>
                </a:solidFill>
              </a:rPr>
              <a:t>í obdélníčky dané výšky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p</a:t>
            </a:r>
            <a:r>
              <a:rPr lang="cs-CZ" sz="2800" dirty="0" err="1"/>
              <a:t>ie</a:t>
            </a:r>
            <a:r>
              <a:rPr lang="en-US" sz="2800" dirty="0"/>
              <a:t>(c(48,20,160,92)) </a:t>
            </a:r>
            <a:r>
              <a:rPr lang="en-US" sz="2800" dirty="0">
                <a:solidFill>
                  <a:srgbClr val="FF0000"/>
                </a:solidFill>
              </a:rPr>
              <a:t>#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nakresl</a:t>
            </a:r>
            <a:r>
              <a:rPr lang="cs-CZ" sz="2800" dirty="0">
                <a:solidFill>
                  <a:srgbClr val="FF0000"/>
                </a:solidFill>
              </a:rPr>
              <a:t>í koláčový graf</a:t>
            </a:r>
          </a:p>
          <a:p>
            <a:pPr marL="0" indent="0">
              <a:buNone/>
            </a:pP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err="1"/>
              <a:t>relc</a:t>
            </a:r>
            <a:r>
              <a:rPr lang="en-US" sz="2800" dirty="0"/>
              <a:t>&lt;- (1/320)* c(48,20,160,92)</a:t>
            </a:r>
            <a:r>
              <a:rPr lang="cs-CZ" sz="2800" dirty="0"/>
              <a:t>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cs-CZ" sz="2800" dirty="0">
                <a:solidFill>
                  <a:srgbClr val="FF0000"/>
                </a:solidFill>
              </a:rPr>
              <a:t>relativní četnosti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pie(</a:t>
            </a:r>
            <a:r>
              <a:rPr lang="en-US" sz="2800" dirty="0" err="1"/>
              <a:t>relc</a:t>
            </a:r>
            <a:r>
              <a:rPr lang="en-US" sz="2800" dirty="0"/>
              <a:t>)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nakresl</a:t>
            </a:r>
            <a:r>
              <a:rPr lang="cs-CZ" sz="2800" dirty="0">
                <a:solidFill>
                  <a:srgbClr val="FF0000"/>
                </a:solidFill>
              </a:rPr>
              <a:t>í koláč četností relativních</a:t>
            </a:r>
          </a:p>
          <a:p>
            <a:pPr marL="914400" lvl="2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62374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Příklad B, str. 152: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800" dirty="0"/>
              <a:t>Jsou zadány velikosti prodaných obleků během jednoho týdne v dané prodejně …  	</a:t>
            </a:r>
          </a:p>
          <a:p>
            <a:pPr marL="0" indent="0">
              <a:buNone/>
            </a:pPr>
            <a:r>
              <a:rPr lang="cs-CZ" sz="2800" dirty="0"/>
              <a:t>	a) sestavte histogram četností a polygon četností z těchto dat, </a:t>
            </a:r>
          </a:p>
          <a:p>
            <a:pPr marL="0" indent="0">
              <a:buNone/>
            </a:pPr>
            <a:r>
              <a:rPr lang="cs-CZ" sz="2800" dirty="0"/>
              <a:t>	b) sestavte tabulku relativních četností, kumulativních absolutních četností, kumulativních relativních četností pro tato data</a:t>
            </a:r>
          </a:p>
          <a:p>
            <a:pPr marL="0" indent="0">
              <a:buNone/>
            </a:pPr>
            <a:r>
              <a:rPr lang="cs-CZ" sz="2800" dirty="0"/>
              <a:t>	c) určete modus a medián, průměr, rozptyl a směrodatnou odchylku velikostí obleku</a:t>
            </a:r>
          </a:p>
          <a:p>
            <a:pPr marL="0" indent="0">
              <a:buNone/>
            </a:pPr>
            <a:r>
              <a:rPr lang="cs-CZ" sz="2800" dirty="0"/>
              <a:t>d) Určete variační rozpětí a </a:t>
            </a:r>
            <a:r>
              <a:rPr lang="cs-CZ" sz="2800" dirty="0" err="1"/>
              <a:t>mezikvartilové</a:t>
            </a:r>
            <a:r>
              <a:rPr lang="cs-CZ" sz="2800" dirty="0"/>
              <a:t> rozpětí velikosti obleků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80988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v R: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0050" y="2222287"/>
            <a:ext cx="10973236" cy="418852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obleky</a:t>
            </a:r>
            <a:r>
              <a:rPr lang="en-US" sz="2800" dirty="0"/>
              <a:t>&lt;- c(39,41,40,42,41,40,42,42,40,43,42,41,43,39,42,41,42,39,41,37,43, 41,38,43,42,41,40,41,38,40,40,39,41,40,42,40,41,42,40,43,38,39,41,41,42,45)</a:t>
            </a:r>
          </a:p>
          <a:p>
            <a:pPr marL="0" indent="0">
              <a:buNone/>
            </a:pP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hist(</a:t>
            </a:r>
            <a:r>
              <a:rPr lang="en-US" sz="2800" dirty="0" err="1"/>
              <a:t>obleky,col</a:t>
            </a:r>
            <a:r>
              <a:rPr lang="en-US" sz="2800" dirty="0"/>
              <a:t>=6:7,breaks=36.5:45.5) </a:t>
            </a:r>
            <a:r>
              <a:rPr lang="en-US" sz="2800" dirty="0">
                <a:solidFill>
                  <a:srgbClr val="FF0000"/>
                </a:solidFill>
              </a:rPr>
              <a:t># histogram, </a:t>
            </a:r>
            <a:r>
              <a:rPr lang="en-US" sz="2800" dirty="0" err="1">
                <a:solidFill>
                  <a:srgbClr val="FF0000"/>
                </a:solidFill>
              </a:rPr>
              <a:t>strida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barvy</a:t>
            </a:r>
            <a:r>
              <a:rPr lang="en-US" sz="2800" dirty="0">
                <a:solidFill>
                  <a:srgbClr val="FF0000"/>
                </a:solidFill>
              </a:rPr>
              <a:t> 6-7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# a </a:t>
            </a:r>
            <a:r>
              <a:rPr lang="en-US" sz="2800" dirty="0" err="1">
                <a:solidFill>
                  <a:srgbClr val="FF0000"/>
                </a:solidFill>
              </a:rPr>
              <a:t>st</a:t>
            </a:r>
            <a:r>
              <a:rPr lang="cs-CZ" sz="2800" dirty="0" err="1">
                <a:solidFill>
                  <a:srgbClr val="FF0000"/>
                </a:solidFill>
              </a:rPr>
              <a:t>ředy</a:t>
            </a:r>
            <a:r>
              <a:rPr lang="cs-CZ" sz="2800" dirty="0">
                <a:solidFill>
                  <a:srgbClr val="FF0000"/>
                </a:solidFill>
              </a:rPr>
              <a:t> obdélníčků umístí do celočíselných hodnot, hranice jsou posunuty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t</a:t>
            </a:r>
            <a:r>
              <a:rPr lang="cs-CZ" sz="2800" dirty="0" err="1"/>
              <a:t>able</a:t>
            </a:r>
            <a:r>
              <a:rPr lang="en-US" sz="2800" dirty="0"/>
              <a:t>(</a:t>
            </a:r>
            <a:r>
              <a:rPr lang="en-US" sz="2800" dirty="0" err="1"/>
              <a:t>obleky</a:t>
            </a:r>
            <a:r>
              <a:rPr lang="en-US" sz="2800" dirty="0"/>
              <a:t>)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spocte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cetnosti</a:t>
            </a:r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x&lt;- c(37,38,39,40,41,42,43,45)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opiseme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hodnoty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cs-CZ" sz="2800" dirty="0">
                <a:solidFill>
                  <a:srgbClr val="FF0000"/>
                </a:solidFill>
              </a:rPr>
              <a:t>znaku </a:t>
            </a:r>
            <a:r>
              <a:rPr lang="en-US" sz="2800" dirty="0">
                <a:solidFill>
                  <a:srgbClr val="FF0000"/>
                </a:solidFill>
              </a:rPr>
              <a:t>do </a:t>
            </a:r>
            <a:r>
              <a:rPr lang="en-US" sz="2800" dirty="0" err="1">
                <a:solidFill>
                  <a:srgbClr val="FF0000"/>
                </a:solidFill>
              </a:rPr>
              <a:t>vektoru</a:t>
            </a:r>
            <a:r>
              <a:rPr lang="en-US" sz="2800" dirty="0">
                <a:solidFill>
                  <a:srgbClr val="FF0000"/>
                </a:solidFill>
              </a:rPr>
              <a:t> x</a:t>
            </a:r>
            <a:endParaRPr lang="cs-CZ" sz="28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y&lt;- c(1,3,5,9,12,10,5,1)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opiseme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cetnosti</a:t>
            </a:r>
            <a:r>
              <a:rPr lang="en-US" sz="2800" dirty="0">
                <a:solidFill>
                  <a:srgbClr val="FF0000"/>
                </a:solidFill>
              </a:rPr>
              <a:t> do 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plot(</a:t>
            </a:r>
            <a:r>
              <a:rPr lang="en-US" sz="2800" dirty="0" err="1"/>
              <a:t>x,y,pch</a:t>
            </a:r>
            <a:r>
              <a:rPr lang="en-US" sz="2800" dirty="0"/>
              <a:t>=16)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nakresli</a:t>
            </a:r>
            <a:r>
              <a:rPr lang="en-US" sz="2800" dirty="0">
                <a:solidFill>
                  <a:srgbClr val="FF0000"/>
                </a:solidFill>
              </a:rPr>
              <a:t> body v </a:t>
            </a:r>
            <a:r>
              <a:rPr lang="en-US" sz="2800" dirty="0" err="1">
                <a:solidFill>
                  <a:srgbClr val="FF0000"/>
                </a:solidFill>
              </a:rPr>
              <a:t>modu</a:t>
            </a:r>
            <a:r>
              <a:rPr lang="en-US" sz="2800" dirty="0">
                <a:solidFill>
                  <a:srgbClr val="FF0000"/>
                </a:solidFill>
              </a:rPr>
              <a:t> 16 = </a:t>
            </a:r>
            <a:r>
              <a:rPr lang="en-US" sz="2800" dirty="0" err="1">
                <a:solidFill>
                  <a:srgbClr val="FF0000"/>
                </a:solidFill>
              </a:rPr>
              <a:t>vyplnene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kolecko</a:t>
            </a:r>
            <a:endParaRPr lang="en-US" sz="28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lines(</a:t>
            </a:r>
            <a:r>
              <a:rPr lang="en-US" sz="2800" dirty="0" err="1"/>
              <a:t>x,y</a:t>
            </a:r>
            <a:r>
              <a:rPr lang="en-US" sz="2800" dirty="0"/>
              <a:t>)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spoji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nakreslene</a:t>
            </a:r>
            <a:r>
              <a:rPr lang="en-US" sz="2800" dirty="0">
                <a:solidFill>
                  <a:srgbClr val="FF0000"/>
                </a:solidFill>
              </a:rPr>
              <a:t> body … </a:t>
            </a:r>
            <a:r>
              <a:rPr lang="en-US" sz="2800" dirty="0" err="1">
                <a:solidFill>
                  <a:srgbClr val="FF0000"/>
                </a:solidFill>
              </a:rPr>
              <a:t>najedeme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na</a:t>
            </a:r>
            <a:r>
              <a:rPr lang="en-US" sz="2800" dirty="0">
                <a:solidFill>
                  <a:srgbClr val="FF0000"/>
                </a:solidFill>
              </a:rPr>
              <a:t> file – </a:t>
            </a:r>
            <a:r>
              <a:rPr lang="en-US" sz="2800" dirty="0" err="1">
                <a:solidFill>
                  <a:srgbClr val="FF0000"/>
                </a:solidFill>
              </a:rPr>
              <a:t>lze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ulozit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obrazek</a:t>
            </a:r>
            <a:r>
              <a:rPr lang="en-US" sz="2800" dirty="0">
                <a:solidFill>
                  <a:srgbClr val="FF0000"/>
                </a:solidFill>
              </a:rPr>
              <a:t> v jpg, pdf</a:t>
            </a:r>
            <a:endParaRPr lang="cs-CZ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012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v R, pokračování příkladu: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0050" y="2222287"/>
            <a:ext cx="10973236" cy="4335676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rely&lt;- (1/length(</a:t>
            </a:r>
            <a:r>
              <a:rPr lang="en-US" sz="2800" dirty="0" err="1"/>
              <a:t>obleky</a:t>
            </a:r>
            <a:r>
              <a:rPr lang="en-US" sz="2800" dirty="0"/>
              <a:t>))*y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spocte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rel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cetnosti</a:t>
            </a: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err="1"/>
              <a:t>kumy</a:t>
            </a:r>
            <a:r>
              <a:rPr lang="en-US" sz="2800" dirty="0"/>
              <a:t>&lt;- y </a:t>
            </a:r>
            <a:r>
              <a:rPr lang="en-US" sz="2800" dirty="0">
                <a:solidFill>
                  <a:srgbClr val="FF0000"/>
                </a:solidFill>
              </a:rPr>
              <a:t># do </a:t>
            </a:r>
            <a:r>
              <a:rPr lang="en-US" sz="2800" dirty="0" err="1">
                <a:solidFill>
                  <a:srgbClr val="FF0000"/>
                </a:solidFill>
              </a:rPr>
              <a:t>promenne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kumy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cs-CZ" sz="2800" dirty="0">
                <a:solidFill>
                  <a:srgbClr val="FF0000"/>
                </a:solidFill>
              </a:rPr>
              <a:t>si </a:t>
            </a:r>
            <a:r>
              <a:rPr lang="cs-CZ" sz="2800" dirty="0" err="1">
                <a:solidFill>
                  <a:srgbClr val="FF0000"/>
                </a:solidFill>
              </a:rPr>
              <a:t>pripravime</a:t>
            </a:r>
            <a:r>
              <a:rPr lang="cs-CZ" sz="2800" dirty="0">
                <a:solidFill>
                  <a:srgbClr val="FF0000"/>
                </a:solidFill>
              </a:rPr>
              <a:t> vektor </a:t>
            </a:r>
            <a:r>
              <a:rPr lang="cs-CZ" sz="2800" dirty="0" err="1">
                <a:solidFill>
                  <a:srgbClr val="FF0000"/>
                </a:solidFill>
              </a:rPr>
              <a:t>cetnosti</a:t>
            </a:r>
            <a:r>
              <a:rPr lang="cs-CZ" sz="2800" dirty="0">
                <a:solidFill>
                  <a:srgbClr val="FF0000"/>
                </a:solidFill>
              </a:rPr>
              <a:t>, </a:t>
            </a:r>
            <a:r>
              <a:rPr lang="cs-CZ" sz="2800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for (</a:t>
            </a:r>
            <a:r>
              <a:rPr lang="en-US" sz="2800" dirty="0" err="1"/>
              <a:t>i</a:t>
            </a:r>
            <a:r>
              <a:rPr lang="en-US" sz="2800" dirty="0"/>
              <a:t> in 2:length(</a:t>
            </a:r>
            <a:r>
              <a:rPr lang="en-US" sz="2800" dirty="0" err="1"/>
              <a:t>kumy</a:t>
            </a:r>
            <a:r>
              <a:rPr lang="en-US" sz="2800" dirty="0"/>
              <a:t>)) </a:t>
            </a:r>
            <a:r>
              <a:rPr lang="en-US" sz="2800" dirty="0" err="1"/>
              <a:t>kumy</a:t>
            </a:r>
            <a:r>
              <a:rPr lang="en-US" sz="2800" dirty="0"/>
              <a:t>[</a:t>
            </a:r>
            <a:r>
              <a:rPr lang="en-US" sz="2800" dirty="0" err="1"/>
              <a:t>i</a:t>
            </a:r>
            <a:r>
              <a:rPr lang="en-US" sz="2800" dirty="0"/>
              <a:t>]&lt;- </a:t>
            </a:r>
            <a:r>
              <a:rPr lang="en-US" sz="2800" dirty="0" err="1"/>
              <a:t>kumy</a:t>
            </a:r>
            <a:r>
              <a:rPr lang="en-US" sz="2800" dirty="0"/>
              <a:t>[</a:t>
            </a:r>
            <a:r>
              <a:rPr lang="en-US" sz="2800" dirty="0" err="1"/>
              <a:t>i</a:t>
            </a:r>
            <a:r>
              <a:rPr lang="en-US" sz="2800" dirty="0"/>
              <a:t>]+</a:t>
            </a:r>
            <a:r>
              <a:rPr lang="en-US" sz="2800" dirty="0" err="1"/>
              <a:t>kumy</a:t>
            </a:r>
            <a:r>
              <a:rPr lang="en-US" sz="2800" dirty="0"/>
              <a:t>[i-1]</a:t>
            </a:r>
            <a:r>
              <a:rPr lang="cs-CZ" sz="2800" dirty="0"/>
              <a:t> 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kum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cetnosti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jsou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hotovy</a:t>
            </a:r>
            <a:r>
              <a:rPr lang="en-US" sz="2800" dirty="0">
                <a:solidFill>
                  <a:srgbClr val="FF0000"/>
                </a:solidFill>
              </a:rPr>
              <a:t>!!!!</a:t>
            </a: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err="1"/>
              <a:t>relkumy</a:t>
            </a:r>
            <a:r>
              <a:rPr lang="en-US" sz="2800" dirty="0"/>
              <a:t>&lt;-  (1/length(</a:t>
            </a:r>
            <a:r>
              <a:rPr lang="en-US" sz="2800" dirty="0" err="1"/>
              <a:t>obleky</a:t>
            </a:r>
            <a:r>
              <a:rPr lang="en-US" sz="2800" dirty="0"/>
              <a:t>))*</a:t>
            </a:r>
            <a:r>
              <a:rPr lang="en-US" sz="2800" dirty="0" err="1"/>
              <a:t>kumy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rel</a:t>
            </a:r>
            <a:r>
              <a:rPr lang="en-US" sz="2800" dirty="0">
                <a:solidFill>
                  <a:srgbClr val="FF0000"/>
                </a:solidFill>
              </a:rPr>
              <a:t>  </a:t>
            </a:r>
            <a:r>
              <a:rPr lang="en-US" sz="2800" dirty="0" err="1">
                <a:solidFill>
                  <a:srgbClr val="FF0000"/>
                </a:solidFill>
              </a:rPr>
              <a:t>kum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cetnosti</a:t>
            </a:r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c</a:t>
            </a:r>
            <a:r>
              <a:rPr lang="cs-CZ" sz="2800" dirty="0"/>
              <a:t>) </a:t>
            </a:r>
            <a:r>
              <a:rPr lang="en-US" sz="2800" dirty="0"/>
              <a:t>Modus = 41 = median … vid</a:t>
            </a:r>
            <a:r>
              <a:rPr lang="cs-CZ" sz="2800" dirty="0" err="1"/>
              <a:t>íme</a:t>
            </a:r>
            <a:r>
              <a:rPr lang="cs-CZ" sz="2800" dirty="0"/>
              <a:t> z tabulky četností</a:t>
            </a: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m</a:t>
            </a:r>
            <a:r>
              <a:rPr lang="cs-CZ" sz="2800" dirty="0" err="1"/>
              <a:t>ean</a:t>
            </a:r>
            <a:r>
              <a:rPr lang="cs-CZ" sz="2800" dirty="0"/>
              <a:t>(obleky) 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vypocte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prumer</a:t>
            </a: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err="1"/>
              <a:t>rozptyl</a:t>
            </a:r>
            <a:r>
              <a:rPr lang="en-US" sz="2800" dirty="0"/>
              <a:t> &lt;- function (x) ((length(x)-1)/length(x))*var(x)  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definuje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funkci</a:t>
            </a:r>
            <a:r>
              <a:rPr lang="en-US" sz="2800" dirty="0">
                <a:solidFill>
                  <a:srgbClr val="FF0000"/>
                </a:solidFill>
              </a:rPr>
              <a:t>  </a:t>
            </a:r>
            <a:r>
              <a:rPr lang="en-US" sz="2800" dirty="0" err="1">
                <a:solidFill>
                  <a:srgbClr val="FF0000"/>
                </a:solidFill>
              </a:rPr>
              <a:t>rozptylu</a:t>
            </a:r>
            <a:endParaRPr lang="en-US" sz="2800" dirty="0"/>
          </a:p>
          <a:p>
            <a:pPr marL="0" indent="0">
              <a:buNone/>
            </a:pP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err="1"/>
              <a:t>rozptyl</a:t>
            </a:r>
            <a:r>
              <a:rPr lang="en-US" sz="2800" dirty="0"/>
              <a:t>(</a:t>
            </a:r>
            <a:r>
              <a:rPr lang="en-US" sz="2800" dirty="0" err="1"/>
              <a:t>obleky</a:t>
            </a:r>
            <a:r>
              <a:rPr lang="en-US" sz="2800" dirty="0"/>
              <a:t>)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vypocte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rozptyl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merenych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hodnot</a:t>
            </a:r>
            <a:r>
              <a:rPr lang="en-US" sz="2800" dirty="0">
                <a:solidFill>
                  <a:srgbClr val="FF0000"/>
                </a:solidFill>
              </a:rPr>
              <a:t> 2.534972</a:t>
            </a:r>
            <a:endParaRPr lang="cs-CZ" sz="28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sqrt(</a:t>
            </a:r>
            <a:r>
              <a:rPr lang="en-US" sz="2800" dirty="0" err="1"/>
              <a:t>rozptyl</a:t>
            </a:r>
            <a:r>
              <a:rPr lang="en-US" sz="2800" dirty="0"/>
              <a:t>(</a:t>
            </a:r>
            <a:r>
              <a:rPr lang="en-US" sz="2800" dirty="0" err="1"/>
              <a:t>obleky</a:t>
            </a:r>
            <a:r>
              <a:rPr lang="en-US" sz="2800" dirty="0"/>
              <a:t>)) 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vypocte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smerodatnou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odchylku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mereni</a:t>
            </a:r>
            <a:r>
              <a:rPr lang="en-US" sz="2800" dirty="0">
                <a:solidFill>
                  <a:srgbClr val="FF0000"/>
                </a:solidFill>
              </a:rPr>
              <a:t> 1.592159</a:t>
            </a:r>
            <a:endParaRPr lang="cs-CZ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939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v R, dokončení příkladu: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0050" y="2222287"/>
            <a:ext cx="10973236" cy="43356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d) Určete variační rozpětí a </a:t>
            </a:r>
            <a:r>
              <a:rPr lang="cs-CZ" sz="2800" dirty="0" err="1"/>
              <a:t>mezikvartilové</a:t>
            </a:r>
            <a:r>
              <a:rPr lang="cs-CZ" sz="2800" dirty="0"/>
              <a:t> rozpětí velikosti obleků</a:t>
            </a:r>
            <a:r>
              <a:rPr lang="en-US" sz="2800" dirty="0"/>
              <a:t>:</a:t>
            </a:r>
          </a:p>
          <a:p>
            <a:pPr marL="0" indent="0">
              <a:buNone/>
            </a:pP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max(</a:t>
            </a:r>
            <a:r>
              <a:rPr lang="en-US" sz="2800" dirty="0" err="1"/>
              <a:t>obleky</a:t>
            </a:r>
            <a:r>
              <a:rPr lang="en-US" sz="2800" dirty="0"/>
              <a:t>)-min(</a:t>
            </a:r>
            <a:r>
              <a:rPr lang="en-US" sz="2800" dirty="0" err="1"/>
              <a:t>obleky</a:t>
            </a:r>
            <a:r>
              <a:rPr lang="en-US" sz="2800" dirty="0"/>
              <a:t>)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variacni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rozpeti</a:t>
            </a: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quantile(</a:t>
            </a:r>
            <a:r>
              <a:rPr lang="en-US" sz="2800" dirty="0" err="1"/>
              <a:t>obleky</a:t>
            </a:r>
            <a:r>
              <a:rPr lang="en-US" sz="2800" dirty="0"/>
              <a:t>, c(0.25,0.75),type=2)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najde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dolni</a:t>
            </a:r>
            <a:r>
              <a:rPr lang="en-US" sz="2800" dirty="0">
                <a:solidFill>
                  <a:srgbClr val="FF0000"/>
                </a:solidFill>
              </a:rPr>
              <a:t> a </a:t>
            </a:r>
            <a:r>
              <a:rPr lang="en-US" sz="2800" dirty="0" err="1">
                <a:solidFill>
                  <a:srgbClr val="FF0000"/>
                </a:solidFill>
              </a:rPr>
              <a:t>horni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kvartil</a:t>
            </a:r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err="1">
                <a:solidFill>
                  <a:srgbClr val="FF0000"/>
                </a:solidFill>
              </a:rPr>
              <a:t>odectenim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obou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hodnot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mame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mezikvartilove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rozpeti</a:t>
            </a:r>
            <a:endParaRPr lang="cs-CZ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73879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Příklad o 75 učitelích z Hindlse (str.23):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Jsou zadány počty let praxe jednotlivých 75  učitelů…  	</a:t>
            </a:r>
          </a:p>
          <a:p>
            <a:pPr marL="0" indent="0">
              <a:buNone/>
            </a:pPr>
            <a:r>
              <a:rPr lang="cs-CZ" sz="2800" dirty="0"/>
              <a:t>	a) sestavte intervalové rozdělení četností pro tato data, </a:t>
            </a:r>
          </a:p>
          <a:p>
            <a:pPr marL="0" indent="0">
              <a:buNone/>
            </a:pPr>
            <a:r>
              <a:rPr lang="cs-CZ" sz="2800" dirty="0"/>
              <a:t>	b) vypočtěte vážený průměr, vážený rozptyl a směrodatnou odchylku jen zhruba pomocí těchto četností. 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988808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3352</TotalTime>
  <Words>1462</Words>
  <Application>Microsoft Office PowerPoint</Application>
  <PresentationFormat>Širokoúhlá obrazovka</PresentationFormat>
  <Paragraphs>150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Calibri</vt:lpstr>
      <vt:lpstr>Cambria Math</vt:lpstr>
      <vt:lpstr>Century Gothic</vt:lpstr>
      <vt:lpstr>Wingdings</vt:lpstr>
      <vt:lpstr>Wingdings 2</vt:lpstr>
      <vt:lpstr>Citáty</vt:lpstr>
      <vt:lpstr> cvičení 02: popisná statistika</vt:lpstr>
      <vt:lpstr>Příklady viz nová učebnice pro SŠ:</vt:lpstr>
      <vt:lpstr>Příklad A, str. 150:  </vt:lpstr>
      <vt:lpstr>Řešení v R:  </vt:lpstr>
      <vt:lpstr>Příklad B, str. 152:  </vt:lpstr>
      <vt:lpstr>v R:  </vt:lpstr>
      <vt:lpstr>v R, pokračování příkladu:  </vt:lpstr>
      <vt:lpstr>v R, dokončení příkladu:  </vt:lpstr>
      <vt:lpstr>Příklad o 75 učitelích z Hindlse (str.23):  </vt:lpstr>
      <vt:lpstr>Příklad o 75 učitelích z Hindlse (str.23):  </vt:lpstr>
      <vt:lpstr>Příklad o 75 učitelích z Hindlse (str.23):  </vt:lpstr>
      <vt:lpstr>A zbývá vypočíst průměr, rozptyl a odchylku:  </vt:lpstr>
      <vt:lpstr>Příklad D, str. 159:  Domácí úkol – nastudujte (řešení v R viz následující tři slajdy) </vt:lpstr>
      <vt:lpstr>Příklad D v jazyce R: </vt:lpstr>
      <vt:lpstr>Příklad D v jazyce R, druhá část: </vt:lpstr>
      <vt:lpstr>Příklad D v jazyce R, třetí část: </vt:lpstr>
      <vt:lpstr>Příklady H a I (í), str. 170: Domácí úkol – nastudujte (řešení v R máte na násl dvou slajdech) </vt:lpstr>
      <vt:lpstr>V jazyku R, ad příklad H:  </vt:lpstr>
      <vt:lpstr>Jazyk R, Ad příklad I (í), str. 170:  </vt:lpstr>
      <vt:lpstr>Příklad L, str. 173:  </vt:lpstr>
      <vt:lpstr>V jazyku R:  </vt:lpstr>
      <vt:lpstr>Hindls, str. 44-45 (nebo uč. Pro SŠ, př. J-str.184):  </vt:lpstr>
      <vt:lpstr>výpočet: menší výkyvy bude vykazovat soubor s menším variačním koeficientem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Může nás zákon spasit?</dc:title>
  <dc:creator>Breta</dc:creator>
  <cp:lastModifiedBy>Breta</cp:lastModifiedBy>
  <cp:revision>158</cp:revision>
  <cp:lastPrinted>2017-03-18T19:09:39Z</cp:lastPrinted>
  <dcterms:created xsi:type="dcterms:W3CDTF">2017-03-12T08:40:04Z</dcterms:created>
  <dcterms:modified xsi:type="dcterms:W3CDTF">2019-04-04T09:59:27Z</dcterms:modified>
</cp:coreProperties>
</file>