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328" r:id="rId2"/>
    <p:sldId id="360" r:id="rId3"/>
    <p:sldId id="376" r:id="rId4"/>
    <p:sldId id="377" r:id="rId5"/>
    <p:sldId id="369" r:id="rId6"/>
    <p:sldId id="378" r:id="rId7"/>
    <p:sldId id="381" r:id="rId8"/>
    <p:sldId id="382" r:id="rId9"/>
    <p:sldId id="383" r:id="rId10"/>
    <p:sldId id="384" r:id="rId11"/>
    <p:sldId id="380" r:id="rId12"/>
    <p:sldId id="385" r:id="rId13"/>
    <p:sldId id="379" r:id="rId14"/>
    <p:sldId id="387" r:id="rId15"/>
    <p:sldId id="388" r:id="rId16"/>
    <p:sldId id="332" r:id="rId17"/>
    <p:sldId id="333" r:id="rId18"/>
    <p:sldId id="386" r:id="rId19"/>
    <p:sldId id="3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08:27:32.2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05: </a:t>
            </a:r>
            <a:br>
              <a:rPr lang="cs-CZ" dirty="0"/>
            </a:br>
            <a:r>
              <a:rPr lang="cs-CZ" dirty="0"/>
              <a:t>diskrétní náhodná veličina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Je d</a:t>
            </a:r>
            <a:r>
              <a:rPr lang="cs-CZ" sz="2800" dirty="0" err="1"/>
              <a:t>ůležité</a:t>
            </a:r>
            <a:r>
              <a:rPr lang="cs-CZ" sz="2800" dirty="0"/>
              <a:t> si pamatovat, že vlastnosti této distribuční funkce platí pro všechny veličiny, diskrétní (tato přednáška) i spojité (příští přednáška)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Pojem distribuční funkce je nejdůležitějším pojmem teorie </a:t>
            </a:r>
            <a:r>
              <a:rPr lang="cs-CZ" sz="2800" dirty="0" err="1">
                <a:solidFill>
                  <a:srgbClr val="FFFF00"/>
                </a:solidFill>
              </a:rPr>
              <a:t>psti</a:t>
            </a:r>
            <a:r>
              <a:rPr lang="cs-CZ" sz="2800" dirty="0">
                <a:solidFill>
                  <a:srgbClr val="FFFF00"/>
                </a:solidFill>
              </a:rPr>
              <a:t>, protože spojuje popis diskrétních i spojitých veličin do jednoho rámce</a:t>
            </a:r>
          </a:p>
        </p:txBody>
      </p:sp>
    </p:spTree>
    <p:extLst>
      <p:ext uri="{BB962C8B-B14F-4D97-AF65-F5344CB8AC3E}">
        <p14:creationId xmlns:p14="http://schemas.microsoft.com/office/powerpoint/2010/main" val="170975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Střední hodnota EX diskrétní veličiny 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Definice střední hodnoty vychází z pojmů vážený aritmetický průměr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Přesně stejnou strukturu má i vzorec pro střední hodnotu veličiny X, jen místo empirických (= naměřených )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ve vzorci vystupují teoretické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Střední hodnota EX diskrétní veličiny X: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rgbClr val="FFFF00"/>
                    </a:solidFill>
                  </a:rPr>
                  <a:t>EX=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jsou veškeré hodnoty, kterých veličina X může nabývat,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jsou jejich 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06869"/>
                <a:ext cx="10554574" cy="29873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Střední hodnota EX náhodné veličiny X je tedy jakýsi teoretický průměr, který bychom vypočetli při velkém množství měření veličiny X, pokud by se veličina X chovala přesně podle daného teoretického popisu (popsaného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funkcí p)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 1: EX= </a:t>
                </a:r>
                <a:r>
                  <a:rPr lang="en-US" sz="2800" dirty="0"/>
                  <a:t>0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0,125+1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0,375+3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0,125=1,5 … </a:t>
                </a:r>
                <a:r>
                  <a:rPr lang="en-US" sz="2800" dirty="0" err="1"/>
                  <a:t>pr</a:t>
                </a:r>
                <a:r>
                  <a:rPr lang="cs-CZ" sz="2800" dirty="0" err="1"/>
                  <a:t>ůměrně</a:t>
                </a:r>
                <a:r>
                  <a:rPr lang="cs-CZ" sz="2800" dirty="0"/>
                  <a:t> naměříme jeden a půl líců ve třech hodech mincí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06869"/>
                <a:ext cx="10554574" cy="298738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7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Rozptyl DX a směrodatná odchylka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e>
                    </m:rad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diskrétní veličiny X: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Podobně jako u střední hodnoty: rozptyl náhodné veličiny X vychází z pojmu rozptyl hodnot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  <a:r>
                  <a:rPr lang="en-US" sz="2800" dirty="0"/>
                  <a:t>;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Úpravou lze převést na tvar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(vážený průměr čtverců MINUS čtverec průměru)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4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Přesně stejnou strukturu má vzorec pro rozptyl DX náhodné veličiny X:  …  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DX:= 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</m:t>
                    </m:r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𝑬𝑿</m:t>
                        </m:r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3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Rozptyl DX náhodné veličiny X je tedy jakýsi teoretický rozptyl </a:t>
                </a:r>
                <a:r>
                  <a:rPr lang="cs-CZ" sz="2800" dirty="0">
                    <a:solidFill>
                      <a:srgbClr val="FFFF00"/>
                    </a:solidFill>
                  </a:rPr>
                  <a:t>od střední hodnoty EX</a:t>
                </a:r>
                <a:r>
                  <a:rPr lang="cs-CZ" sz="2800" dirty="0"/>
                  <a:t>, který bychom vypočetli při velkém množství měření veličiny X, pokud by se veličina X chovala přesně podle daného teoretického popisu (popsaného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funkcí p)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př.1: DX=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0,75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64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</a:t>
            </a:r>
            <a:r>
              <a:rPr lang="en-US" sz="3000" i="1" dirty="0">
                <a:solidFill>
                  <a:srgbClr val="FFFF00"/>
                </a:solidFill>
              </a:rPr>
              <a:t>roto</a:t>
            </a:r>
            <a:r>
              <a:rPr lang="cs-CZ" sz="3000" i="1" dirty="0">
                <a:solidFill>
                  <a:srgbClr val="FFFF00"/>
                </a:solidFill>
              </a:rPr>
              <a:t>že ovšem DX je průměr čtverců veličiny, nemá rozměr stejný jako veličina X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Abychom viděli rozptýlení hodnot analogické rozměru veličiny X, často upravujeme rozptyl do tvaru směrodatné odchylky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př.1: DX=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0,75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0,8660254 … v</a:t>
                </a:r>
                <a:r>
                  <a:rPr lang="cs-CZ" sz="2800" dirty="0" err="1"/>
                  <a:t>ětšina</a:t>
                </a:r>
                <a:r>
                  <a:rPr lang="cs-CZ" sz="2800" dirty="0"/>
                  <a:t> měření veličiny X leží v intervalu </a:t>
                </a:r>
              </a:p>
              <a:p>
                <a:pPr marL="0" indent="0">
                  <a:buNone/>
                </a:pPr>
                <a:r>
                  <a:rPr lang="cs-CZ" sz="2800" dirty="0"/>
                  <a:t>EX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1,5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/>
                  <a:t> 0,8660254 = (0,634; 2,366)</a:t>
                </a:r>
                <a:r>
                  <a:rPr lang="cs-CZ" sz="2800" dirty="0"/>
                  <a:t> … většina měření počtu líců ze tří hodů mincí bude ležet v tomto intervalu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6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elementárních výsledků, nebo je jich stejně jako přirozených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cs-CZ" sz="2400" i="1" smtClean="0">
                              <a:latin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p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funkce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92489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Jedná se vlastně o </a:t>
            </a:r>
            <a:r>
              <a:rPr lang="cs-CZ" sz="3200" dirty="0" err="1">
                <a:solidFill>
                  <a:srgbClr val="FFFF00"/>
                </a:solidFill>
              </a:rPr>
              <a:t>Ot</a:t>
            </a:r>
            <a:r>
              <a:rPr lang="cs-CZ" sz="3200" dirty="0">
                <a:solidFill>
                  <a:srgbClr val="FFFF00"/>
                </a:solidFill>
              </a:rPr>
              <a:t>.  09: model </a:t>
            </a:r>
            <a:r>
              <a:rPr lang="cs-CZ" sz="3200" dirty="0" err="1">
                <a:solidFill>
                  <a:srgbClr val="FFFF00"/>
                </a:solidFill>
              </a:rPr>
              <a:t>psti</a:t>
            </a:r>
            <a:r>
              <a:rPr lang="cs-CZ" sz="3200" dirty="0">
                <a:solidFill>
                  <a:srgbClr val="FFFF00"/>
                </a:solidFill>
              </a:rPr>
              <a:t> 03 – diskrétní pst … pouze jsme dodali další pojmy (</a:t>
            </a:r>
            <a:r>
              <a:rPr lang="cs-CZ" sz="3200" dirty="0" err="1">
                <a:solidFill>
                  <a:srgbClr val="FFFF00"/>
                </a:solidFill>
              </a:rPr>
              <a:t>distrib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fce</a:t>
            </a:r>
            <a:r>
              <a:rPr lang="cs-CZ" sz="3200" dirty="0">
                <a:solidFill>
                  <a:srgbClr val="FFFF00"/>
                </a:solidFill>
              </a:rPr>
              <a:t>, střední hodnota, rozptyl a směrodatná odchylka)</a:t>
            </a:r>
          </a:p>
        </p:txBody>
      </p:sp>
    </p:spTree>
    <p:extLst>
      <p:ext uri="{BB962C8B-B14F-4D97-AF65-F5344CB8AC3E}">
        <p14:creationId xmlns:p14="http://schemas.microsoft.com/office/powerpoint/2010/main" val="26810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elementární výsledek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∊</a:t>
                </a: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sz="2400" dirty="0"/>
                  <a:t>  	(axiom součtu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neslučitelných jevů)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 přednášce 2 jsme počítali příklad: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Př.: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Určete pst, že na první šestku budeme potřebovat více než tři hody.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Mohli bychom si označit X= počet hodů před prvním výskytem šestky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cs-CZ" dirty="0" err="1"/>
              <a:t>pstní</a:t>
            </a:r>
            <a:r>
              <a:rPr lang="cs-CZ" dirty="0"/>
              <a:t> funkci:</a:t>
            </a:r>
          </a:p>
        </p:txBody>
      </p:sp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FF00"/>
                    </a:solidFill>
                  </a:rPr>
                  <a:t>Ozna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čme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jej jako př. 2: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Př.: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Mohli bychom si označit X= počet hodů před prvním výskytem šestky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Určete F</a:t>
                </a:r>
                <a:r>
                  <a:rPr lang="en-US" sz="2400" i="1" dirty="0"/>
                  <a:t>(x), EX, DX </a:t>
                </a:r>
                <a:r>
                  <a:rPr lang="en-US" sz="2400" i="1" dirty="0" err="1"/>
                  <a:t>veli</a:t>
                </a:r>
                <a:r>
                  <a:rPr lang="cs-CZ" sz="2400" i="1" dirty="0"/>
                  <a:t>činy X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Dopočtení F(x), ED, DX pro příklad z př. 2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17: </a:t>
            </a:r>
            <a:r>
              <a:rPr lang="cs-CZ" sz="2400" dirty="0">
                <a:solidFill>
                  <a:srgbClr val="FFFF00"/>
                </a:solidFill>
              </a:rPr>
              <a:t>distribuční funkce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střední hodnota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FF00"/>
                </a:solidFill>
              </a:rPr>
              <a:t>rozptyl</a:t>
            </a:r>
            <a:r>
              <a:rPr lang="cs-CZ" sz="2400" dirty="0"/>
              <a:t> diskrétní náhodné veličiny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Zabývejme se nyní znovu </a:t>
            </a:r>
            <a:r>
              <a:rPr lang="cs-CZ" sz="3000" i="1" dirty="0" err="1"/>
              <a:t>pstními</a:t>
            </a:r>
            <a:r>
              <a:rPr lang="cs-CZ" sz="3000" i="1" dirty="0"/>
              <a:t> modely, ale tak nějak od začátku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Klasická pst se rozvíjela díky hazardním hrám a sázkám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/>
              <a:t>Moderní teorie </a:t>
            </a:r>
            <a:r>
              <a:rPr lang="cs-CZ" sz="2800" dirty="0" err="1"/>
              <a:t>psti</a:t>
            </a:r>
            <a:r>
              <a:rPr lang="cs-CZ" sz="2800" dirty="0"/>
              <a:t> se věnuje spíše popisu náhodnosti při měření nějaké veličiny – používá proto další pojmy a terminologii</a:t>
            </a:r>
          </a:p>
        </p:txBody>
      </p:sp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Klíčovým pojmem zde je </a:t>
            </a:r>
            <a:r>
              <a:rPr lang="cs-CZ" sz="3000" i="1" dirty="0">
                <a:solidFill>
                  <a:srgbClr val="FFFF00"/>
                </a:solidFill>
              </a:rPr>
              <a:t>náhodná kvantitativní veličina</a:t>
            </a:r>
            <a:r>
              <a:rPr lang="cs-CZ" sz="3000" i="1" dirty="0"/>
              <a:t>, která může být dvou typů: </a:t>
            </a:r>
            <a:r>
              <a:rPr lang="cs-CZ" sz="3000" i="1" dirty="0">
                <a:solidFill>
                  <a:srgbClr val="FFFF00"/>
                </a:solidFill>
              </a:rPr>
              <a:t>diskrétní</a:t>
            </a:r>
            <a:r>
              <a:rPr lang="cs-CZ" sz="3000" i="1" dirty="0"/>
              <a:t> a </a:t>
            </a:r>
            <a:r>
              <a:rPr lang="cs-CZ" sz="3000" i="1" dirty="0">
                <a:solidFill>
                  <a:srgbClr val="FFFF00"/>
                </a:solidFill>
              </a:rPr>
              <a:t>spojitá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Následující výklad viz Budíková, Králová, Maroš: Průvodce základními statistickými metodami, str.</a:t>
            </a:r>
            <a:r>
              <a:rPr lang="en-US" sz="2800" dirty="0"/>
              <a:t> 69-76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výklad pro EX, DX doplněn z </a:t>
            </a:r>
            <a:r>
              <a:rPr lang="cs-CZ" sz="2800" dirty="0" err="1"/>
              <a:t>el.textu</a:t>
            </a:r>
            <a:r>
              <a:rPr lang="cs-CZ" sz="2800" dirty="0"/>
              <a:t> Matematika 3, kapitola 10.</a:t>
            </a: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 1: hodíme třikrát mincí a zajímáme se o počet líců v těchto třech hodech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𝑅𝑅𝑅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𝐿𝑅𝑅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𝑅𝐿𝑅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𝑅𝑅𝐿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𝐿𝐿𝑅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𝐿𝑅𝐿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𝑅𝐿𝐿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𝐿𝐿𝐿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možných výsledků je 8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Ke každému výsledku nyní přiřadíme reálné číslo odpovídající počtu líců … to bude hodnota náhodné veličiny X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8737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X = počet líců ve třech hodech mincí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2014758-4210-4865-9FF6-03F9660130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9014780"/>
              </p:ext>
            </p:extLst>
          </p:nvPr>
        </p:nvGraphicFramePr>
        <p:xfrm>
          <a:off x="833436" y="2222500"/>
          <a:ext cx="985361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459">
                  <a:extLst>
                    <a:ext uri="{9D8B030D-6E8A-4147-A177-3AD203B41FA5}">
                      <a16:colId xmlns:a16="http://schemas.microsoft.com/office/drawing/2014/main" val="449973731"/>
                    </a:ext>
                  </a:extLst>
                </a:gridCol>
                <a:gridCol w="2363292">
                  <a:extLst>
                    <a:ext uri="{9D8B030D-6E8A-4147-A177-3AD203B41FA5}">
                      <a16:colId xmlns:a16="http://schemas.microsoft.com/office/drawing/2014/main" val="537934309"/>
                    </a:ext>
                  </a:extLst>
                </a:gridCol>
                <a:gridCol w="3062432">
                  <a:extLst>
                    <a:ext uri="{9D8B030D-6E8A-4147-A177-3AD203B41FA5}">
                      <a16:colId xmlns:a16="http://schemas.microsoft.com/office/drawing/2014/main" val="3698527310"/>
                    </a:ext>
                  </a:extLst>
                </a:gridCol>
                <a:gridCol w="3062432">
                  <a:extLst>
                    <a:ext uri="{9D8B030D-6E8A-4147-A177-3AD203B41FA5}">
                      <a16:colId xmlns:a16="http://schemas.microsoft.com/office/drawing/2014/main" val="742816217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Počet líců X= …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Možné </a:t>
                      </a:r>
                      <a:r>
                        <a:rPr lang="cs-CZ" dirty="0" err="1"/>
                        <a:t>elem</a:t>
                      </a:r>
                      <a:r>
                        <a:rPr lang="en-US" dirty="0"/>
                        <a:t>. </a:t>
                      </a:r>
                      <a:r>
                        <a:rPr lang="cs-CZ" dirty="0"/>
                        <a:t> výsledky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err="1"/>
                        <a:t>Pstní</a:t>
                      </a:r>
                      <a:r>
                        <a:rPr lang="cs-CZ" dirty="0"/>
                        <a:t> funkce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Relativní kumulativní četnosti</a:t>
                      </a:r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163904349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X=0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RRR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p(0)=1/8=0,125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0,125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21789956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X=1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LRR,RLR,RRL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p(1)=3/8=0,375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0,500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115660384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X=2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LLR,LRL,RLL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p(2)=3/8=0,375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0,875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642382886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X=3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LLL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p(3)=1/8=0,125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661253781"/>
                  </a:ext>
                </a:extLst>
              </a:tr>
            </a:tbl>
          </a:graphicData>
        </a:graphic>
      </p:graphicFrame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2AEEB8-19FD-4E6A-9F22-7DA87958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3986213"/>
            <a:ext cx="10753348" cy="2424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Definice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N</a:t>
            </a:r>
            <a:r>
              <a:rPr lang="cs-CZ" sz="2400" dirty="0" err="1">
                <a:solidFill>
                  <a:srgbClr val="FFFF00"/>
                </a:solidFill>
              </a:rPr>
              <a:t>áhodná</a:t>
            </a:r>
            <a:r>
              <a:rPr lang="cs-CZ" sz="2400" dirty="0">
                <a:solidFill>
                  <a:srgbClr val="FFFF00"/>
                </a:solidFill>
              </a:rPr>
              <a:t> veličina X</a:t>
            </a:r>
            <a:r>
              <a:rPr lang="cs-CZ" sz="2400" dirty="0"/>
              <a:t> je tedy pravidlo, které přiřazuje elementárním výsledkům množiny </a:t>
            </a:r>
            <a:r>
              <a:rPr lang="el-GR" sz="2400" dirty="0"/>
              <a:t>Ω</a:t>
            </a:r>
            <a:r>
              <a:rPr lang="cs-CZ" sz="2400" dirty="0"/>
              <a:t> reálná čísla (= zobrazení množiny </a:t>
            </a:r>
            <a:r>
              <a:rPr lang="el-GR" sz="2400" dirty="0"/>
              <a:t>Ω</a:t>
            </a:r>
            <a:r>
              <a:rPr lang="cs-CZ" sz="2400" dirty="0"/>
              <a:t> do množiny reálných čísel)</a:t>
            </a:r>
          </a:p>
          <a:p>
            <a:pPr marL="0" indent="0">
              <a:buNone/>
            </a:pPr>
            <a:r>
              <a:rPr lang="cs-CZ" sz="2400" dirty="0"/>
              <a:t>(také viz obrázek) … a teprve těmto reálným číslům přiřadíme </a:t>
            </a:r>
            <a:r>
              <a:rPr lang="cs-CZ" sz="2400" dirty="0" err="1"/>
              <a:t>psti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6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Klasické značení: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X = x … náhodná veličina X nabývá hodnoty x</a:t>
            </a:r>
          </a:p>
          <a:p>
            <a:pPr marL="0" indent="0">
              <a:buNone/>
            </a:pPr>
            <a:r>
              <a:rPr lang="cs-CZ" sz="2800" dirty="0"/>
              <a:t>X = 1 … náhodná veličina X nabývá hodnoty 1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X ≤ x … náhodná veličina X nabývá hodnoty menší než nebo rovné x</a:t>
            </a:r>
          </a:p>
          <a:p>
            <a:pPr marL="0" indent="0">
              <a:buNone/>
            </a:pPr>
            <a:r>
              <a:rPr lang="cs-CZ" sz="2800" dirty="0"/>
              <a:t>X ≤ 2 … náhodná veličina X nabývá hodnoty menší než nebo rovné 2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44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Definice</a:t>
            </a:r>
            <a:r>
              <a:rPr lang="en-US" sz="3000" i="1" dirty="0">
                <a:solidFill>
                  <a:srgbClr val="FFFF00"/>
                </a:solidFill>
              </a:rPr>
              <a:t>: </a:t>
            </a:r>
            <a:r>
              <a:rPr lang="cs-CZ" sz="3000" i="1" dirty="0">
                <a:solidFill>
                  <a:srgbClr val="FFFF00"/>
                </a:solidFill>
              </a:rPr>
              <a:t>Distribuční funkce F</a:t>
            </a:r>
            <a:r>
              <a:rPr lang="en-US" sz="3000" i="1" dirty="0">
                <a:solidFill>
                  <a:srgbClr val="FFFF00"/>
                </a:solidFill>
              </a:rPr>
              <a:t>(x) n</a:t>
            </a:r>
            <a:r>
              <a:rPr lang="cs-CZ" sz="3000" i="1" dirty="0" err="1">
                <a:solidFill>
                  <a:srgbClr val="FFFF00"/>
                </a:solidFill>
              </a:rPr>
              <a:t>áhodné</a:t>
            </a:r>
            <a:r>
              <a:rPr lang="cs-CZ" sz="3000" i="1" dirty="0">
                <a:solidFill>
                  <a:srgbClr val="FFFF00"/>
                </a:solidFill>
              </a:rPr>
              <a:t> veličiny X je pst, že veličina X nabývá hodnoty menší než nebo rovné x </a:t>
            </a:r>
            <a:r>
              <a:rPr lang="en-US" sz="3000" i="1" dirty="0">
                <a:solidFill>
                  <a:srgbClr val="FFFF00"/>
                </a:solidFill>
              </a:rPr>
              <a:t>…..    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/>
              <a:t>Pokračujme v příkladu 1: najdeme graf distribuční funkce F</a:t>
            </a:r>
            <a:r>
              <a:rPr lang="en-US" sz="2800" dirty="0"/>
              <a:t>(x) </a:t>
            </a:r>
            <a:r>
              <a:rPr lang="cs-CZ" sz="2800" dirty="0"/>
              <a:t>počtu líců ve třech hodech mincí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Distribuční funkce u diskrétní veličiny je velmi blízká relativní kumulativní četnosti, ale pozor, </a:t>
            </a:r>
            <a:r>
              <a:rPr lang="en-US" sz="2800" dirty="0"/>
              <a:t>je </a:t>
            </a:r>
            <a:r>
              <a:rPr lang="en-US" sz="2800" dirty="0" err="1"/>
              <a:t>definovan</a:t>
            </a:r>
            <a:r>
              <a:rPr lang="cs-CZ" sz="2800" dirty="0"/>
              <a:t>á pro jakékoli reálné x, tj. i když veličina X nabývá pouze hodnot </a:t>
            </a:r>
            <a:r>
              <a:rPr lang="en-US" sz="2800" dirty="0"/>
              <a:t>0,1,2,3,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distribu</a:t>
            </a:r>
            <a:r>
              <a:rPr lang="cs-CZ" sz="2800" dirty="0"/>
              <a:t>ční funkce je</a:t>
            </a:r>
            <a:r>
              <a:rPr lang="en-US" sz="2800" dirty="0"/>
              <a:t> </a:t>
            </a:r>
            <a:r>
              <a:rPr lang="cs-CZ" sz="2800" dirty="0"/>
              <a:t>definována i pro x=</a:t>
            </a:r>
            <a:r>
              <a:rPr lang="en-US" sz="2800" dirty="0"/>
              <a:t>2,26; x=-0,5; x=4,8, </a:t>
            </a:r>
            <a:r>
              <a:rPr lang="en-US" sz="2800" dirty="0" err="1"/>
              <a:t>apod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21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Pokračujme v příkladu 1: najdeme graf distribuční funkce F</a:t>
            </a:r>
            <a:r>
              <a:rPr lang="en-US" sz="2800" dirty="0"/>
              <a:t>(x) </a:t>
            </a:r>
            <a:r>
              <a:rPr lang="cs-CZ" sz="2800" dirty="0"/>
              <a:t>počtu líců ve třech hodech mincí</a:t>
            </a:r>
          </a:p>
          <a:p>
            <a:pPr marL="0" indent="0">
              <a:buNone/>
            </a:pPr>
            <a:r>
              <a:rPr lang="en-US" sz="2800" dirty="0"/>
              <a:t>x&lt;0 … F(x)=P(</a:t>
            </a:r>
            <a:r>
              <a:rPr lang="en-US" sz="2800" dirty="0" err="1"/>
              <a:t>X≤x</a:t>
            </a:r>
            <a:r>
              <a:rPr lang="en-US" sz="2800" dirty="0"/>
              <a:t>)= 0 … </a:t>
            </a:r>
            <a:r>
              <a:rPr lang="en-US" sz="2800" dirty="0" err="1"/>
              <a:t>nelze</a:t>
            </a:r>
            <a:r>
              <a:rPr lang="en-US" sz="2800" dirty="0"/>
              <a:t> </a:t>
            </a:r>
            <a:r>
              <a:rPr lang="en-US" sz="2800" dirty="0" err="1"/>
              <a:t>nam</a:t>
            </a:r>
            <a:r>
              <a:rPr lang="cs-CZ" sz="2800" dirty="0" err="1"/>
              <a:t>ěřit</a:t>
            </a:r>
            <a:r>
              <a:rPr lang="cs-CZ" sz="2800" dirty="0"/>
              <a:t> počet líců </a:t>
            </a:r>
            <a:r>
              <a:rPr lang="en-US" sz="2800" dirty="0"/>
              <a:t>≤</a:t>
            </a:r>
            <a:r>
              <a:rPr lang="cs-CZ" sz="2800" dirty="0"/>
              <a:t> </a:t>
            </a:r>
            <a:r>
              <a:rPr lang="cs-CZ" sz="2800" dirty="0" err="1"/>
              <a:t>záporn</a:t>
            </a:r>
            <a:r>
              <a:rPr lang="en-US" sz="2800" dirty="0"/>
              <a:t> </a:t>
            </a:r>
            <a:r>
              <a:rPr lang="cs-CZ" sz="2800" dirty="0"/>
              <a:t>číslu</a:t>
            </a:r>
          </a:p>
          <a:p>
            <a:pPr marL="0" indent="0">
              <a:buNone/>
            </a:pPr>
            <a:r>
              <a:rPr lang="en-US" sz="2800" dirty="0"/>
              <a:t>x</a:t>
            </a:r>
            <a:r>
              <a:rPr lang="cs-CZ" sz="2800" dirty="0"/>
              <a:t>=</a:t>
            </a:r>
            <a:r>
              <a:rPr lang="en-US" sz="2800" dirty="0"/>
              <a:t>0 … F(0)=P(X ≤ 0)=p(0)= 0,125</a:t>
            </a:r>
          </a:p>
          <a:p>
            <a:pPr marL="0" indent="0">
              <a:buNone/>
            </a:pPr>
            <a:r>
              <a:rPr lang="en-US" sz="2800" dirty="0"/>
              <a:t>0&lt; x &lt; 1 … F(x)=P(</a:t>
            </a:r>
            <a:r>
              <a:rPr lang="en-US" sz="2800" dirty="0" err="1"/>
              <a:t>X≤x</a:t>
            </a:r>
            <a:r>
              <a:rPr lang="en-US" sz="2800" dirty="0"/>
              <a:t>)=p(0)=0,125</a:t>
            </a:r>
          </a:p>
          <a:p>
            <a:pPr marL="0" indent="0">
              <a:buNone/>
            </a:pPr>
            <a:r>
              <a:rPr lang="en-US" sz="2800" dirty="0"/>
              <a:t>x</a:t>
            </a:r>
            <a:r>
              <a:rPr lang="cs-CZ" sz="2800" dirty="0"/>
              <a:t>=1</a:t>
            </a:r>
            <a:r>
              <a:rPr lang="en-US" sz="2800" dirty="0"/>
              <a:t> … F(1)=P(X ≤ 1)=p(0)+p(1)= 0,500</a:t>
            </a:r>
          </a:p>
          <a:p>
            <a:pPr marL="0" indent="0">
              <a:buNone/>
            </a:pPr>
            <a:r>
              <a:rPr lang="en-US" sz="2800" dirty="0"/>
              <a:t>1&lt; x &lt; 2 … F(x)=P(</a:t>
            </a:r>
            <a:r>
              <a:rPr lang="en-US" sz="2800" dirty="0" err="1"/>
              <a:t>X≤x</a:t>
            </a:r>
            <a:r>
              <a:rPr lang="en-US" sz="2800" dirty="0"/>
              <a:t>)=p(0)+p(1)=0,500    		</a:t>
            </a:r>
            <a:r>
              <a:rPr lang="en-US" sz="2800" dirty="0" err="1"/>
              <a:t>atd</a:t>
            </a:r>
            <a:r>
              <a:rPr lang="cs-CZ" sz="2800" dirty="0"/>
              <a:t> v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obr</a:t>
            </a:r>
            <a:r>
              <a:rPr lang="cs-CZ" sz="2800" dirty="0" err="1"/>
              <a:t>ázek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41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cs-CZ" sz="2800" dirty="0"/>
                  <a:t>F je neklesající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F je </a:t>
                </a:r>
                <a:r>
                  <a:rPr lang="en-US" sz="2800" dirty="0" err="1"/>
                  <a:t>zprava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spojit</a:t>
                </a:r>
                <a:r>
                  <a:rPr lang="cs-CZ" sz="2800" dirty="0"/>
                  <a:t>á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F je normovaná, tj.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</m:t>
                    </m:r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P(a&lt; X ≤ b)= F(b)-F(a)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)=F(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… v</a:t>
                </a:r>
                <a:r>
                  <a:rPr lang="cs-CZ" sz="2800" dirty="0" err="1"/>
                  <a:t>ýška</a:t>
                </a:r>
                <a:r>
                  <a:rPr lang="cs-CZ" sz="2800" dirty="0"/>
                  <a:t> schodu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/>
                  <a:t> 																	(=</a:t>
                </a:r>
                <a:r>
                  <a:rPr lang="en-US" sz="2800" dirty="0"/>
                  <a:t>0 v bod</a:t>
                </a:r>
                <a:r>
                  <a:rPr lang="cs-CZ" sz="2800" dirty="0"/>
                  <a:t>ě spojitosti)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(X&gt;x)=1– P(X ≤ x)= 1– F(x)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33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4333</TotalTime>
  <Words>1281</Words>
  <Application>Microsoft Office PowerPoint</Application>
  <PresentationFormat>Širokoúhlá obrazovka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Century Gothic</vt:lpstr>
      <vt:lpstr>Wingdings 2</vt:lpstr>
      <vt:lpstr>Citáty</vt:lpstr>
      <vt:lpstr>  přednáška 05:  diskrétní náhodná veličina</vt:lpstr>
      <vt:lpstr>Zabývejme se nyní znovu pstními modely, ale tak nějak od začátku</vt:lpstr>
      <vt:lpstr>Klíčovým pojmem zde je náhodná kvantitativní veličina, která může být dvou typů: diskrétní a spojitá</vt:lpstr>
      <vt:lpstr>Příklad 1: hodíme třikrát mincí a zajímáme se o počet líců v těchto třech hodech</vt:lpstr>
      <vt:lpstr>X = počet líců ve třech hodech mincí</vt:lpstr>
      <vt:lpstr>Klasické značení: </vt:lpstr>
      <vt:lpstr>Definice: Distribuční funkce F(x) náhodné veličiny X je pst, že veličina X nabývá hodnoty menší než nebo rovné x …..     F(x):= P(X ≤ x)</vt:lpstr>
      <vt:lpstr>Distribuční funkce  F(x):= P(X ≤ x)</vt:lpstr>
      <vt:lpstr>vlastnosti distribuční funkce  F(x):= P(X ≤ x)</vt:lpstr>
      <vt:lpstr>vlastnosti distribuční funkce  F(x):= P(X ≤ x)</vt:lpstr>
      <vt:lpstr>Střední hodnota EX diskrétní veličiny X: </vt:lpstr>
      <vt:lpstr>Střední hodnota EX diskrétní veličiny X: EX= ∑_(i=1)^k▒x_i ∙ p_i, kde x_i jsou veškeré hodnoty, kterých veličina X může nabývat, a p_i jsou jejich psti.  </vt:lpstr>
      <vt:lpstr>Rozptyl DX a směrodatná odchylka √DX diskrétní veličiny X: </vt:lpstr>
      <vt:lpstr>Přesně stejnou strukturu má vzorec pro rozptyl DX náhodné veličiny X:  …  DX:= (∑_(i=1)^k▒〖〖x_i〗^(2 )∙p_i 〗) - 〖(EX)〗^2</vt:lpstr>
      <vt:lpstr>Protože ovšem DX je průměr čtverců veličiny, nemá rozměr stejný jako veličina X</vt:lpstr>
      <vt:lpstr>Jedná se vlastně o Ot.  09: model psti 03 – diskrétní pst … pouze jsme dodali další pojmy (distrib fce, střední hodnota, rozptyl a směrodatná odchylka)</vt:lpstr>
      <vt:lpstr>Z axiomů psti plyne pro pstní funkci:</vt:lpstr>
      <vt:lpstr>Dopočtení F(x), ED, DX pro příklad z př. 2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215</cp:revision>
  <cp:lastPrinted>2017-03-18T19:09:39Z</cp:lastPrinted>
  <dcterms:created xsi:type="dcterms:W3CDTF">2017-03-12T08:40:04Z</dcterms:created>
  <dcterms:modified xsi:type="dcterms:W3CDTF">2019-03-26T09:35:21Z</dcterms:modified>
</cp:coreProperties>
</file>