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5"/>
  </p:handoutMasterIdLst>
  <p:sldIdLst>
    <p:sldId id="328" r:id="rId2"/>
    <p:sldId id="376" r:id="rId3"/>
    <p:sldId id="377" r:id="rId4"/>
    <p:sldId id="389" r:id="rId5"/>
    <p:sldId id="369" r:id="rId6"/>
    <p:sldId id="378" r:id="rId7"/>
    <p:sldId id="381" r:id="rId8"/>
    <p:sldId id="382" r:id="rId9"/>
    <p:sldId id="390" r:id="rId10"/>
    <p:sldId id="334" r:id="rId11"/>
    <p:sldId id="335" r:id="rId12"/>
    <p:sldId id="383" r:id="rId13"/>
    <p:sldId id="384" r:id="rId14"/>
    <p:sldId id="391" r:id="rId15"/>
    <p:sldId id="380" r:id="rId16"/>
    <p:sldId id="385" r:id="rId17"/>
    <p:sldId id="392" r:id="rId18"/>
    <p:sldId id="379" r:id="rId19"/>
    <p:sldId id="387" r:id="rId20"/>
    <p:sldId id="393" r:id="rId21"/>
    <p:sldId id="388" r:id="rId22"/>
    <p:sldId id="386" r:id="rId23"/>
    <p:sldId id="3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1T08:27:32.27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</a:t>
            </a:r>
            <a:r>
              <a:rPr lang="en-US" dirty="0"/>
              <a:t>6</a:t>
            </a:r>
            <a:r>
              <a:rPr lang="cs-CZ" dirty="0"/>
              <a:t>: </a:t>
            </a:r>
            <a:br>
              <a:rPr lang="cs-CZ" dirty="0"/>
            </a:br>
            <a:r>
              <a:rPr lang="en-US" dirty="0" err="1"/>
              <a:t>spojit</a:t>
            </a:r>
            <a:r>
              <a:rPr lang="cs-CZ" dirty="0"/>
              <a:t>á náhodná veličina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nespočetně nekonečně mnoho elementárních výsledků, tedy se jedná o interval reálných čísel </a:t>
                </a:r>
              </a:p>
              <a:p>
                <a:pPr marL="0" indent="0">
                  <a:buNone/>
                </a:pPr>
                <a:r>
                  <a:rPr lang="cs-CZ" sz="2400" dirty="0"/>
                  <a:t>b) tyto výsledky mají obecně RŮZNOU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nary>
                        <m:nary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f</a:t>
                </a:r>
                <a:r>
                  <a:rPr lang="en-US" sz="2400" i="1" dirty="0"/>
                  <a:t> je </a:t>
                </a:r>
                <a:r>
                  <a:rPr lang="en-US" sz="2400" i="1" dirty="0" err="1"/>
                  <a:t>tzv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hustota </a:t>
                </a:r>
                <a:r>
                  <a:rPr lang="cs-CZ" sz="2400" i="1" dirty="0" err="1"/>
                  <a:t>psti</a:t>
                </a:r>
                <a:r>
                  <a:rPr lang="en-US" sz="2400" i="1" dirty="0"/>
                  <a:t> … je to </a:t>
                </a:r>
                <a:r>
                  <a:rPr lang="en-US" sz="2400" i="1" dirty="0" err="1"/>
                  <a:t>funkce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nez</a:t>
                </a:r>
                <a:r>
                  <a:rPr lang="cs-CZ" sz="2400" i="1" dirty="0" err="1"/>
                  <a:t>áporná</a:t>
                </a:r>
                <a:r>
                  <a:rPr lang="cs-CZ" sz="2400" i="1" dirty="0"/>
                  <a:t> a po částech spojitá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178201"/>
          </a:xfrm>
        </p:spPr>
        <p:txBody>
          <a:bodyPr/>
          <a:lstStyle/>
          <a:p>
            <a:r>
              <a:rPr lang="cs-CZ" sz="3200" dirty="0">
                <a:solidFill>
                  <a:srgbClr val="FFFF00"/>
                </a:solidFill>
              </a:rPr>
              <a:t>Jedná se vlastně o ot.10: model </a:t>
            </a:r>
            <a:r>
              <a:rPr lang="cs-CZ" sz="3200" dirty="0" err="1">
                <a:solidFill>
                  <a:srgbClr val="FFFF00"/>
                </a:solidFill>
              </a:rPr>
              <a:t>psti</a:t>
            </a:r>
            <a:r>
              <a:rPr lang="cs-CZ" sz="3200" dirty="0">
                <a:solidFill>
                  <a:srgbClr val="FFFF00"/>
                </a:solidFill>
              </a:rPr>
              <a:t> 04 – spojitá pst … pouze jsme dodali další pojmy (</a:t>
            </a:r>
            <a:r>
              <a:rPr lang="cs-CZ" sz="3200" dirty="0" err="1">
                <a:solidFill>
                  <a:srgbClr val="FFFF00"/>
                </a:solidFill>
              </a:rPr>
              <a:t>distrib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fce</a:t>
            </a:r>
            <a:r>
              <a:rPr lang="cs-CZ" sz="3200" dirty="0">
                <a:solidFill>
                  <a:srgbClr val="FFFF00"/>
                </a:solidFill>
              </a:rPr>
              <a:t>, střední hodnota, rozptyl a směrodatná odchylka)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2379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/>
                  <a:t>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pst</a:t>
                </a:r>
                <a:r>
                  <a:rPr lang="en-US" sz="2400" dirty="0"/>
                  <a:t> m</a:t>
                </a:r>
                <a:r>
                  <a:rPr lang="cs-CZ" sz="2400" dirty="0" err="1"/>
                  <a:t>ěříme</a:t>
                </a:r>
                <a:r>
                  <a:rPr lang="cs-CZ" sz="2400" dirty="0"/>
                  <a:t> pomocí obsahů, nikoli pomocí funkčních hodnot</a:t>
                </a:r>
                <a:r>
                  <a:rPr lang="en-US" sz="2400" dirty="0"/>
                  <a:t>)</a:t>
                </a:r>
                <a:r>
                  <a:rPr lang="cs-CZ" sz="2400" dirty="0"/>
                  <a:t>;  </a:t>
                </a:r>
                <a:r>
                  <a:rPr lang="en-US" sz="2400" dirty="0"/>
                  <a:t> 	</a:t>
                </a:r>
                <a:r>
                  <a:rPr lang="cs-CZ" sz="2400" dirty="0"/>
                  <a:t>													</a:t>
                </a:r>
                <a:r>
                  <a:rPr lang="en-US" sz="2400" dirty="0"/>
                  <a:t>P((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))=	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	</a:t>
                </a:r>
                <a:r>
                  <a:rPr lang="cs-CZ" sz="2400" dirty="0"/>
                  <a:t>(protože </a:t>
                </a:r>
                <a:r>
                  <a:rPr lang="cs-CZ" sz="2400" u="sng" dirty="0"/>
                  <a:t>hustota f je nezáporná</a:t>
                </a:r>
                <a:r>
                  <a:rPr lang="cs-CZ" sz="2400" dirty="0"/>
                  <a:t>, tj. obsah podgrafu je nezáporný)</a:t>
                </a:r>
                <a:r>
                  <a:rPr lang="en-US" sz="2400" dirty="0"/>
                  <a:t>										</a:t>
                </a:r>
                <a:r>
                  <a:rPr lang="cs-CZ" sz="2400" dirty="0"/>
                  <a:t> 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P((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))=	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400" dirty="0"/>
                  <a:t>	(součet má formu integrálu)</a:t>
                </a: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 přednášce 2 jsme počítali příklad:</a:t>
                </a:r>
              </a:p>
              <a:p>
                <a:pPr marL="0" indent="0">
                  <a:buNone/>
                </a:pPr>
                <a:r>
                  <a:rPr lang="cs-CZ" sz="2400" i="1" dirty="0"/>
                  <a:t>Př: mobily jisté firmy mají životnost v průměru 15 let; jaká je pst, že náhodně koupený mobil vydrží více než 10 let?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X= 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životnost mobilu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Z axiomů </a:t>
            </a:r>
            <a:r>
              <a:rPr lang="cs-CZ" dirty="0" err="1"/>
              <a:t>psti</a:t>
            </a:r>
            <a:r>
              <a:rPr lang="cs-CZ" dirty="0"/>
              <a:t> plyne pro </a:t>
            </a:r>
            <a:r>
              <a:rPr lang="en-US" dirty="0" err="1"/>
              <a:t>hustotu</a:t>
            </a:r>
            <a:r>
              <a:rPr lang="en-US" dirty="0"/>
              <a:t> </a:t>
            </a:r>
            <a:r>
              <a:rPr lang="en-US" dirty="0" err="1"/>
              <a:t>psti</a:t>
            </a:r>
            <a:r>
              <a:rPr lang="cs-CZ" dirty="0"/>
              <a:t> f</a:t>
            </a:r>
            <a:r>
              <a:rPr lang="en-US" dirty="0"/>
              <a:t>(x)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8723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vlastnosti distribuční funkce </a:t>
            </a: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>
                <a:solidFill>
                  <a:srgbClr val="FFFF00"/>
                </a:solidFill>
              </a:rPr>
              <a:t>jsou stejné jako u diskrétní veličiny … přitom specifické vlastnosti jsou vyznačeny žlutě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42913" y="2857500"/>
                <a:ext cx="11215687" cy="3286125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AutoNum type="arabicPeriod"/>
                </a:pPr>
                <a:r>
                  <a:rPr lang="cs-CZ" sz="2800" dirty="0"/>
                  <a:t>F je neklesající</a:t>
                </a:r>
                <a:r>
                  <a:rPr lang="en-US" sz="28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F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sp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ojit</a:t>
                </a:r>
                <a:r>
                  <a:rPr lang="cs-CZ" sz="2800" dirty="0">
                    <a:solidFill>
                      <a:srgbClr val="FFFF00"/>
                    </a:solidFill>
                  </a:rPr>
                  <a:t>á na celé množině reálných čísel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F je normovaná, tj.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8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</m:t>
                    </m:r>
                    <m:func>
                      <m:func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1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P(a&lt; X ≤ b)= F(b)-F(a)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cs-CZ" sz="2800" dirty="0"/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P</a:t>
                </a:r>
                <a:r>
                  <a:rPr lang="en-US" sz="2800" dirty="0"/>
                  <a:t>(X=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  <a:r>
                  <a:rPr lang="cs-CZ" sz="2800" dirty="0"/>
                  <a:t> 0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(díky vlastnosti (2) nemá F body nespojitosti)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P</a:t>
                </a:r>
                <a:r>
                  <a:rPr lang="en-US" sz="2800" dirty="0"/>
                  <a:t>(X&gt;x)=1– P(X ≤ x)= 1– F(x) … d</a:t>
                </a:r>
                <a:r>
                  <a:rPr lang="cs-CZ" sz="2800" dirty="0" err="1"/>
                  <a:t>ůležité</a:t>
                </a:r>
                <a:r>
                  <a:rPr lang="cs-CZ" sz="2800" dirty="0"/>
                  <a:t> pro výpočty </a:t>
                </a:r>
                <a:r>
                  <a:rPr lang="cs-CZ" sz="2800" dirty="0" err="1"/>
                  <a:t>pstí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913" y="2857500"/>
                <a:ext cx="11215687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73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en-US" sz="3000" i="1" dirty="0">
                    <a:solidFill>
                      <a:srgbClr val="FFFF00"/>
                    </a:solidFill>
                  </a:rPr>
                  <a:t>Specifick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á vlastnost 01: 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F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získ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áme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 z f integrací</a:t>
                </a:r>
                <a:br>
                  <a:rPr lang="cs-CZ" sz="3000" i="1" dirty="0">
                    <a:solidFill>
                      <a:srgbClr val="FFFF00"/>
                    </a:solidFill>
                  </a:rPr>
                </a:br>
                <a:r>
                  <a:rPr lang="cs-CZ" sz="3000" i="1" dirty="0">
                    <a:solidFill>
                      <a:schemeClr val="tx1"/>
                    </a:solidFill>
                  </a:rPr>
                  <a:t>					F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(</a:t>
                </a:r>
                <a:r>
                  <a:rPr lang="cs-CZ" sz="30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)=</a:t>
                </a:r>
                <a:r>
                  <a:rPr lang="cs-CZ" sz="3000" i="1" dirty="0">
                    <a:solidFill>
                      <a:schemeClr val="tx1"/>
                    </a:solidFill>
                  </a:rPr>
                  <a:t>P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(</a:t>
                </a:r>
                <a:r>
                  <a:rPr lang="en-US" sz="3200" dirty="0">
                    <a:solidFill>
                      <a:schemeClr val="tx1"/>
                    </a:solidFill>
                  </a:rPr>
                  <a:t>X ≤ x</a:t>
                </a:r>
                <a:r>
                  <a:rPr lang="cs-CZ" sz="3000" i="1" dirty="0">
                    <a:solidFill>
                      <a:schemeClr val="tx1"/>
                    </a:solidFill>
                  </a:rPr>
                  <a:t>)= </a:t>
                </a:r>
                <a:r>
                  <a:rPr lang="cs-CZ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</m:oMath>
                </a14:m>
                <a:r>
                  <a:rPr lang="cs-CZ" sz="3000" i="1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3C44D4D-CAF0-4866-B441-4E3D535D7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214" y="2271713"/>
            <a:ext cx="11614985" cy="4139100"/>
          </a:xfrm>
        </p:spPr>
      </p:pic>
    </p:spTree>
    <p:extLst>
      <p:ext uri="{BB962C8B-B14F-4D97-AF65-F5344CB8AC3E}">
        <p14:creationId xmlns:p14="http://schemas.microsoft.com/office/powerpoint/2010/main" val="170975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>
                <a:solidFill>
                  <a:srgbClr val="FFFF00"/>
                </a:solidFill>
              </a:rPr>
              <a:t>Specifick</a:t>
            </a:r>
            <a:r>
              <a:rPr lang="cs-CZ" sz="3000" i="1" dirty="0">
                <a:solidFill>
                  <a:srgbClr val="FFFF00"/>
                </a:solidFill>
              </a:rPr>
              <a:t>á vlastnost 02:  </a:t>
            </a:r>
            <a:br>
              <a:rPr lang="cs-CZ" sz="3000" i="1" dirty="0">
                <a:solidFill>
                  <a:srgbClr val="FFFF00"/>
                </a:solidFill>
              </a:rPr>
            </a:br>
            <a:r>
              <a:rPr lang="cs-CZ" sz="3000" i="1" dirty="0">
                <a:solidFill>
                  <a:srgbClr val="FFFF00"/>
                </a:solidFill>
              </a:rPr>
              <a:t>hustotu </a:t>
            </a:r>
            <a:r>
              <a:rPr lang="cs-CZ" sz="3000" i="1" dirty="0" err="1">
                <a:solidFill>
                  <a:srgbClr val="FFFF00"/>
                </a:solidFill>
              </a:rPr>
              <a:t>psti</a:t>
            </a:r>
            <a:r>
              <a:rPr lang="cs-CZ" sz="3000" i="1" dirty="0">
                <a:solidFill>
                  <a:srgbClr val="FFFF00"/>
                </a:solidFill>
              </a:rPr>
              <a:t> f získáme z distribuční funkce F derivací  </a:t>
            </a:r>
            <a:endParaRPr lang="cs-CZ" sz="3000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2857500"/>
            <a:ext cx="11215687" cy="3286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V bodech, ve kterých existuje derivace</a:t>
            </a:r>
            <a:r>
              <a:rPr lang="en-US" sz="2800" dirty="0"/>
              <a:t>:</a:t>
            </a:r>
            <a:r>
              <a:rPr lang="cs-CZ" sz="2800" dirty="0"/>
              <a:t> </a:t>
            </a:r>
            <a:r>
              <a:rPr lang="en-US" sz="2800" dirty="0"/>
              <a:t> </a:t>
            </a:r>
            <a:r>
              <a:rPr lang="cs-CZ" sz="2800" dirty="0"/>
              <a:t>F</a:t>
            </a:r>
            <a:r>
              <a:rPr lang="en-US" sz="2800" dirty="0"/>
              <a:t>’(x)=</a:t>
            </a:r>
            <a:r>
              <a:rPr lang="cs-CZ" sz="2800" dirty="0"/>
              <a:t> </a:t>
            </a:r>
            <a:r>
              <a:rPr lang="en-US" sz="2800" dirty="0"/>
              <a:t>f(x)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5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Střední hodnota EX spojité veličiny X: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Definice střední hodnoty vychází z pojmů vážený aritmetický průměr měření: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sz="28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Kde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jsou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relativn</a:t>
                </a:r>
                <a:r>
                  <a:rPr lang="cs-CZ" sz="2800" dirty="0"/>
                  <a:t>í četnosti měření dané hodnoty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Přesně stejnou strukturu má i vzorec pro střední hodnotu veličiny X, jen místo empirických (= naměřených ) četností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ve vzorci vystupují teoretické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00B0F0"/>
                    </a:solidFill>
                  </a:rPr>
                  <a:t>a místo součtu píšeme integrál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26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33875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Střední hodnota EX spojité veličiny X:</a:t>
                </a:r>
                <a:br>
                  <a:rPr lang="cs-CZ" sz="3000" i="1" dirty="0">
                    <a:solidFill>
                      <a:srgbClr val="FFFF00"/>
                    </a:solidFill>
                  </a:rPr>
                </a:br>
                <a:r>
                  <a:rPr lang="cs-CZ" sz="3000" i="1" dirty="0">
                    <a:solidFill>
                      <a:schemeClr val="tx1"/>
                    </a:solidFill>
                  </a:rPr>
                  <a:t>EX=</a:t>
                </a:r>
                <a:r>
                  <a:rPr lang="en-US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000" i="1" dirty="0">
                    <a:solidFill>
                      <a:schemeClr val="tx1"/>
                    </a:solidFill>
                  </a:rPr>
                  <a:t>f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(x) dx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,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kde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 meze p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řípadně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 měníme na interval 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(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a;b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)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,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na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kter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é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m je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hustota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 f(x)  r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ůzná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 od nuly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3387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06869"/>
            <a:ext cx="10554574" cy="2987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Střední hodnota EX náhodné veličiny X je tedy jakýsi teoretický průměr, který bychom vypočetli při velkém množství měření veličiny X, pokud by se veličina X chovala přesně podle daného teoretického popisu </a:t>
            </a:r>
            <a:r>
              <a:rPr lang="cs-CZ" sz="2800" dirty="0">
                <a:solidFill>
                  <a:srgbClr val="FFFF00"/>
                </a:solidFill>
              </a:rPr>
              <a:t>(popsaného hustotou f)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Na rozdíl od diskrétní veličiny sumu u spojité velič nahradíme integrálem   … </a:t>
            </a:r>
            <a:r>
              <a:rPr lang="cs-CZ" sz="2800" dirty="0"/>
              <a:t>ad příklad 3: u tabule</a:t>
            </a:r>
          </a:p>
        </p:txBody>
      </p:sp>
    </p:spTree>
    <p:extLst>
      <p:ext uri="{BB962C8B-B14F-4D97-AF65-F5344CB8AC3E}">
        <p14:creationId xmlns:p14="http://schemas.microsoft.com/office/powerpoint/2010/main" val="199317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33875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Pozor na konflikt s analýzou 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171700"/>
                <a:ext cx="10554574" cy="42391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V analýze reálné funkce existuje pojem střední hodnota funkce jako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800" dirty="0"/>
                  <a:t> v</a:t>
                </a:r>
                <a:r>
                  <a:rPr lang="cs-CZ" sz="2800" dirty="0" err="1"/>
                  <a:t>ýška</a:t>
                </a:r>
                <a:r>
                  <a:rPr lang="cs-CZ" sz="2800" dirty="0"/>
                  <a:t> obdélníka (na ose y), která po vynásobení </a:t>
                </a:r>
                <a:r>
                  <a:rPr lang="cs-CZ" sz="2800" dirty="0" err="1"/>
                  <a:t>dílkou</a:t>
                </a:r>
                <a:r>
                  <a:rPr lang="cs-CZ" sz="2800" dirty="0"/>
                  <a:t> </a:t>
                </a:r>
                <a:r>
                  <a:rPr lang="en-US" sz="2800" dirty="0"/>
                  <a:t>interval (b-a) d</a:t>
                </a:r>
                <a:r>
                  <a:rPr lang="cs-CZ" sz="2800" dirty="0"/>
                  <a:t>á obsah podgrafu f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Střední hodnota v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je něco zcela jiného – je to hodnota na ose x, která by se pro větší a větší množství měření veličiny X stále více blížila průměru těchto měření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(výška ideálního obdélníka zde nemá žádný význam, protože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u spojité veličiny neměříme podle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fukčních</a:t>
                </a:r>
                <a:r>
                  <a:rPr lang="cs-CZ" sz="2800" dirty="0">
                    <a:solidFill>
                      <a:srgbClr val="FFFF00"/>
                    </a:solidFill>
                  </a:rPr>
                  <a:t> hodnot f(x), ale podle obsahu plochy podgrafu f(x), nemluvě o intervalu nekonečné délky, kde je výška ideálního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obd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0, kdežto EX ne)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171700"/>
                <a:ext cx="10554574" cy="42391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94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Rozptyl DX a směrodatná odchylka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𝑫𝑿</m:t>
                        </m:r>
                      </m:e>
                    </m:rad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spojité veličiny 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Podobně jako u střední hodnoty: rozptyl náhodné veličiny X vychází z pojmu rozptyl hodnot měření: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Kde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jsou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relativn</a:t>
                </a:r>
                <a:r>
                  <a:rPr lang="cs-CZ" sz="2800" dirty="0"/>
                  <a:t>í četnosti měření dané hodnoty</a:t>
                </a:r>
                <a:r>
                  <a:rPr lang="en-US" sz="2800" dirty="0"/>
                  <a:t>;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Úpravou lze převést na tvar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−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(vážený průměr čtverců MINUS čtverec průměru)</a:t>
                </a: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44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stejnou strukturu má vzorec pro rozptyl DX spojité náhodné veličiny: 	</a:t>
                </a:r>
                <a:r>
                  <a:rPr lang="cs-CZ" sz="3000" i="1" dirty="0">
                    <a:solidFill>
                      <a:schemeClr val="tx1"/>
                    </a:solidFill>
                  </a:rPr>
                  <a:t>DX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 </a:t>
                </a:r>
                <a:r>
                  <a:rPr lang="cs-CZ" sz="3000" i="1" dirty="0">
                    <a:solidFill>
                      <a:schemeClr val="tx1"/>
                    </a:solidFill>
                  </a:rPr>
                  <a:t>=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cs-CZ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chemeClr val="tx1"/>
                    </a:solidFill>
                  </a:rPr>
                  <a:t>f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(x) dx</a:t>
                </a:r>
                <a:r>
                  <a:rPr lang="cs-CZ" sz="2800" i="1" dirty="0">
                    <a:solidFill>
                      <a:schemeClr val="tx1"/>
                    </a:solidFill>
                  </a:rPr>
                  <a:t>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𝑬𝑿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3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857500"/>
            <a:ext cx="10554574" cy="3286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Rozptyl DX náhodné veličiny X je tedy jakýsi teoretický rozptyl </a:t>
            </a:r>
            <a:r>
              <a:rPr lang="cs-CZ" sz="2800" dirty="0">
                <a:solidFill>
                  <a:srgbClr val="FFFF00"/>
                </a:solidFill>
              </a:rPr>
              <a:t>od střední hodnoty EX</a:t>
            </a:r>
            <a:r>
              <a:rPr lang="cs-CZ" sz="2800" dirty="0"/>
              <a:t>, který bychom vypočetli při velkém množství měření veličiny X, pokud by se veličina X chovala přesně podle daného teoretického popisu (</a:t>
            </a:r>
            <a:r>
              <a:rPr lang="cs-CZ" sz="2800" dirty="0">
                <a:solidFill>
                  <a:srgbClr val="FFFF00"/>
                </a:solidFill>
              </a:rPr>
              <a:t>popsaného hustotou f</a:t>
            </a:r>
            <a:r>
              <a:rPr lang="cs-CZ" sz="2800" dirty="0"/>
              <a:t>)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Jen s tím rozdílem, že místo sumy píšeme integrál</a:t>
            </a:r>
          </a:p>
          <a:p>
            <a:pPr marL="0" indent="0">
              <a:buNone/>
            </a:pPr>
            <a:r>
              <a:rPr lang="cs-CZ" sz="2800" dirty="0"/>
              <a:t>Ad př. 3: výpočet DX u tabule</a:t>
            </a:r>
          </a:p>
        </p:txBody>
      </p:sp>
    </p:spTree>
    <p:extLst>
      <p:ext uri="{BB962C8B-B14F-4D97-AF65-F5344CB8AC3E}">
        <p14:creationId xmlns:p14="http://schemas.microsoft.com/office/powerpoint/2010/main" val="289064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Po </a:t>
            </a:r>
            <a:r>
              <a:rPr lang="cs-CZ" sz="3000" i="1" dirty="0">
                <a:solidFill>
                  <a:srgbClr val="FFFF00"/>
                </a:solidFill>
              </a:rPr>
              <a:t>diskrétní</a:t>
            </a:r>
            <a:r>
              <a:rPr lang="cs-CZ" sz="3000" i="1" dirty="0"/>
              <a:t> náhodné veličině projdeme ještě základní pojmy u </a:t>
            </a:r>
            <a:r>
              <a:rPr lang="cs-CZ" sz="3000" i="1" dirty="0">
                <a:solidFill>
                  <a:srgbClr val="FFFF00"/>
                </a:solidFill>
              </a:rPr>
              <a:t>spojité náhodné veličiny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Následující výklad viz Budíková, Králová, Maroš: Průvodce základními statistickými metodami, str.</a:t>
            </a:r>
            <a:r>
              <a:rPr lang="en-US" sz="2800" dirty="0"/>
              <a:t> 69-76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výklad pro EX, DX doplněn z </a:t>
            </a:r>
            <a:r>
              <a:rPr lang="cs-CZ" sz="2800" dirty="0" err="1"/>
              <a:t>el.textu</a:t>
            </a:r>
            <a:r>
              <a:rPr lang="cs-CZ" sz="2800" dirty="0"/>
              <a:t> Matematika 3, kapitola 10.</a:t>
            </a:r>
          </a:p>
        </p:txBody>
      </p:sp>
    </p:spTree>
    <p:extLst>
      <p:ext uri="{BB962C8B-B14F-4D97-AF65-F5344CB8AC3E}">
        <p14:creationId xmlns:p14="http://schemas.microsoft.com/office/powerpoint/2010/main" val="39619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>
                <a:solidFill>
                  <a:srgbClr val="FFFF00"/>
                </a:solidFill>
              </a:rPr>
              <a:t>P</a:t>
            </a:r>
            <a:r>
              <a:rPr lang="cs-CZ" sz="3000" i="1" dirty="0" err="1">
                <a:solidFill>
                  <a:srgbClr val="FFFF00"/>
                </a:solidFill>
              </a:rPr>
              <a:t>řesná</a:t>
            </a:r>
            <a:r>
              <a:rPr lang="cs-CZ" sz="3000" i="1" dirty="0">
                <a:solidFill>
                  <a:srgbClr val="FFFF00"/>
                </a:solidFill>
              </a:rPr>
              <a:t> definice DX diskrétní i spojité veličiny:</a:t>
            </a:r>
            <a:endParaRPr lang="cs-CZ" sz="30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DX =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X</m:t>
                        </m:r>
                        <m:r>
                          <m:rPr>
                            <m:nor/>
                          </m:rPr>
                          <a:rPr lang="en-US" sz="2800" dirty="0"/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EX</m:t>
                        </m:r>
                        <m:r>
                          <m:rPr>
                            <m:nor/>
                          </m:rPr>
                          <a:rPr lang="en-US" sz="2800" dirty="0"/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… </a:t>
                </a:r>
                <a:r>
                  <a:rPr lang="en-US" sz="2800" dirty="0" err="1"/>
                  <a:t>rozptyl</a:t>
                </a:r>
                <a:r>
                  <a:rPr lang="en-US" sz="2800" dirty="0"/>
                  <a:t> je </a:t>
                </a:r>
                <a:r>
                  <a:rPr lang="en-US" sz="2800" dirty="0" err="1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čtverce odchylek veličiny X od střední hodnoty = „teoretický průměr čtverců odchylek veličiny X od střední hodnoty EX“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Výpočtem: DX =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X</m:t>
                        </m:r>
                        <m:r>
                          <m:rPr>
                            <m:nor/>
                          </m:rPr>
                          <a:rPr lang="en-US" sz="2800" dirty="0"/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EX</m:t>
                        </m:r>
                        <m:r>
                          <m:rPr>
                            <m:nor/>
                          </m:rPr>
                          <a:rPr lang="en-US" sz="2800" dirty="0"/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)=</a:t>
                </a:r>
              </a:p>
              <a:p>
                <a:pPr marL="0" indent="0">
                  <a:buNone/>
                </a:pP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𝐸𝑋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𝐸𝑋</m:t>
                    </m:r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…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st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řední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hodnota čtverců veličiny X  minus čtverec střední hodnoty veličiny X</a:t>
                </a:r>
              </a:p>
              <a:p>
                <a:pPr marL="0" indent="0">
                  <a:buNone/>
                </a:pPr>
                <a:r>
                  <a:rPr lang="cs-CZ" sz="2800" dirty="0"/>
                  <a:t>Konkrétní výpočet: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𝐷𝑋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361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</a:t>
            </a:r>
            <a:r>
              <a:rPr lang="en-US" sz="3000" i="1" dirty="0">
                <a:solidFill>
                  <a:srgbClr val="FFFF00"/>
                </a:solidFill>
              </a:rPr>
              <a:t>roto</a:t>
            </a:r>
            <a:r>
              <a:rPr lang="cs-CZ" sz="3000" i="1" dirty="0">
                <a:solidFill>
                  <a:srgbClr val="FFFF00"/>
                </a:solidFill>
              </a:rPr>
              <a:t>že ovšem DX je jakýsi „teoretický“ průměr čtverců veličiny, nemá rozměr stejný jako veličina X</a:t>
            </a:r>
            <a:endParaRPr lang="cs-CZ" sz="30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Abychom viděli rozptýlení hodnot analogické rozměru veličiny X, často upravujeme rozptyl do tvaru směrodatné odchylky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𝐷𝑋</m:t>
                        </m:r>
                      </m:e>
                    </m:ra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Ad př.3: DX= </a:t>
                </a:r>
                <a:r>
                  <a:rPr lang="en-US" sz="2800" dirty="0"/>
                  <a:t>12, </a:t>
                </a:r>
                <a:r>
                  <a:rPr lang="en-US" sz="2800" dirty="0" err="1"/>
                  <a:t>tj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𝐷𝑋</m:t>
                        </m:r>
                      </m:e>
                    </m:rad>
                  </m:oMath>
                </a14:m>
                <a:r>
                  <a:rPr lang="cs-CZ" sz="2800" dirty="0"/>
                  <a:t> = </a:t>
                </a:r>
                <a:r>
                  <a:rPr lang="en-US" sz="2800" dirty="0"/>
                  <a:t>3,4641 … v</a:t>
                </a:r>
                <a:r>
                  <a:rPr lang="cs-CZ" sz="2800" dirty="0" err="1"/>
                  <a:t>ětšina</a:t>
                </a:r>
                <a:r>
                  <a:rPr lang="cs-CZ" sz="2800" dirty="0"/>
                  <a:t> měření veličiny X leží v intervalu </a:t>
                </a:r>
              </a:p>
              <a:p>
                <a:pPr marL="0" indent="0">
                  <a:buNone/>
                </a:pPr>
                <a:r>
                  <a:rPr lang="cs-CZ" sz="2800" dirty="0"/>
                  <a:t>EX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𝐷𝑋</m:t>
                        </m:r>
                      </m:e>
                    </m:rad>
                  </m:oMath>
                </a14:m>
                <a:r>
                  <a:rPr lang="cs-CZ" sz="2800" dirty="0"/>
                  <a:t> = … 6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/>
                  <a:t> 3,4641 = (2,5359; 9,4641)</a:t>
                </a:r>
                <a:r>
                  <a:rPr lang="cs-CZ" sz="2800" dirty="0"/>
                  <a:t> … většina měření hodnoty času u náhodně zastavené ručičky bude ležet v tomto intervalu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769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err="1">
                <a:solidFill>
                  <a:srgbClr val="FFFF00"/>
                </a:solidFill>
              </a:rPr>
              <a:t>Ozna</a:t>
            </a:r>
            <a:r>
              <a:rPr lang="cs-CZ" sz="2400" i="1" dirty="0" err="1">
                <a:solidFill>
                  <a:srgbClr val="FFFF00"/>
                </a:solidFill>
              </a:rPr>
              <a:t>čme</a:t>
            </a:r>
            <a:r>
              <a:rPr lang="cs-CZ" sz="2400" i="1" dirty="0">
                <a:solidFill>
                  <a:srgbClr val="FFFF00"/>
                </a:solidFill>
              </a:rPr>
              <a:t> jej jako př. 4:</a:t>
            </a:r>
          </a:p>
          <a:p>
            <a:pPr marL="0" indent="0">
              <a:buNone/>
            </a:pPr>
            <a:r>
              <a:rPr lang="cs-CZ" sz="2400" i="1" dirty="0"/>
              <a:t>Př: mobily jisté firmy mají životnost v průměru 15 let; jaká je pst, že náhodně koupený mobil vydrží více než 10 let?</a:t>
            </a:r>
            <a:r>
              <a:rPr lang="en-US" sz="2400" i="1" dirty="0"/>
              <a:t> </a:t>
            </a:r>
            <a:endParaRPr lang="cs-CZ" sz="2400" i="1" dirty="0"/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mohli bychom si označit X </a:t>
            </a:r>
            <a:r>
              <a:rPr lang="en-US" sz="2400" i="1" dirty="0">
                <a:solidFill>
                  <a:srgbClr val="FFFF00"/>
                </a:solidFill>
              </a:rPr>
              <a:t>= </a:t>
            </a:r>
            <a:r>
              <a:rPr lang="cs-CZ" sz="2400" i="1" dirty="0">
                <a:solidFill>
                  <a:srgbClr val="FFFF00"/>
                </a:solidFill>
              </a:rPr>
              <a:t>životnost mobilu</a:t>
            </a:r>
          </a:p>
          <a:p>
            <a:pPr marL="0" indent="0">
              <a:buNone/>
            </a:pPr>
            <a:r>
              <a:rPr lang="cs-CZ" sz="2400" i="1" dirty="0"/>
              <a:t>Určete F</a:t>
            </a:r>
            <a:r>
              <a:rPr lang="en-US" sz="2400" i="1" dirty="0"/>
              <a:t>(x), EX, DX </a:t>
            </a:r>
            <a:r>
              <a:rPr lang="en-US" sz="2400" i="1" dirty="0" err="1"/>
              <a:t>veli</a:t>
            </a:r>
            <a:r>
              <a:rPr lang="cs-CZ" sz="2400" i="1" dirty="0"/>
              <a:t>činy X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Dopočtení F(x), ED, DX pro příklad 4</a:t>
            </a:r>
          </a:p>
        </p:txBody>
      </p:sp>
    </p:spTree>
    <p:extLst>
      <p:ext uri="{BB962C8B-B14F-4D97-AF65-F5344CB8AC3E}">
        <p14:creationId xmlns:p14="http://schemas.microsoft.com/office/powerpoint/2010/main" val="761589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2814638"/>
            <a:ext cx="11295408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18: </a:t>
            </a:r>
            <a:r>
              <a:rPr lang="cs-CZ" sz="2400" dirty="0">
                <a:solidFill>
                  <a:srgbClr val="FFFF00"/>
                </a:solidFill>
              </a:rPr>
              <a:t>distribuční funkce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FFFF00"/>
                </a:solidFill>
              </a:rPr>
              <a:t>střední hodnota</a:t>
            </a:r>
            <a:r>
              <a:rPr lang="cs-CZ" sz="2400" dirty="0"/>
              <a:t> a </a:t>
            </a:r>
            <a:r>
              <a:rPr lang="cs-CZ" sz="2400" dirty="0">
                <a:solidFill>
                  <a:srgbClr val="FFFF00"/>
                </a:solidFill>
              </a:rPr>
              <a:t>rozptyl</a:t>
            </a:r>
            <a:r>
              <a:rPr lang="cs-CZ" sz="2400" dirty="0"/>
              <a:t> spojité náhodné veličiny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 3: představte si hodinový ciferník a malou hodinovou ručičku, která se náhodně zastaví v určité poloze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Poloh, ve kterých se ručička může zastavit, je nekonečně mnoho. </a:t>
            </a:r>
          </a:p>
          <a:p>
            <a:pPr marL="0" indent="0">
              <a:buNone/>
            </a:pPr>
            <a:r>
              <a:rPr lang="cs-CZ" sz="2800" dirty="0"/>
              <a:t>Pak pst, že se ručička zastaví v určité konkrétní poloze, musí být rovna nule. Jak tedy počítat a „měřit“ pst?</a:t>
            </a:r>
          </a:p>
        </p:txBody>
      </p:sp>
    </p:spTree>
    <p:extLst>
      <p:ext uri="{BB962C8B-B14F-4D97-AF65-F5344CB8AC3E}">
        <p14:creationId xmlns:p14="http://schemas.microsoft.com/office/powerpoint/2010/main" val="324836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200" dirty="0"/>
              <a:t>Pst, že se ručička zastaví např. mezi 3. a 5. hodinou, je nenulová a její hodnota je vyznačena na obrázku: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845838-9222-4D43-B5AA-AEDC663CA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3" y="2357438"/>
            <a:ext cx="7729537" cy="3378422"/>
          </a:xfrm>
        </p:spPr>
      </p:pic>
    </p:spTree>
    <p:extLst>
      <p:ext uri="{BB962C8B-B14F-4D97-AF65-F5344CB8AC3E}">
        <p14:creationId xmlns:p14="http://schemas.microsoft.com/office/powerpoint/2010/main" val="349998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38737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2AEEB8-19FD-4E6A-9F22-7DA879588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2114551"/>
            <a:ext cx="10753348" cy="4296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cs-CZ" sz="2400" dirty="0">
                <a:solidFill>
                  <a:srgbClr val="FFFF00"/>
                </a:solidFill>
              </a:rPr>
              <a:t>Spojitá náhodná veličina X</a:t>
            </a:r>
            <a:r>
              <a:rPr lang="cs-CZ" sz="2400" dirty="0"/>
              <a:t> tedy může nabývat hodnot z intervalu nebo z celé množiny reálných čísel.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Další příklady spojitých veličin: teplota, doba mezi příchody dvou emailů nebo dvou zákazníků, životnost výrobku, výška stromu, výška člověka, atd.</a:t>
            </a:r>
          </a:p>
        </p:txBody>
      </p:sp>
    </p:spTree>
    <p:extLst>
      <p:ext uri="{BB962C8B-B14F-4D97-AF65-F5344CB8AC3E}">
        <p14:creationId xmlns:p14="http://schemas.microsoft.com/office/powerpoint/2010/main" val="386166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Klasické značení:  platí i pro spojitou veličinu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857500"/>
            <a:ext cx="10554574" cy="3286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X … označení veličiny</a:t>
            </a:r>
          </a:p>
          <a:p>
            <a:pPr marL="0" indent="0">
              <a:buNone/>
            </a:pPr>
            <a:r>
              <a:rPr lang="cs-CZ" sz="2800" dirty="0"/>
              <a:t>x … konkrétní hodnota veličiny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X ≤ x … náhodná veličina X nabývá hodnoty menší než nebo rovné x</a:t>
            </a:r>
          </a:p>
          <a:p>
            <a:pPr marL="0" indent="0">
              <a:buNone/>
            </a:pPr>
            <a:r>
              <a:rPr lang="cs-CZ" sz="2800" dirty="0"/>
              <a:t>X ≤ 2 … náhodná veličina X nabývá hodnoty menší než nebo rovné 2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3444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>
                <a:solidFill>
                  <a:srgbClr val="FFFF00"/>
                </a:solidFill>
              </a:rPr>
              <a:t>Definice</a:t>
            </a:r>
            <a:r>
              <a:rPr lang="en-US" sz="3000" i="1" dirty="0">
                <a:solidFill>
                  <a:srgbClr val="FFFF00"/>
                </a:solidFill>
              </a:rPr>
              <a:t>: </a:t>
            </a:r>
            <a:r>
              <a:rPr lang="cs-CZ" sz="3000" i="1" dirty="0">
                <a:solidFill>
                  <a:srgbClr val="FFFF00"/>
                </a:solidFill>
              </a:rPr>
              <a:t>Distribuční funkce F</a:t>
            </a:r>
            <a:r>
              <a:rPr lang="en-US" sz="3000" i="1" dirty="0">
                <a:solidFill>
                  <a:srgbClr val="FFFF00"/>
                </a:solidFill>
              </a:rPr>
              <a:t>(x) n</a:t>
            </a:r>
            <a:r>
              <a:rPr lang="cs-CZ" sz="3000" i="1" dirty="0" err="1">
                <a:solidFill>
                  <a:srgbClr val="FFFF00"/>
                </a:solidFill>
              </a:rPr>
              <a:t>áhodné</a:t>
            </a:r>
            <a:r>
              <a:rPr lang="cs-CZ" sz="3000" i="1" dirty="0">
                <a:solidFill>
                  <a:srgbClr val="FFFF00"/>
                </a:solidFill>
              </a:rPr>
              <a:t> veličiny X je pst, že veličina X nabývá hodnoty menší než nebo rovné x </a:t>
            </a:r>
            <a:r>
              <a:rPr lang="en-US" sz="3000" i="1" dirty="0">
                <a:solidFill>
                  <a:srgbClr val="FFFF00"/>
                </a:solidFill>
              </a:rPr>
              <a:t>…..    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endParaRPr lang="cs-CZ" sz="3000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857500"/>
            <a:ext cx="10554574" cy="3286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Definice distribuční funkce je tedy stejná jako u diskrétní veličiny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Pokračujme v příkladu 3: najdeme graf distribuční funkce F</a:t>
            </a:r>
            <a:r>
              <a:rPr lang="en-US" sz="2800" dirty="0"/>
              <a:t>(x) </a:t>
            </a:r>
            <a:r>
              <a:rPr lang="cs-CZ" sz="2800" dirty="0"/>
              <a:t>místa, kde se točící ručička náhodně zastaví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2145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Distribuční funkce </a:t>
            </a: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2857500"/>
            <a:ext cx="11215687" cy="3286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Pokračujme v příkladu 3: distribuční funkce funguje podobně jako kumulativní relativní četnost u měření hodnot – s tím rozdílem že nyní u spojité veličiny relativní četnost narůstá spojitě</a:t>
            </a:r>
          </a:p>
        </p:txBody>
      </p:sp>
    </p:spTree>
    <p:extLst>
      <p:ext uri="{BB962C8B-B14F-4D97-AF65-F5344CB8AC3E}">
        <p14:creationId xmlns:p14="http://schemas.microsoft.com/office/powerpoint/2010/main" val="28411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Distribuční funkce </a:t>
            </a: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>
                <a:solidFill>
                  <a:srgbClr val="FFFF00"/>
                </a:solidFill>
              </a:rPr>
              <a:t>u příkladu 3: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44D5F6-C258-4B6C-8A1A-A383CCEC8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3" y="2500313"/>
            <a:ext cx="7786687" cy="3529012"/>
          </a:xfrm>
        </p:spPr>
      </p:pic>
    </p:spTree>
    <p:extLst>
      <p:ext uri="{BB962C8B-B14F-4D97-AF65-F5344CB8AC3E}">
        <p14:creationId xmlns:p14="http://schemas.microsoft.com/office/powerpoint/2010/main" val="4294300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4542</TotalTime>
  <Words>1280</Words>
  <Application>Microsoft Office PowerPoint</Application>
  <PresentationFormat>Širokoúhlá obrazovka</PresentationFormat>
  <Paragraphs>93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Calibri</vt:lpstr>
      <vt:lpstr>Cambria Math</vt:lpstr>
      <vt:lpstr>Century Gothic</vt:lpstr>
      <vt:lpstr>Wingdings 2</vt:lpstr>
      <vt:lpstr>Citáty</vt:lpstr>
      <vt:lpstr>  přednáška 06:  spojitá náhodná veličina</vt:lpstr>
      <vt:lpstr>Po diskrétní náhodné veličině projdeme ještě základní pojmy u spojité náhodné veličiny</vt:lpstr>
      <vt:lpstr>Příklad 3: představte si hodinový ciferník a malou hodinovou ručičku, která se náhodně zastaví v určité poloze</vt:lpstr>
      <vt:lpstr>Pst, že se ručička zastaví např. mezi 3. a 5. hodinou, je nenulová a její hodnota je vyznačena na obrázku:</vt:lpstr>
      <vt:lpstr>Prezentace aplikace PowerPoint</vt:lpstr>
      <vt:lpstr>Klasické značení:  platí i pro spojitou veličinu</vt:lpstr>
      <vt:lpstr>Definice: Distribuční funkce F(x) náhodné veličiny X je pst, že veličina X nabývá hodnoty menší než nebo rovné x …..     F(x):= P(X ≤ x)</vt:lpstr>
      <vt:lpstr>Distribuční funkce  F(x):= P(X ≤ x)</vt:lpstr>
      <vt:lpstr>Distribuční funkce  F(x):= P(X ≤ x) u příkladu 3:</vt:lpstr>
      <vt:lpstr>Jedná se vlastně o ot.10: model psti 04 – spojitá pst … pouze jsme dodali další pojmy (distrib fce, střední hodnota, rozptyl a směrodatná odchylka)</vt:lpstr>
      <vt:lpstr>Z axiomů psti plyne pro hustotu psti f(x):</vt:lpstr>
      <vt:lpstr>vlastnosti distribuční funkce  F(x):= P(X ≤ x) jsou stejné jako u diskrétní veličiny … přitom specifické vlastnosti jsou vyznačeny žlutě</vt:lpstr>
      <vt:lpstr>Specifická vlastnost 01: F získáme z f integrací      F(x)=P(X ≤ x)=  ∫_(-∞)^x▒f(t)dt </vt:lpstr>
      <vt:lpstr>Specifická vlastnost 02:   hustotu psti f získáme z distribuční funkce F derivací  </vt:lpstr>
      <vt:lpstr>Střední hodnota EX spojité veličiny X: </vt:lpstr>
      <vt:lpstr>Střední hodnota EX spojité veličiny X: EX= ∫1_(-∞)^∞▒x∙f(x) dx, kde meze případně měníme na interval (a;b), na kterém je hustota f(x)  různá od nuly</vt:lpstr>
      <vt:lpstr>Pozor na konflikt s analýzou  1:</vt:lpstr>
      <vt:lpstr>Rozptyl DX a směrodatná odchylka √DX spojité veličiny </vt:lpstr>
      <vt:lpstr>stejnou strukturu má vzorec pro rozptyl DX spojité náhodné veličiny:  DX = ∫1_(-∞)^∞▒x^2 ∙f(x) dx – (EX)^2</vt:lpstr>
      <vt:lpstr>Přesná definice DX diskrétní i spojité veličiny:</vt:lpstr>
      <vt:lpstr>Protože ovšem DX je jakýsi „teoretický“ průměr čtverců veličiny, nemá rozměr stejný jako veličina X</vt:lpstr>
      <vt:lpstr>Dopočtení F(x), ED, DX pro příklad 4</vt:lpstr>
      <vt:lpstr>Rekapitulace otázek: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229</cp:revision>
  <cp:lastPrinted>2017-03-18T19:09:39Z</cp:lastPrinted>
  <dcterms:created xsi:type="dcterms:W3CDTF">2017-03-12T08:40:04Z</dcterms:created>
  <dcterms:modified xsi:type="dcterms:W3CDTF">2019-04-02T14:15:42Z</dcterms:modified>
</cp:coreProperties>
</file>