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8"/>
  </p:handoutMasterIdLst>
  <p:sldIdLst>
    <p:sldId id="328" r:id="rId2"/>
    <p:sldId id="376" r:id="rId3"/>
    <p:sldId id="386" r:id="rId4"/>
    <p:sldId id="387" r:id="rId5"/>
    <p:sldId id="388" r:id="rId6"/>
    <p:sldId id="38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ta" initials="B" lastIdx="1" clrIdx="0">
    <p:extLst>
      <p:ext uri="{19B8F6BF-5375-455C-9EA6-DF929625EA0E}">
        <p15:presenceInfo xmlns:p15="http://schemas.microsoft.com/office/powerpoint/2012/main" userId="Bre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br>
              <a:rPr lang="cs-CZ" dirty="0"/>
            </a:br>
            <a:r>
              <a:rPr lang="cs-CZ" dirty="0"/>
              <a:t>přednáška 0</a:t>
            </a:r>
            <a:r>
              <a:rPr lang="en-US" dirty="0"/>
              <a:t>9</a:t>
            </a:r>
            <a:r>
              <a:rPr lang="cs-CZ" dirty="0"/>
              <a:t>: </a:t>
            </a:r>
            <a:br>
              <a:rPr lang="en-US" dirty="0"/>
            </a:br>
            <a:r>
              <a:rPr lang="en-US" dirty="0" err="1"/>
              <a:t>statistick</a:t>
            </a:r>
            <a:r>
              <a:rPr lang="cs-CZ" dirty="0"/>
              <a:t>é testy – úvod</a:t>
            </a:r>
            <a:br>
              <a:rPr lang="cs-CZ" dirty="0"/>
            </a:br>
            <a:r>
              <a:rPr lang="cs-CZ" dirty="0"/>
              <a:t>a) znaménkový test</a:t>
            </a:r>
            <a:br>
              <a:rPr lang="cs-CZ" dirty="0"/>
            </a:br>
            <a:r>
              <a:rPr lang="cs-CZ" dirty="0"/>
              <a:t>b) test střední hodnoty </a:t>
            </a:r>
            <a:r>
              <a:rPr lang="cs-CZ" dirty="0" err="1"/>
              <a:t>Bi</a:t>
            </a:r>
            <a:r>
              <a:rPr lang="cs-CZ" dirty="0"/>
              <a:t>(</a:t>
            </a:r>
            <a:r>
              <a:rPr lang="cs-CZ" dirty="0" err="1"/>
              <a:t>N,p</a:t>
            </a:r>
            <a:r>
              <a:rPr lang="cs-CZ" dirty="0"/>
              <a:t>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1080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>
                <a:solidFill>
                  <a:srgbClr val="FFFF00"/>
                </a:solidFill>
              </a:rPr>
              <a:t>Literatura v IS: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1614488"/>
            <a:ext cx="10554574" cy="5014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Fajmon, Růžičková:  Matematika 3, kapitola 11.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Možná také: Hlavičková, Hliněná: Matematika 3 – sbírka (BMA3-sbirka.pdf)</a:t>
            </a:r>
            <a:endParaRPr lang="cs-CZ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9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57425"/>
            <a:ext cx="10971184" cy="37290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>
                <a:solidFill>
                  <a:srgbClr val="FFFF00"/>
                </a:solidFill>
              </a:rPr>
              <a:t>Viz Matematika 3, kap. 11, str. 176-177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sz="3600" dirty="0"/>
              <a:t>Soudní proces jako příklad 			rozhodovacího procesu</a:t>
            </a:r>
          </a:p>
        </p:txBody>
      </p:sp>
    </p:spTree>
    <p:extLst>
      <p:ext uri="{BB962C8B-B14F-4D97-AF65-F5344CB8AC3E}">
        <p14:creationId xmlns:p14="http://schemas.microsoft.com/office/powerpoint/2010/main" val="76158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57425"/>
            <a:ext cx="10971184" cy="37290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>
                <a:solidFill>
                  <a:srgbClr val="FFFF00"/>
                </a:solidFill>
              </a:rPr>
              <a:t>Viz Matematika 3, kap. 11, str. 177-178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sz="3600" dirty="0"/>
              <a:t>Základní principy statistického testu</a:t>
            </a:r>
          </a:p>
        </p:txBody>
      </p:sp>
    </p:spTree>
    <p:extLst>
      <p:ext uri="{BB962C8B-B14F-4D97-AF65-F5344CB8AC3E}">
        <p14:creationId xmlns:p14="http://schemas.microsoft.com/office/powerpoint/2010/main" val="1263244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09999" y="2257425"/>
                <a:ext cx="10971184" cy="37290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sz="2400" i="1" dirty="0">
                    <a:solidFill>
                      <a:srgbClr val="FFFF00"/>
                    </a:solidFill>
                  </a:rPr>
                  <a:t>Viz Matematika 3, kap. 11, str. 177-178</a:t>
                </a:r>
              </a:p>
              <a:p>
                <a:pPr marL="0" indent="0">
                  <a:buNone/>
                </a:pPr>
                <a:endParaRPr lang="cs-CZ" sz="2400" i="1" dirty="0">
                  <a:solidFill>
                    <a:srgbClr val="FFFF00"/>
                  </a:solidFill>
                </a:endParaRPr>
              </a:p>
              <a:p>
                <a:pPr marL="0" indent="0">
                  <a:buNone/>
                </a:pPr>
                <a:r>
                  <a:rPr lang="cs-CZ" sz="2400" i="1" dirty="0">
                    <a:solidFill>
                      <a:srgbClr val="FFFF00"/>
                    </a:solidFill>
                  </a:rPr>
                  <a:t>Charakteristika: lze použít pouze pro p=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cs-CZ" sz="2400" i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999" y="2257425"/>
                <a:ext cx="10971184" cy="37290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sz="3600" dirty="0"/>
              <a:t>a) Znaménkový test, str. 179-182</a:t>
            </a:r>
          </a:p>
        </p:txBody>
      </p:sp>
    </p:spTree>
    <p:extLst>
      <p:ext uri="{BB962C8B-B14F-4D97-AF65-F5344CB8AC3E}">
        <p14:creationId xmlns:p14="http://schemas.microsoft.com/office/powerpoint/2010/main" val="2404436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57425"/>
            <a:ext cx="10971184" cy="37290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>
                <a:solidFill>
                  <a:srgbClr val="FFFF00"/>
                </a:solidFill>
              </a:rPr>
              <a:t>Viz Matematika 3, kap. 13, str. 229 – př. 13.5 … tento test modeluje postup na str. 221-225, jen ještě se jedná o binomické rozdělení, které je pohodlnější nahradit rozdělením normálním</a:t>
            </a:r>
          </a:p>
          <a:p>
            <a:pPr marL="0" indent="0">
              <a:buNone/>
            </a:pPr>
            <a:endParaRPr lang="cs-CZ" sz="2400" i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rgbClr val="FFFF00"/>
                </a:solidFill>
              </a:rPr>
              <a:t>Charakteristika: test lze použít pro libovolné p, lépe než sečítat diskrétní </a:t>
            </a:r>
            <a:r>
              <a:rPr lang="cs-CZ" sz="2400" i="1" dirty="0" err="1">
                <a:solidFill>
                  <a:srgbClr val="FFFF00"/>
                </a:solidFill>
              </a:rPr>
              <a:t>psti</a:t>
            </a:r>
            <a:r>
              <a:rPr lang="cs-CZ" sz="2400" i="1" dirty="0">
                <a:solidFill>
                  <a:srgbClr val="FFFF00"/>
                </a:solidFill>
              </a:rPr>
              <a:t> je nahradit dané diskrétní rozdělení </a:t>
            </a:r>
            <a:r>
              <a:rPr lang="cs-CZ" sz="2400" i="1" dirty="0" err="1">
                <a:solidFill>
                  <a:srgbClr val="FFFF00"/>
                </a:solidFill>
              </a:rPr>
              <a:t>Bi</a:t>
            </a:r>
            <a:r>
              <a:rPr lang="cs-CZ" sz="2400" i="1" dirty="0">
                <a:solidFill>
                  <a:srgbClr val="FFFF00"/>
                </a:solidFill>
              </a:rPr>
              <a:t>(</a:t>
            </a:r>
            <a:r>
              <a:rPr lang="cs-CZ" sz="2400" i="1" dirty="0" err="1">
                <a:solidFill>
                  <a:srgbClr val="FFFF00"/>
                </a:solidFill>
              </a:rPr>
              <a:t>N,p</a:t>
            </a:r>
            <a:r>
              <a:rPr lang="cs-CZ" sz="2400" i="1" dirty="0">
                <a:solidFill>
                  <a:srgbClr val="FFFF00"/>
                </a:solidFill>
              </a:rPr>
              <a:t>) normálním rozdělením se stejnou střední hodnotou a rozptylem … ideální je sehnat si přednášku s řešeným příkladem na toto téma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sz="2800" dirty="0"/>
              <a:t>b) Test střední hodnoty </a:t>
            </a:r>
            <a:r>
              <a:rPr lang="cs-CZ" sz="2800" dirty="0" err="1"/>
              <a:t>Bi</a:t>
            </a:r>
            <a:r>
              <a:rPr lang="cs-CZ" sz="2800" dirty="0"/>
              <a:t>(</a:t>
            </a:r>
            <a:r>
              <a:rPr lang="cs-CZ" sz="2800" dirty="0" err="1"/>
              <a:t>N,p</a:t>
            </a:r>
            <a:r>
              <a:rPr lang="cs-CZ" sz="2800" dirty="0"/>
              <a:t>), které nahradíme normálním rozdělením se stejnou </a:t>
            </a:r>
            <a:r>
              <a:rPr lang="cs-CZ" sz="2800" dirty="0" err="1"/>
              <a:t>stř</a:t>
            </a:r>
            <a:r>
              <a:rPr lang="cs-CZ" sz="2800" dirty="0"/>
              <a:t>. hodnotou a </a:t>
            </a:r>
            <a:r>
              <a:rPr lang="cs-CZ" sz="2800" dirty="0" err="1"/>
              <a:t>rozpylem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63468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5241</TotalTime>
  <Words>194</Words>
  <Application>Microsoft Office PowerPoint</Application>
  <PresentationFormat>Širokoúhlá obrazovka</PresentationFormat>
  <Paragraphs>17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Cambria Math</vt:lpstr>
      <vt:lpstr>Century Gothic</vt:lpstr>
      <vt:lpstr>Wingdings 2</vt:lpstr>
      <vt:lpstr>Citáty</vt:lpstr>
      <vt:lpstr>  přednáška 09:  statistické testy – úvod a) znaménkový test b) test střední hodnoty Bi(N,p)</vt:lpstr>
      <vt:lpstr>Literatura v IS:</vt:lpstr>
      <vt:lpstr>Soudní proces jako příklad    rozhodovacího procesu</vt:lpstr>
      <vt:lpstr>Základní principy statistického testu</vt:lpstr>
      <vt:lpstr>a) Znaménkový test, str. 179-182</vt:lpstr>
      <vt:lpstr>b) Test střední hodnoty Bi(N,p), které nahradíme normálním rozdělením se stejnou stř. hodnotou a rozpylem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298</cp:revision>
  <cp:lastPrinted>2017-03-18T19:09:39Z</cp:lastPrinted>
  <dcterms:created xsi:type="dcterms:W3CDTF">2017-03-12T08:40:04Z</dcterms:created>
  <dcterms:modified xsi:type="dcterms:W3CDTF">2019-04-16T09:09:32Z</dcterms:modified>
</cp:coreProperties>
</file>