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328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402" r:id="rId24"/>
    <p:sldId id="397" r:id="rId25"/>
    <p:sldId id="398" r:id="rId26"/>
    <p:sldId id="403" r:id="rId27"/>
    <p:sldId id="404" r:id="rId28"/>
    <p:sldId id="400" r:id="rId29"/>
    <p:sldId id="401" r:id="rId30"/>
    <p:sldId id="405" r:id="rId31"/>
    <p:sldId id="406" r:id="rId32"/>
    <p:sldId id="4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</p:spPr>
            <p:txBody>
              <a:bodyPr/>
              <a:lstStyle/>
              <a:p>
                <a:br>
                  <a:rPr lang="en-US" dirty="0"/>
                </a:br>
                <a:br>
                  <a:rPr lang="cs-CZ" dirty="0"/>
                </a:br>
                <a:r>
                  <a:rPr lang="cs-CZ" sz="3600" dirty="0"/>
                  <a:t>přednáška 11: </a:t>
                </a:r>
                <a:br>
                  <a:rPr lang="en-US" sz="3600" dirty="0"/>
                </a:br>
                <a:r>
                  <a:rPr lang="cs-CZ" sz="3600" dirty="0"/>
                  <a:t>test střední hodnoty průměru při </a:t>
                </a:r>
                <a:r>
                  <a:rPr lang="cs-CZ" sz="3600" dirty="0" err="1">
                    <a:solidFill>
                      <a:srgbClr val="FF0000"/>
                    </a:solidFill>
                  </a:rPr>
                  <a:t>NE</a:t>
                </a:r>
                <a:r>
                  <a:rPr lang="cs-CZ" sz="3600" dirty="0" err="1"/>
                  <a:t>známém</a:t>
                </a:r>
                <a:r>
                  <a:rPr lang="cs-CZ" sz="3600" dirty="0"/>
                  <a:t> rozptylu</a:t>
                </a:r>
                <a:br>
                  <a:rPr lang="cs-CZ" sz="3600" dirty="0"/>
                </a:br>
                <a:r>
                  <a:rPr lang="cs-CZ" sz="3600" dirty="0"/>
                  <a:t>a)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br>
                  <a:rPr lang="cs-CZ" sz="3600" dirty="0"/>
                </a:br>
                <a:r>
                  <a:rPr lang="cs-CZ" sz="3600" dirty="0"/>
                  <a:t>b)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rgbClr val="FFFF00"/>
                </a:solidFill>
              </a:rPr>
              <a:t>(experiment opakovaného měření … na jednom souboru jedinců provedeme dvojí měření)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Chceme zjistit, zda kofein (káva) zvyšuje srdeční tep. Proto u 9 lidí změříme srdeční tep, a potom měření zopakujeme poté, co vypili šálek kávy s kofeinem</a:t>
            </a:r>
          </a:p>
        </p:txBody>
      </p:sp>
    </p:spTree>
    <p:extLst>
      <p:ext uri="{BB962C8B-B14F-4D97-AF65-F5344CB8AC3E}">
        <p14:creationId xmlns:p14="http://schemas.microsoft.com/office/powerpoint/2010/main" val="363308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8116"/>
              </p:ext>
            </p:extLst>
          </p:nvPr>
        </p:nvGraphicFramePr>
        <p:xfrm>
          <a:off x="819150" y="2286000"/>
          <a:ext cx="10553700" cy="443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622809545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Tep bez kofeinu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Tep po šálku kávy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Rozdíly obou měření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3109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8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Ze </a:t>
            </a:r>
            <a:r>
              <a:rPr lang="en-US" sz="3000" i="1" dirty="0" err="1">
                <a:solidFill>
                  <a:schemeClr val="tx1"/>
                </a:solidFill>
              </a:rPr>
              <a:t>sloup</a:t>
            </a:r>
            <a:r>
              <a:rPr lang="cs-CZ" sz="3000" i="1" dirty="0" err="1">
                <a:solidFill>
                  <a:schemeClr val="tx1"/>
                </a:solidFill>
              </a:rPr>
              <a:t>ce</a:t>
            </a:r>
            <a:r>
              <a:rPr lang="cs-CZ" sz="3000" i="1" dirty="0">
                <a:solidFill>
                  <a:schemeClr val="tx1"/>
                </a:solidFill>
              </a:rPr>
              <a:t> odchylek vidíme, že tep se po kávě zvýšil; chceme ale rozhodnout na základě </a:t>
            </a:r>
            <a:r>
              <a:rPr lang="cs-CZ" sz="3000" i="1" dirty="0" err="1">
                <a:solidFill>
                  <a:schemeClr val="tx1"/>
                </a:solidFill>
              </a:rPr>
              <a:t>stat</a:t>
            </a:r>
            <a:r>
              <a:rPr lang="cs-CZ" sz="3000" i="1" dirty="0">
                <a:solidFill>
                  <a:schemeClr val="tx1"/>
                </a:solidFill>
              </a:rPr>
              <a:t>. testu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K1)	H0: µ = 0 (průměr odchylek je zhruba nulový, srdeční tep nezávisí na kofeinu)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		H1: µ ≠ 0 (tep závisí na kofeinu, odchylky mezi oběma situacemi jsou významně různé)</a:t>
            </a:r>
          </a:p>
        </p:txBody>
      </p:sp>
    </p:spTree>
    <p:extLst>
      <p:ext uri="{BB962C8B-B14F-4D97-AF65-F5344CB8AC3E}">
        <p14:creationId xmlns:p14="http://schemas.microsoft.com/office/powerpoint/2010/main" val="153271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jeho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nelze popsat normálním rozdělením, protože neznáme rozptyl, ale t-rozdělením, které respektuje větší míru nejasnosti než u normálního rozdělení</a:t>
                </a:r>
              </a:p>
              <a:p>
                <a:pPr marL="0" indent="0">
                  <a:buNone/>
                </a:pPr>
                <a:r>
                  <a:rPr lang="cs-CZ" sz="2800" dirty="0"/>
                  <a:t>(počet stupňů volnosti odhadu rozptylu je N-1)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Vzorec hustoty viz skripta mpso.pdf, str. 15-16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2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 viz str. 18)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 (kritické hodnoty jsou symetrické vzhledem k nule)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-2,306; 2,306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. H0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zam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ítáme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!!!!!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4,4 … průměr daných devíti odchylek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  <a:r>
                  <a:rPr lang="cs-CZ" sz="2800" dirty="0">
                    <a:solidFill>
                      <a:schemeClr val="tx1"/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17,03 … rozptyl jediné hodnoty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17,03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1,89 … rozptyl průměru měření!!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1,89</m:t>
                        </m:r>
                      </m:e>
                    </m:rad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1,37 … odhad odchylky, který potřebujeme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93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Konstrukce intervalu spolehlivosti pro neznámou střední hodnotu průměrného navýšení srdečního tepu: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To, že tep je ovlivněn užitím kofeinu, vidíme i na začátku našeho testu</a:t>
                </a:r>
              </a:p>
              <a:p>
                <a:pPr marL="0" indent="0">
                  <a:buNone/>
                </a:pPr>
                <a:r>
                  <a:rPr lang="cs-CZ" sz="2800" dirty="0"/>
                  <a:t>Spíše než provést statistický test bychom potřebovali vědět, o kolik tepů zhruba se zvýší puls užitím dané dávky kofeinu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≠ 0 … ale čemu se tedy zhruba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 rovná??)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Interval spolehlivosti tedy podává důležitější informaci než statistický 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Při konstrukci </a:t>
                </a:r>
                <a:r>
                  <a:rPr lang="en-US" sz="2800" dirty="0"/>
                  <a:t>(1-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) %-n</a:t>
                </a:r>
                <a:r>
                  <a:rPr lang="cs-CZ" sz="2800" dirty="0" err="1"/>
                  <a:t>ího</a:t>
                </a:r>
                <a:r>
                  <a:rPr lang="cs-CZ" sz="2800" dirty="0"/>
                  <a:t> intervalu spolehlivosti vycházíme z daného statistického testu:</a:t>
                </a:r>
              </a:p>
              <a:p>
                <a:pPr marL="0" indent="0">
                  <a:buNone/>
                </a:pPr>
                <a:r>
                  <a:rPr lang="cs-CZ" sz="2800" dirty="0"/>
                  <a:t>H0 nezamítáme pro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75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Dostaneme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</a:t>
                </a:r>
                <a:r>
                  <a:rPr lang="en-US" sz="2800" i="1" dirty="0" err="1">
                    <a:solidFill>
                      <a:schemeClr val="accent2">
                        <a:lumMod val="75000"/>
                      </a:schemeClr>
                    </a:solidFill>
                  </a:rPr>
                  <a:t>tedy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4,44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17,03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2,306 = (1,27; 7,61) …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puls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se s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kofeinem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zhruba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ýšil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o 1 až 7 úderů za minutu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Začátek dalších skript Fajmon, Koláček:  Pravděpodobnost, statistika a operační výzkum, kapitola 1 … v IS uloženo jako mpso.pdf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Kapitola 1 – str. 7-37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Mezi 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stat.testem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a intervalem spolehlivosti pro totéž </a:t>
                </a:r>
                <a14:m>
                  <m:oMath xmlns:m="http://schemas.openxmlformats.org/officeDocument/2006/math">
                    <m:r>
                      <a:rPr lang="cs-CZ" sz="3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existuje jasný vztah: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0: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𝑛𝑒𝑏𝑢𝑑𝑒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𝑧𝑎𝑚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𝑡𝑛𝑢𝑡𝑎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právě tehdy, když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daného intervalu spolehlivosti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(1,27; 7,61) … </a:t>
                </a: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to odpovídá i výsledku testu, ve kterém jsme H0 zamítli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1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nepárový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(typ „dvě skupiny jednou“)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Změříme jednu skupinu za jedné situace (obyčejně speciální metoda, inovativní podmínka), druhou skupinu za jiné, většinou normální situace (tzv. kontrolní skupina)</a:t>
            </a:r>
          </a:p>
        </p:txBody>
      </p:sp>
    </p:spTree>
    <p:extLst>
      <p:ext uri="{BB962C8B-B14F-4D97-AF65-F5344CB8AC3E}">
        <p14:creationId xmlns:p14="http://schemas.microsoft.com/office/powerpoint/2010/main" val="263250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Příklad 2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Chceme porovnat dvě techniky zapamatování 100 slov: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1 … učí se inovativní technikou,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2 … učí se klasickou metodou,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8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 (počet zapamatovaných slov ze 100):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1731"/>
              </p:ext>
            </p:extLst>
          </p:nvPr>
        </p:nvGraphicFramePr>
        <p:xfrm>
          <a:off x="819150" y="2286000"/>
          <a:ext cx="7035800" cy="354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Metoda inovativní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Metoda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klasick</a:t>
                      </a:r>
                      <a:r>
                        <a:rPr lang="cs-CZ" dirty="0"/>
                        <a:t>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0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Prove</a:t>
            </a:r>
            <a:r>
              <a:rPr lang="cs-CZ" sz="3000" i="1" dirty="0" err="1">
                <a:solidFill>
                  <a:schemeClr val="tx1"/>
                </a:solidFill>
              </a:rPr>
              <a:t>ďme</a:t>
            </a:r>
            <a:r>
              <a:rPr lang="cs-CZ" sz="3000" i="1" dirty="0">
                <a:solidFill>
                  <a:schemeClr val="tx1"/>
                </a:solidFill>
              </a:rPr>
              <a:t> statistický test pro tato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K1)	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(zapamatování nezávisí na technice)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H1: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FFFF00"/>
                        </a:solidFill>
                      </a:rPr>
                      <m:t>≠</m:t>
                    </m:r>
                    <m:r>
                      <a:rPr lang="cs-CZ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(střední hodnoty průměrů obou technik jsou rozdílné, zapamatování závisí na metodě)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6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rozdíl průměrů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2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lze za předpokladu H0 popsat t-rozdělením, kde odhad rozptylu určíme na základě obou souborů měření</a:t>
                </a:r>
              </a:p>
              <a:p>
                <a:pPr marL="0" indent="0">
                  <a:buNone/>
                </a:pPr>
                <a:r>
                  <a:rPr lang="cs-CZ" sz="2800" dirty="0"/>
                  <a:t>(předpokládáme, že vnitřní rozptýlení hodnot je v obou skupinách stejné, tj. že dílčí odhady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jsou odhady téhož rozptylu … )</a:t>
                </a:r>
              </a:p>
              <a:p>
                <a:pPr marL="0" indent="0">
                  <a:buNone/>
                </a:pPr>
                <a:r>
                  <a:rPr lang="en-US" sz="2800" dirty="0"/>
                  <a:t>e</a:t>
                </a:r>
                <a:r>
                  <a:rPr lang="cs-CZ" sz="2800" dirty="0"/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88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24,61905 =49,97143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(v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ážený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průměr dvou dílčích rozptylů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volnost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prvn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í = 4, volnost druhá = 6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jedná se o rozptyl jednoho měření!!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1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Nyní platí pro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cs-CZ" sz="3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 D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)+D(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</a:t>
                </a:r>
                <a:r>
                  <a:rPr lang="en-US" sz="2800" dirty="0"/>
                  <a:t> 17,13306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17,13306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4,13921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lze</a:t>
                </a:r>
                <a:r>
                  <a:rPr lang="cs-CZ" sz="2800" dirty="0"/>
                  <a:t> při platnosti H0 popsat rozdělením </a:t>
                </a:r>
                <a:r>
                  <a:rPr lang="cs-CZ" sz="2800" dirty="0">
                    <a:solidFill>
                      <a:srgbClr val="FFFF00"/>
                    </a:solidFill>
                  </a:rPr>
                  <a:t>t</a:t>
                </a:r>
                <a:r>
                  <a:rPr lang="cs-CZ" sz="2800" dirty="0"/>
                  <a:t> za </a:t>
                </a:r>
                <a:r>
                  <a:rPr lang="en-US" sz="2800" dirty="0"/>
                  <a:t>4+6=10 </a:t>
                </a:r>
                <a:r>
                  <a:rPr lang="en-US" sz="2800" dirty="0" err="1"/>
                  <a:t>stup</a:t>
                </a:r>
                <a:r>
                  <a:rPr lang="cs-CZ" sz="2800" dirty="0" err="1"/>
                  <a:t>ňů</a:t>
                </a:r>
                <a:r>
                  <a:rPr lang="cs-CZ" sz="2800" dirty="0"/>
                  <a:t> volnosti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0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 viz str. 18)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 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5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38,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22,42857 … </a:t>
                </a:r>
                <a:r>
                  <a:rPr lang="en-US" sz="2800" dirty="0" err="1"/>
                  <a:t>pr</a:t>
                </a:r>
                <a:r>
                  <a:rPr lang="cs-CZ" sz="2800" dirty="0" err="1"/>
                  <a:t>ůměry</a:t>
                </a:r>
                <a:r>
                  <a:rPr lang="cs-CZ" sz="2800" dirty="0"/>
                  <a:t> v obou skupinách</a:t>
                </a:r>
                <a:endParaRPr lang="cs-CZ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38 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22,42857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3,761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-2,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; 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. H0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zamítáme, inovativní metoda je statisticky významně lepší</a:t>
                </a: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Dosud probrané testy statistické: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/>
              <a:t>A,b</a:t>
            </a:r>
            <a:r>
              <a:rPr lang="cs-CZ" sz="2800" dirty="0"/>
              <a:t>) test znaménkový, test střední hodnoty binomického rozdělení</a:t>
            </a:r>
          </a:p>
          <a:p>
            <a:pPr marL="0" indent="0">
              <a:buNone/>
            </a:pPr>
            <a:r>
              <a:rPr lang="cs-CZ" sz="2800" dirty="0"/>
              <a:t>c) Test střední hodnoty průměru při známém rozptylu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A </a:t>
            </a:r>
            <a:r>
              <a:rPr lang="en-US" sz="2800" dirty="0" err="1">
                <a:solidFill>
                  <a:srgbClr val="FFFF00"/>
                </a:solidFill>
              </a:rPr>
              <a:t>nyn</a:t>
            </a:r>
            <a:r>
              <a:rPr lang="cs-CZ" sz="2800" dirty="0">
                <a:solidFill>
                  <a:srgbClr val="FFFF00"/>
                </a:solidFill>
              </a:rPr>
              <a:t>í se zaměříme na</a:t>
            </a:r>
          </a:p>
          <a:p>
            <a:pPr marL="0" indent="0">
              <a:buNone/>
            </a:pPr>
            <a:r>
              <a:rPr lang="cs-CZ" sz="2800" dirty="0"/>
              <a:t>d) Test střední hodnoty průměru při neznámém rozptylu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Lze sestavit interval spolehlivosti pro každou z obou středních hodnot: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  <a:endParaRPr lang="en-US" sz="2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38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 (38 - 7,043541; 38 + 7,043541)= 																		(30,96; 45,04)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35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en-US" sz="3000" i="1" dirty="0">
                    <a:solidFill>
                      <a:srgbClr val="FFFF00"/>
                    </a:solidFill>
                  </a:rPr>
                  <a:t>Podobn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ě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22,42857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=(22,42857 - 5,95288; 22,42857+											 5,95288)= 	(16,4757; 28,3814)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4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rgbClr val="FFFF00"/>
                </a:solidFill>
              </a:rPr>
              <a:t>Proto</a:t>
            </a:r>
            <a:r>
              <a:rPr lang="cs-CZ" sz="3000" i="1" dirty="0">
                <a:solidFill>
                  <a:srgbClr val="FFFF00"/>
                </a:solidFill>
              </a:rPr>
              <a:t>že oba intervaly se vůbec nepřekrývají, je vidět, že H0 v testu bylo zamítnuto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43125"/>
            <a:ext cx="10554574" cy="44148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cs-CZ" sz="2800" i="1" dirty="0"/>
              <a:t>Cvičení: mpso.pdf, str. 37, př. 1.8</a:t>
            </a:r>
          </a:p>
          <a:p>
            <a:pPr marL="0" indent="0">
              <a:buNone/>
            </a:pPr>
            <a:r>
              <a:rPr lang="cs-CZ" sz="2800" i="1" dirty="0">
                <a:solidFill>
                  <a:srgbClr val="FFFF00"/>
                </a:solidFill>
              </a:rPr>
              <a:t>Další procvičení (samostatně): příklady 1.5, 1.6 z téže strany</a:t>
            </a:r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800" i="1" dirty="0"/>
              <a:t>Ve výuce ještě:</a:t>
            </a:r>
          </a:p>
          <a:p>
            <a:pPr marL="0" indent="0">
              <a:buNone/>
            </a:pPr>
            <a:r>
              <a:rPr lang="cs-CZ" sz="2800" i="1" dirty="0"/>
              <a:t>b) Montgomery, t-test, str. 306, př. 9.31.a),b)</a:t>
            </a:r>
          </a:p>
          <a:p>
            <a:pPr marL="0" indent="0">
              <a:buNone/>
            </a:pPr>
            <a:r>
              <a:rPr lang="cs-CZ" sz="2800" i="1" dirty="0"/>
              <a:t>Str. 347, př. 10-20</a:t>
            </a:r>
          </a:p>
          <a:p>
            <a:pPr marL="0" indent="0">
              <a:buNone/>
            </a:pPr>
            <a:r>
              <a:rPr lang="cs-CZ" sz="2800" i="1" dirty="0"/>
              <a:t>c) Párový test … str. 354, př. 10-37</a:t>
            </a:r>
          </a:p>
          <a:p>
            <a:pPr marL="0" indent="0">
              <a:buNone/>
            </a:pPr>
            <a:r>
              <a:rPr lang="cs-CZ" sz="2800" i="1" dirty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737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Test střední hodnoty průměru při neznámém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V reálných datech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většinou neznáme, tj. při pravděpodobnostním či statistickém popisu jej musíme odhadnout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Odhad rozptylu budeme značit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(z anglického „</a:t>
                </a:r>
                <a:r>
                  <a:rPr lang="cs-CZ" sz="2800" dirty="0" err="1"/>
                  <a:t>estimate</a:t>
                </a:r>
                <a:r>
                  <a:rPr lang="cs-CZ" sz="2800" dirty="0"/>
                  <a:t>“ = odhad)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První adept na odhad neznámého rozptylu na základě měření: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(průměr čtverců MINUS čtverec průměru měření)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Problém: tento odhad je vždy o něco menší než skutečný rozptyl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0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druhý adept na odhad neznámého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řešení problému: vždy hodnotu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o kousek zvětšíme, a dostaneme už dobrý odhad neznámého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Vynásobíme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číslem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kter</a:t>
                </a:r>
                <a:r>
                  <a:rPr lang="cs-CZ" sz="2800" dirty="0"/>
                  <a:t>é je větší než 1: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00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Každý odhad rozptylu bude na základě určitého počtu </a:t>
            </a:r>
            <a:r>
              <a:rPr lang="cs-CZ" sz="3000" i="1" dirty="0">
                <a:solidFill>
                  <a:schemeClr val="tx1"/>
                </a:solidFill>
              </a:rPr>
              <a:t>stupňů volnosti</a:t>
            </a:r>
            <a:r>
              <a:rPr lang="cs-CZ" sz="3000" i="1" dirty="0">
                <a:solidFill>
                  <a:srgbClr val="FFFF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Úloha: nadiktujte mi 5 reálných čísel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				       má 5 stupňů volnosti:  3, 20, -345, 6, 18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ALE Úloha: nadiktujte mi 5 reálných čísel, jejichž průměr je 10,	</a:t>
                </a:r>
                <a:r>
                  <a:rPr lang="cs-CZ" sz="2800" dirty="0"/>
                  <a:t>má jen 4 stupně volnosti:  3, 20, -345, 6, … a poslední číslo je už pevně dáno:  musí být takové, aby součet daných pěti čísel byl roven 50, pak jejich průměr bude 10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Podobně i při odhadu rozptylu na základě měření N hodnot: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… ve vzorci je už vypočten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2800" dirty="0"/>
                  <a:t>, při výpočtu rozptylu určujeme průměr kvadratických odchylek od tohoto průměru, tj. </a:t>
                </a:r>
                <a:r>
                  <a:rPr lang="cs-CZ" sz="2800" dirty="0">
                    <a:solidFill>
                      <a:srgbClr val="FFFF00"/>
                    </a:solidFill>
                  </a:rPr>
                  <a:t>volnost tohoto odhadu je o jednu hodnotu menší, čili V= N-1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4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Obecně platí pro počty stupňů volnosti v jednom souboru měření: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Počet stupňů volnosti odhadu = počet měření MINUS počet </a:t>
            </a:r>
            <a:r>
              <a:rPr lang="en-US" sz="2800" dirty="0" err="1"/>
              <a:t>parametr</a:t>
            </a:r>
            <a:r>
              <a:rPr lang="cs-CZ" sz="2800" dirty="0"/>
              <a:t>ů odhadovaných již dříve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8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5761</TotalTime>
  <Words>1208</Words>
  <Application>Microsoft Office PowerPoint</Application>
  <PresentationFormat>Širokoúhlá obrazovka</PresentationFormat>
  <Paragraphs>166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Calibri</vt:lpstr>
      <vt:lpstr>Cambria Math</vt:lpstr>
      <vt:lpstr>Century Gothic</vt:lpstr>
      <vt:lpstr>Wingdings 2</vt:lpstr>
      <vt:lpstr>Citáty</vt:lpstr>
      <vt:lpstr>  přednáška 11:  test střední hodnoty průměru při NEznámém rozptylu a) test μ_1=const b) test μ_1= μ_2</vt:lpstr>
      <vt:lpstr>Literatura v IS:</vt:lpstr>
      <vt:lpstr>Dosud probrané testy statistické:</vt:lpstr>
      <vt:lpstr>Test střední hodnoty průměru při neznámém rozptylu:</vt:lpstr>
      <vt:lpstr>První adept na odhad neznámého rozptylu na základě měření:</vt:lpstr>
      <vt:lpstr>druhý adept na odhad neznámého rozptylu:</vt:lpstr>
      <vt:lpstr>Každý odhad rozptylu bude na základě určitého počtu stupňů volnosti:</vt:lpstr>
      <vt:lpstr>Podobně i při odhadu rozptylu na základě měření N hodnot:</vt:lpstr>
      <vt:lpstr>Obecně platí pro počty stupňů volnosti v jednom souboru měření:</vt:lpstr>
      <vt:lpstr>párový t-test  (experiment opakovaného měření … na jednom souboru jedinců provedeme dvojí měření)</vt:lpstr>
      <vt:lpstr>Získala se následující data:</vt:lpstr>
      <vt:lpstr>Ze sloupce odchylek vidíme, že tep se po kávě zvýšil; chceme ale rozhodnout na základě stat. testu</vt:lpstr>
      <vt:lpstr>Prezentace aplikace PowerPoint</vt:lpstr>
      <vt:lpstr>Prezentace aplikace PowerPoint</vt:lpstr>
      <vt:lpstr>Prezentace aplikace PowerPoint</vt:lpstr>
      <vt:lpstr>(4,44-0)/(1,37)=3,24 ∉ (-2,306; 2,306), tj. H0 zamítáme!!!!!</vt:lpstr>
      <vt:lpstr>Konstrukce intervalu spolehlivosti pro neznámou střední hodnotu průměrného navýšení srdečního tepu:</vt:lpstr>
      <vt:lpstr>Interval spolehlivosti tedy podává důležitější informaci než statistický test:</vt:lpstr>
      <vt:lpstr>Dostaneme :</vt:lpstr>
      <vt:lpstr>Mezi stat.testem a intervalem spolehlivosti pro totéž α existuje jasný vztah:</vt:lpstr>
      <vt:lpstr>nepárový t-test  (typ „dvě skupiny jednou“)</vt:lpstr>
      <vt:lpstr>Příklad 2</vt:lpstr>
      <vt:lpstr>Získala se následující data (počet zapamatovaných slov ze 100):</vt:lpstr>
      <vt:lpstr>Proveďme statistický test pro tato data:</vt:lpstr>
      <vt:lpstr>Prezentace aplikace PowerPoint</vt:lpstr>
      <vt:lpstr>Prezentace aplikace PowerPoint</vt:lpstr>
      <vt:lpstr>Nyní platí pro est 〖σ^2〗_(X ̅_1-X ̅_2 )</vt:lpstr>
      <vt:lpstr>Prezentace aplikace PowerPoint</vt:lpstr>
      <vt:lpstr>Prezentace aplikace PowerPoint</vt:lpstr>
      <vt:lpstr>Lze sestavit interval spolehlivosti pro každou z obou středních hodnot:</vt:lpstr>
      <vt:lpstr>Podobně pro μ_2  :</vt:lpstr>
      <vt:lpstr>Protože oba intervaly se vůbec nepřekrývají, je vidět, že H0 v testu bylo zamítnuto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336</cp:revision>
  <cp:lastPrinted>2017-03-18T19:09:39Z</cp:lastPrinted>
  <dcterms:created xsi:type="dcterms:W3CDTF">2017-03-12T08:40:04Z</dcterms:created>
  <dcterms:modified xsi:type="dcterms:W3CDTF">2019-05-07T09:51:05Z</dcterms:modified>
</cp:coreProperties>
</file>