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4"/>
  </p:handoutMasterIdLst>
  <p:sldIdLst>
    <p:sldId id="256" r:id="rId2"/>
    <p:sldId id="261" r:id="rId3"/>
    <p:sldId id="265" r:id="rId4"/>
    <p:sldId id="266" r:id="rId5"/>
    <p:sldId id="267" r:id="rId6"/>
    <p:sldId id="319" r:id="rId7"/>
    <p:sldId id="318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0008 –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psti</a:t>
            </a:r>
            <a:br>
              <a:rPr lang="en-US" dirty="0"/>
            </a:br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</a:t>
            </a:r>
            <a:r>
              <a:rPr lang="en-US" dirty="0"/>
              <a:t>3</a:t>
            </a:r>
            <a:r>
              <a:rPr lang="cs-CZ" dirty="0"/>
              <a:t>: </a:t>
            </a:r>
            <a:br>
              <a:rPr lang="cs-CZ" dirty="0"/>
            </a:br>
            <a:r>
              <a:rPr lang="en-US" dirty="0" err="1"/>
              <a:t>klasick</a:t>
            </a:r>
            <a:r>
              <a:rPr lang="cs-CZ" dirty="0"/>
              <a:t>á a geometrická pst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2: SŠ, str.. 106, cvič. 7: v osudí jsou 2 bílé a 4 černé koule; postupně losujeme koule z osudí, dokud není prázdné, vytažené koule nevracíme zpět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dirty="0"/>
              <a:t>Kolik je možných výsledků losování za předpokladu, že koule stejné barvy neumíme rozlišit?</a:t>
            </a:r>
          </a:p>
          <a:p>
            <a:pPr marL="514350" indent="-514350">
              <a:buAutoNum type="alphaLcParenR"/>
            </a:pPr>
            <a:r>
              <a:rPr lang="cs-CZ" sz="2800" dirty="0"/>
              <a:t>Určete pst jevu A … v prvním tahu byla vytažena bílá koule</a:t>
            </a:r>
          </a:p>
          <a:p>
            <a:pPr marL="514350" indent="-514350">
              <a:buAutoNum type="alphaLcParenR"/>
            </a:pPr>
            <a:r>
              <a:rPr lang="cs-CZ" sz="2800" dirty="0"/>
              <a:t>Určete pst jevu B … obě bílé koule byly vytaženy během prvních tří tahů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59174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2" y="3100388"/>
                <a:ext cx="10554574" cy="35290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cs-CZ" sz="2800" dirty="0"/>
              </a:p>
              <a:p>
                <a:pPr marL="514350" indent="-514350">
                  <a:buFont typeface="+mj-lt"/>
                  <a:buAutoNum type="alphaLcParenR" startAt="4"/>
                </a:pPr>
                <a:r>
                  <a:rPr lang="cs-CZ" sz="2800" dirty="0"/>
                  <a:t>Popište slovně jev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cs-CZ" sz="2800" dirty="0"/>
                  <a:t> </a:t>
                </a:r>
              </a:p>
              <a:p>
                <a:pPr marL="514350" indent="-514350">
                  <a:buAutoNum type="alphaLcParenR" startAt="4"/>
                </a:pPr>
                <a:r>
                  <a:rPr lang="cs-CZ" sz="2800" dirty="0"/>
                  <a:t>Určete pst jevu C … poslední vytažená koule je černá. </a:t>
                </a:r>
              </a:p>
              <a:p>
                <a:pPr marL="514350" indent="-514350">
                  <a:buAutoNum type="alphaLcParenR" startAt="4"/>
                </a:pPr>
                <a:r>
                  <a:rPr lang="cs-CZ" sz="2800" dirty="0"/>
                  <a:t>Jaký je vztah mezi jevy B a C?</a:t>
                </a:r>
              </a:p>
              <a:p>
                <a:pPr marL="514350" indent="-514350">
                  <a:buAutoNum type="alphaLcParenR" startAt="4"/>
                </a:pPr>
                <a:r>
                  <a:rPr lang="cs-CZ" sz="2800" dirty="0"/>
                  <a:t>Popište slovně jev </a:t>
                </a:r>
                <a:r>
                  <a:rPr lang="cs-CZ" sz="2800" i="1" dirty="0"/>
                  <a:t>A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cs-CZ" sz="2800" i="1" dirty="0"/>
                  <a:t>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 </m:t>
                    </m:r>
                  </m:oMath>
                </a14:m>
                <a:r>
                  <a:rPr lang="cs-CZ" sz="2800" i="1" dirty="0"/>
                  <a:t>C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 marL="914400" lvl="2" indent="0">
                  <a:buNone/>
                </a:pP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2" y="3100388"/>
                <a:ext cx="10554574" cy="352901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94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3: SŠ, str.. 107, cvič. </a:t>
            </a:r>
            <a:r>
              <a:rPr lang="cs-CZ" sz="3000" i="1"/>
              <a:t>9: </a:t>
            </a:r>
            <a:r>
              <a:rPr lang="cs-CZ" sz="3000" i="1" dirty="0"/>
              <a:t>součástka po svém vyrobení prochází třemi různými zkouškami kvality;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/>
              <a:t>		A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první zkoušce </a:t>
            </a:r>
          </a:p>
          <a:p>
            <a:pPr marL="0" indent="0">
              <a:buNone/>
            </a:pPr>
            <a:r>
              <a:rPr lang="cs-CZ" sz="2800" dirty="0"/>
              <a:t>	     B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druhé zkoušce</a:t>
            </a:r>
          </a:p>
          <a:p>
            <a:pPr marL="0" indent="0">
              <a:buNone/>
            </a:pPr>
            <a:r>
              <a:rPr lang="cs-CZ" sz="2800" dirty="0"/>
              <a:t>		C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třetí zkoušce</a:t>
            </a:r>
          </a:p>
          <a:p>
            <a:pPr marL="0" indent="0">
              <a:buNone/>
            </a:pPr>
            <a:r>
              <a:rPr lang="cs-CZ" sz="2800" dirty="0"/>
              <a:t>Vyjádřete v množinové symbolice, že </a:t>
            </a:r>
            <a:r>
              <a:rPr lang="cs-CZ" sz="2800" dirty="0" err="1"/>
              <a:t>souč</a:t>
            </a:r>
            <a:r>
              <a:rPr lang="cs-CZ" sz="2800" dirty="0"/>
              <a:t> obstojí</a:t>
            </a:r>
          </a:p>
          <a:p>
            <a:pPr marL="514350" indent="-514350">
              <a:buAutoNum type="alphaLcParenR"/>
            </a:pPr>
            <a:r>
              <a:rPr lang="cs-CZ" sz="2800" dirty="0"/>
              <a:t>Jen v první zkoušce</a:t>
            </a:r>
          </a:p>
          <a:p>
            <a:pPr marL="514350" indent="-514350">
              <a:buAutoNum type="alphaLcParenR"/>
            </a:pPr>
            <a:r>
              <a:rPr lang="cs-CZ" sz="2800" dirty="0"/>
              <a:t>V první a ve druhé zkoušce, ale ne ve třetí zkoušce</a:t>
            </a:r>
          </a:p>
          <a:p>
            <a:pPr marL="514350" indent="-514350">
              <a:buAutoNum type="alphaLcParenR"/>
            </a:pPr>
            <a:r>
              <a:rPr lang="cs-CZ" sz="2800" dirty="0"/>
              <a:t>Právě v jedné zkoušce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61461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/>
              <a:t>		A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první zkoušce </a:t>
            </a:r>
          </a:p>
          <a:p>
            <a:pPr marL="0" indent="0">
              <a:buNone/>
            </a:pPr>
            <a:r>
              <a:rPr lang="cs-CZ" sz="2800" dirty="0"/>
              <a:t>	     B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druhé zkoušce</a:t>
            </a:r>
          </a:p>
          <a:p>
            <a:pPr marL="0" indent="0">
              <a:buNone/>
            </a:pPr>
            <a:r>
              <a:rPr lang="cs-CZ" sz="2800" dirty="0"/>
              <a:t>		C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třetí zkoušce</a:t>
            </a:r>
          </a:p>
          <a:p>
            <a:pPr marL="0" indent="0">
              <a:buNone/>
            </a:pPr>
            <a:r>
              <a:rPr lang="cs-CZ" sz="2800" dirty="0"/>
              <a:t>Vyjádřete v množinové symbolice, že </a:t>
            </a:r>
            <a:r>
              <a:rPr lang="cs-CZ" sz="2800" dirty="0" err="1"/>
              <a:t>souč</a:t>
            </a:r>
            <a:r>
              <a:rPr lang="cs-CZ" sz="2800" dirty="0"/>
              <a:t> obstojí</a:t>
            </a:r>
          </a:p>
          <a:p>
            <a:pPr marL="514350" indent="-514350">
              <a:buFont typeface="+mj-lt"/>
              <a:buAutoNum type="alphaLcParenR" startAt="4"/>
            </a:pPr>
            <a:r>
              <a:rPr lang="cs-CZ" sz="2800" dirty="0"/>
              <a:t>Aspoň v jedné zkoušce</a:t>
            </a:r>
          </a:p>
          <a:p>
            <a:pPr marL="514350" indent="-514350">
              <a:buAutoNum type="alphaLcParenR" startAt="4"/>
            </a:pPr>
            <a:r>
              <a:rPr lang="cs-CZ" sz="2800" dirty="0"/>
              <a:t>Právě ve dvou zkouškách</a:t>
            </a:r>
          </a:p>
          <a:p>
            <a:pPr marL="514350" indent="-514350">
              <a:buAutoNum type="alphaLcParenR" startAt="4"/>
            </a:pPr>
            <a:r>
              <a:rPr lang="cs-CZ" sz="2800" dirty="0"/>
              <a:t>Alespoň ve dvou zkouškách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87563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		A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první zkoušce </a:t>
            </a:r>
          </a:p>
          <a:p>
            <a:pPr marL="0" indent="0">
              <a:buNone/>
            </a:pPr>
            <a:r>
              <a:rPr lang="cs-CZ" sz="2800" dirty="0"/>
              <a:t>	     B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druhé zkoušce</a:t>
            </a:r>
          </a:p>
          <a:p>
            <a:pPr marL="0" indent="0">
              <a:buNone/>
            </a:pPr>
            <a:r>
              <a:rPr lang="cs-CZ" sz="2800" dirty="0"/>
              <a:t>		C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třetí zkoušce</a:t>
            </a:r>
          </a:p>
          <a:p>
            <a:pPr marL="0" indent="0">
              <a:buNone/>
            </a:pPr>
            <a:r>
              <a:rPr lang="cs-CZ" sz="2800" dirty="0"/>
              <a:t>Vyjádřete v množinové symbolice, že </a:t>
            </a:r>
            <a:r>
              <a:rPr lang="cs-CZ" sz="2800" dirty="0" err="1"/>
              <a:t>souč</a:t>
            </a:r>
            <a:r>
              <a:rPr lang="cs-CZ" sz="2800" dirty="0"/>
              <a:t> obstojí</a:t>
            </a:r>
          </a:p>
          <a:p>
            <a:pPr marL="514350" indent="-514350">
              <a:buFont typeface="+mj-lt"/>
              <a:buAutoNum type="alphaLcParenR" startAt="7"/>
            </a:pPr>
            <a:r>
              <a:rPr lang="cs-CZ" sz="2800" dirty="0"/>
              <a:t>Ve všech třech zkouškách</a:t>
            </a:r>
          </a:p>
          <a:p>
            <a:pPr marL="514350" indent="-514350">
              <a:buAutoNum type="alphaLcParenR" startAt="7"/>
            </a:pPr>
            <a:r>
              <a:rPr lang="cs-CZ" sz="2800" dirty="0"/>
              <a:t>Nejvýše ve dvou zkouškách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6399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53012"/>
          </a:xfrm>
        </p:spPr>
        <p:txBody>
          <a:bodyPr/>
          <a:lstStyle/>
          <a:p>
            <a:r>
              <a:rPr lang="cs-CZ" sz="3000" i="1" dirty="0"/>
              <a:t>Př. 4: SŠ, str.. 110, cvič. 1: zapomněli jste čtyřmístný pin, pamatujete si pouze, že obsahoval třináctku (jedničku a trojku těsně za sebou), ale nevíte na kterých pozicích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		Pamatujete si ještě, že zbývající čísla nebyla stejná.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můžeme pin uhádnout?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7423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5: SŠ, str.. 110, cvič. 3 modifikované: Hodíme čtyřikrát desetikorunou. S jakou </a:t>
            </a:r>
            <a:r>
              <a:rPr lang="cs-CZ" sz="3000" i="1" dirty="0" err="1"/>
              <a:t>pstí</a:t>
            </a:r>
            <a:r>
              <a:rPr lang="cs-CZ" sz="3000" i="1" dirty="0"/>
              <a:t> padne dvakrát líc a dvakrát rub?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		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84243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</a:t>
            </a:r>
            <a:r>
              <a:rPr lang="en-US" sz="3000" i="1" dirty="0"/>
              <a:t>6</a:t>
            </a:r>
            <a:r>
              <a:rPr lang="cs-CZ" sz="3000" i="1" dirty="0"/>
              <a:t>: SŠ, str.. 110, cvič. </a:t>
            </a:r>
            <a:r>
              <a:rPr lang="en-US" sz="3000" i="1" dirty="0"/>
              <a:t>4</a:t>
            </a:r>
            <a:r>
              <a:rPr lang="cs-CZ" sz="3000" i="1" dirty="0"/>
              <a:t>: H</a:t>
            </a:r>
            <a:r>
              <a:rPr lang="en-US" sz="3000" i="1" dirty="0"/>
              <a:t>r</a:t>
            </a:r>
            <a:r>
              <a:rPr lang="cs-CZ" sz="3000" i="1" dirty="0" err="1"/>
              <a:t>áč</a:t>
            </a:r>
            <a:r>
              <a:rPr lang="cs-CZ" sz="3000" i="1" dirty="0"/>
              <a:t> </a:t>
            </a:r>
            <a:r>
              <a:rPr lang="cs-CZ" sz="3000" i="1" dirty="0" err="1"/>
              <a:t>bridge</a:t>
            </a:r>
            <a:r>
              <a:rPr lang="cs-CZ" sz="3000" i="1" dirty="0"/>
              <a:t> (52 karet) dostane dvě karty z dokonale rozmíchaného balíčku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bude mít v ruce</a:t>
            </a:r>
          </a:p>
          <a:p>
            <a:pPr marL="514350" indent="-514350">
              <a:buAutoNum type="alphaLcParenR"/>
            </a:pPr>
            <a:r>
              <a:rPr lang="cs-CZ" sz="2800" dirty="0"/>
              <a:t>Eso a krále?</a:t>
            </a:r>
          </a:p>
          <a:p>
            <a:pPr marL="514350" indent="-514350">
              <a:buAutoNum type="alphaLcParenR"/>
            </a:pPr>
            <a:r>
              <a:rPr lang="cs-CZ" sz="2800" dirty="0"/>
              <a:t>Dvě esa?</a:t>
            </a:r>
          </a:p>
          <a:p>
            <a:pPr marL="514350" indent="-514350">
              <a:buAutoNum type="alphaLcParenR"/>
            </a:pPr>
            <a:r>
              <a:rPr lang="cs-CZ" sz="2800" dirty="0"/>
              <a:t>Dvě karty stejné hodnoty?		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97789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2400" dirty="0"/>
                  <a:t>a) </a:t>
                </a:r>
                <a:r>
                  <a:rPr lang="el-GR" sz="2400" dirty="0"/>
                  <a:t>Ω</a:t>
                </a:r>
                <a:r>
                  <a:rPr lang="cs-CZ" sz="2400" dirty="0"/>
                  <a:t> má </a:t>
                </a:r>
                <a:r>
                  <a:rPr lang="en-US" sz="2400" dirty="0"/>
                  <a:t>NE</a:t>
                </a:r>
                <a:r>
                  <a:rPr lang="cs-CZ" sz="2400" dirty="0"/>
                  <a:t>konečně mnoho možných výsledků a</a:t>
                </a:r>
              </a:p>
              <a:p>
                <a:pPr marL="0" indent="0">
                  <a:buNone/>
                </a:pPr>
                <a:r>
                  <a:rPr lang="cs-CZ" sz="2400" dirty="0"/>
                  <a:t>b) všechny tyto výsledky mají stejnou možnost nastat </a:t>
                </a:r>
              </a:p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r>
                  <a:rPr lang="cs-CZ" sz="2400" dirty="0"/>
                  <a:t>Pak pro pst jevu A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r>
                      <a:rPr lang="el-GR" sz="2400" i="1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/>
                  <a:t> platí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 smtClean="0">
                              <a:latin typeface="Cambria Math" panose="02040503050406030204" pitchFamily="18" charset="0"/>
                            </a:rPr>
                            <m:t>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2400" i="1" smtClean="0">
                              <a:latin typeface="Cambria Math" panose="02040503050406030204" pitchFamily="18" charset="0"/>
                            </a:rPr>
                            <m:t>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l-GR" sz="2400" dirty="0"/>
                            <m:t>Ω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 marL="0" indent="0">
                  <a:buNone/>
                </a:pPr>
                <a:r>
                  <a:rPr lang="en-US" sz="2400" i="1" dirty="0"/>
                  <a:t>(</a:t>
                </a:r>
                <a:r>
                  <a:rPr lang="en-US" sz="2400" i="1" dirty="0" err="1"/>
                  <a:t>kde</a:t>
                </a:r>
                <a:r>
                  <a:rPr lang="en-US" sz="2400" i="1" dirty="0"/>
                  <a:t> µ</a:t>
                </a:r>
                <a:r>
                  <a:rPr lang="cs-CZ" sz="2400" i="1" dirty="0"/>
                  <a:t> (čti: mí … řecké písmeno)</a:t>
                </a:r>
                <a:r>
                  <a:rPr lang="en-US" sz="2400" i="1" dirty="0"/>
                  <a:t> je m</a:t>
                </a:r>
                <a:r>
                  <a:rPr lang="cs-CZ" sz="2400" i="1" dirty="0" err="1"/>
                  <a:t>íra</a:t>
                </a:r>
                <a:r>
                  <a:rPr lang="cs-CZ" sz="2400" i="1" dirty="0"/>
                  <a:t> daných množin … podle dimenze množiny je to délka, obsah, objem množiny</a:t>
                </a:r>
                <a:r>
                  <a:rPr lang="en-US" sz="2400" i="1" dirty="0"/>
                  <a:t>)</a:t>
                </a:r>
                <a:endParaRPr lang="cs-CZ" sz="2400" i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psti</a:t>
            </a:r>
            <a:r>
              <a:rPr lang="cs-CZ" dirty="0"/>
              <a:t> 0</a:t>
            </a:r>
            <a:r>
              <a:rPr lang="en-US" dirty="0"/>
              <a:t>2</a:t>
            </a:r>
            <a:r>
              <a:rPr lang="cs-CZ" dirty="0"/>
              <a:t> – </a:t>
            </a:r>
            <a:r>
              <a:rPr lang="en-US" dirty="0" err="1"/>
              <a:t>geometri</a:t>
            </a:r>
            <a:r>
              <a:rPr lang="cs-CZ" dirty="0" err="1"/>
              <a:t>cká</a:t>
            </a:r>
            <a:r>
              <a:rPr lang="cs-CZ" dirty="0"/>
              <a:t> pst</a:t>
            </a:r>
          </a:p>
        </p:txBody>
      </p:sp>
    </p:spTree>
    <p:extLst>
      <p:ext uri="{BB962C8B-B14F-4D97-AF65-F5344CB8AC3E}">
        <p14:creationId xmlns:p14="http://schemas.microsoft.com/office/powerpoint/2010/main" val="3647071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7: M3, str.143, př. 9.8: obrazovka radaru je kruhová o poloměru 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Při zapnutí se na ní náhodně objeví letící bod znázorňující letící objekt;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Určete pst, že svítící objekt bude od středu obrazovky vzdálen méně než o r</a:t>
            </a:r>
            <a:r>
              <a:rPr lang="en-US" sz="2800" dirty="0"/>
              <a:t>/2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4937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SŠ</a:t>
            </a:r>
          </a:p>
          <a:p>
            <a:pPr marL="0" indent="0">
              <a:buNone/>
            </a:pPr>
            <a:r>
              <a:rPr lang="cs-CZ" sz="2400" i="1" dirty="0"/>
              <a:t>Robová, Hála, Calda: Matematika pro SŠ: Komplexní čísla, kombinatorika, pravděpodobnost, statistika (2013) … část PRAVDĚPODOBNOST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M3</a:t>
            </a:r>
          </a:p>
          <a:p>
            <a:pPr marL="0" indent="0">
              <a:buNone/>
            </a:pPr>
            <a:r>
              <a:rPr lang="cs-CZ" sz="2400" i="1" dirty="0"/>
              <a:t>Fajmon, </a:t>
            </a:r>
            <a:r>
              <a:rPr lang="cs-CZ" sz="2400" i="1" dirty="0" err="1"/>
              <a:t>Růžičková-Hlavičková</a:t>
            </a:r>
            <a:r>
              <a:rPr lang="cs-CZ" sz="2400" i="1" dirty="0"/>
              <a:t> 2003: Matematika 3, kap. 9, některé příklady ze cvičení za kapitolou 9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Příklady budou vzaty z: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</a:t>
            </a:r>
            <a:r>
              <a:rPr lang="en-US" sz="3000" i="1" dirty="0"/>
              <a:t>8</a:t>
            </a:r>
            <a:r>
              <a:rPr lang="cs-CZ" sz="3000" i="1" dirty="0"/>
              <a:t>: M3, str.14</a:t>
            </a:r>
            <a:r>
              <a:rPr lang="en-US" sz="3000" i="1" dirty="0"/>
              <a:t>3</a:t>
            </a:r>
            <a:r>
              <a:rPr lang="cs-CZ" sz="3000" i="1" dirty="0"/>
              <a:t>, př. 9.</a:t>
            </a:r>
            <a:r>
              <a:rPr lang="en-US" sz="3000" i="1" dirty="0"/>
              <a:t>9</a:t>
            </a:r>
            <a:r>
              <a:rPr lang="cs-CZ" sz="3000" i="1" dirty="0"/>
              <a:t>: </a:t>
            </a:r>
            <a:r>
              <a:rPr lang="en-US" sz="3000" i="1" dirty="0"/>
              <a:t>ty</a:t>
            </a:r>
            <a:r>
              <a:rPr lang="cs-CZ" sz="3000" i="1" dirty="0"/>
              <a:t>č délky 7 m je náhodně rozřezána na tři kusy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Jaká je pst, že z těchto tří částí lze sestavit trojúhelník?</a:t>
            </a:r>
          </a:p>
        </p:txBody>
      </p:sp>
    </p:spTree>
    <p:extLst>
      <p:ext uri="{BB962C8B-B14F-4D97-AF65-F5344CB8AC3E}">
        <p14:creationId xmlns:p14="http://schemas.microsoft.com/office/powerpoint/2010/main" val="1706435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9: SŠ, str.114, cvič. 7: Stroj vyrábí skleněné trubičky o délce 1 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Rozlomí-li s trubička kvůli poruše materiálu na dva kusy, s jakou </a:t>
            </a:r>
            <a:r>
              <a:rPr lang="cs-CZ" sz="2800" dirty="0" err="1"/>
              <a:t>pstí</a:t>
            </a:r>
            <a:r>
              <a:rPr lang="cs-CZ" sz="2800" dirty="0"/>
              <a:t> bude jeden z nich delší než 80 cm, a bude jej tedy možno dále využít?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(předpokládejte, že trubička se může zlomit na kterémkoli místě se stejnou </a:t>
            </a:r>
            <a:r>
              <a:rPr lang="cs-CZ" sz="2800" dirty="0" err="1"/>
              <a:t>pstí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8713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95875"/>
          </a:xfrm>
        </p:spPr>
        <p:txBody>
          <a:bodyPr/>
          <a:lstStyle/>
          <a:p>
            <a:r>
              <a:rPr lang="cs-CZ" sz="3000" i="1" dirty="0"/>
              <a:t>Př. 10: SŠ, str.114, cvič. 8: Vedoucí prodejny nábytku očekává během dne dodávku zboží od dvou různých dodavatelů.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1985963"/>
            <a:ext cx="10554574" cy="4643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Od 1.dodavatele byl informován, že auto může přijet kdykoliv mezi 9 hod a 12 hod, auto druhého dodavatele může přijet kdykoliv mezi 9 hod a 14 hod.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Přejímka zboží od kteréhokoli dodavatele trvá hodinu.</a:t>
            </a:r>
          </a:p>
          <a:p>
            <a:pPr marL="0" indent="0">
              <a:buNone/>
            </a:pPr>
            <a:r>
              <a:rPr lang="cs-CZ" sz="2800" dirty="0"/>
              <a:t> S jakou </a:t>
            </a:r>
            <a:r>
              <a:rPr lang="cs-CZ" sz="2800" dirty="0" err="1"/>
              <a:t>pstí</a:t>
            </a:r>
            <a:r>
              <a:rPr lang="cs-CZ" sz="2800" dirty="0"/>
              <a:t> se stane, že auto, které přijede později, bude muset čekat na dokončení přejímky zboží z prvního auta?</a:t>
            </a:r>
          </a:p>
        </p:txBody>
      </p:sp>
    </p:spTree>
    <p:extLst>
      <p:ext uri="{BB962C8B-B14F-4D97-AF65-F5344CB8AC3E}">
        <p14:creationId xmlns:p14="http://schemas.microsoft.com/office/powerpoint/2010/main" val="416409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0.1: Podívejme se nejprve na statistickou definici </a:t>
            </a:r>
            <a:r>
              <a:rPr lang="cs-CZ" sz="3000" i="1" dirty="0" err="1"/>
              <a:t>psti</a:t>
            </a:r>
            <a:r>
              <a:rPr lang="cs-CZ" sz="3000" i="1" dirty="0"/>
              <a:t>: </a:t>
            </a:r>
            <a:br>
              <a:rPr lang="cs-CZ" sz="3000" i="1" dirty="0"/>
            </a:br>
            <a:r>
              <a:rPr lang="cs-CZ" sz="3000" i="1" dirty="0"/>
              <a:t>(SŠ, str. 111, př. 5)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28963"/>
            <a:ext cx="10554574" cy="27298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/>
              <a:t>Při 500 hodech krabičkou zápalek 385krát krabička dopadla naplocho, 82krát na bok a 33krát na výšku. Odhadněte </a:t>
            </a:r>
            <a:r>
              <a:rPr lang="cs-CZ" sz="2800" dirty="0" err="1"/>
              <a:t>psti</a:t>
            </a:r>
            <a:r>
              <a:rPr lang="cs-CZ" sz="2800" dirty="0"/>
              <a:t> jevu </a:t>
            </a:r>
          </a:p>
          <a:p>
            <a:pPr marL="0" indent="0">
              <a:buNone/>
            </a:pPr>
            <a:r>
              <a:rPr lang="cs-CZ" sz="2800" dirty="0"/>
              <a:t>		A … krabička padne naplocho</a:t>
            </a:r>
          </a:p>
          <a:p>
            <a:pPr marL="0" indent="0">
              <a:buNone/>
            </a:pPr>
            <a:r>
              <a:rPr lang="cs-CZ" sz="2800" dirty="0"/>
              <a:t>	     B … krabička padne na bok</a:t>
            </a:r>
          </a:p>
          <a:p>
            <a:pPr marL="0" indent="0">
              <a:buNone/>
            </a:pPr>
            <a:r>
              <a:rPr lang="cs-CZ" sz="2800" dirty="0"/>
              <a:t>		C … krabička padne na výšku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7647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 0.2: (SŠ, str. 111, př. 6): v osmi dodávkách </a:t>
            </a:r>
            <a:r>
              <a:rPr lang="cs-CZ" sz="3000" i="1" dirty="0" err="1"/>
              <a:t>urč</a:t>
            </a:r>
            <a:r>
              <a:rPr lang="cs-CZ" sz="3000" i="1" dirty="0"/>
              <a:t> druhu výrobku byla část výrobků vadných</a:t>
            </a:r>
            <a:r>
              <a:rPr lang="en-US" sz="3000" i="1" dirty="0"/>
              <a:t>. </a:t>
            </a:r>
            <a:r>
              <a:rPr lang="en-US" sz="3000" i="1" dirty="0" err="1"/>
              <a:t>Odhadn</a:t>
            </a:r>
            <a:r>
              <a:rPr lang="cs-CZ" sz="3000" i="1" dirty="0" err="1"/>
              <a:t>ěte</a:t>
            </a:r>
            <a:r>
              <a:rPr lang="cs-CZ" sz="3000" i="1" dirty="0"/>
              <a:t> pst, že náhodně </a:t>
            </a:r>
            <a:r>
              <a:rPr lang="cs-CZ" sz="3000" i="1" dirty="0" err="1"/>
              <a:t>vybran</a:t>
            </a:r>
            <a:r>
              <a:rPr lang="cs-CZ" sz="3000" i="1" dirty="0"/>
              <a:t> výrobek  z další dodávky bude vadný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28963"/>
            <a:ext cx="10554574" cy="27298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FC9E459-163F-45C6-8E8F-5C9CEF7AE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615315"/>
              </p:ext>
            </p:extLst>
          </p:nvPr>
        </p:nvGraphicFramePr>
        <p:xfrm>
          <a:off x="2032000" y="2423157"/>
          <a:ext cx="812799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3519379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593608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506296"/>
                    </a:ext>
                  </a:extLst>
                </a:gridCol>
              </a:tblGrid>
              <a:tr h="526733">
                <a:tc>
                  <a:txBody>
                    <a:bodyPr/>
                    <a:lstStyle/>
                    <a:p>
                      <a:r>
                        <a:rPr lang="cs-CZ" dirty="0"/>
                        <a:t>Dodávka č.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Součástek v dodávce 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 toho počet vadných součástek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814094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453790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348522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367858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286444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612197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629277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010748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302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0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Tedy shrnutí pro </a:t>
            </a:r>
            <a:r>
              <a:rPr lang="cs-CZ" sz="3000" i="1" dirty="0" err="1"/>
              <a:t>stat</a:t>
            </a:r>
            <a:r>
              <a:rPr lang="cs-CZ" sz="3000" i="1" dirty="0"/>
              <a:t> pst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28963"/>
            <a:ext cx="10554574" cy="2729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Pst jevu, který bude následovat, určíme výlučně jako podíl dosavadního počtu příznivých měření ku počtu všech měření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0941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Věnujme se dále </a:t>
            </a:r>
            <a:r>
              <a:rPr lang="cs-CZ" sz="3000" i="1" dirty="0" err="1"/>
              <a:t>psti</a:t>
            </a:r>
            <a:r>
              <a:rPr lang="cs-CZ" sz="3000" i="1" dirty="0"/>
              <a:t> teoreticky: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28963"/>
            <a:ext cx="10554574" cy="27298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 err="1"/>
              <a:t>Psti</a:t>
            </a:r>
            <a:r>
              <a:rPr lang="cs-CZ" sz="2800" dirty="0"/>
              <a:t> nebudeme určovat měřením, ale budeme teoreticky předpokládat, že měřené veličiny se budou jistým způsobem chovat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(matematickým popisem těchto teoretických modelů se zabývá teorie </a:t>
            </a:r>
            <a:r>
              <a:rPr lang="cs-CZ" sz="2800" dirty="0" err="1"/>
              <a:t>psti</a:t>
            </a:r>
            <a:r>
              <a:rPr lang="cs-CZ" sz="2800" dirty="0"/>
              <a:t>)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39441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2400" dirty="0"/>
                  <a:t>a) </a:t>
                </a:r>
                <a:r>
                  <a:rPr lang="el-GR" sz="2400" dirty="0"/>
                  <a:t>Ω</a:t>
                </a:r>
                <a:r>
                  <a:rPr lang="cs-CZ" sz="2400" dirty="0"/>
                  <a:t> má konečně mnoho možných výsledků a</a:t>
                </a:r>
              </a:p>
              <a:p>
                <a:pPr marL="0" indent="0">
                  <a:buNone/>
                </a:pPr>
                <a:r>
                  <a:rPr lang="cs-CZ" sz="2400" dirty="0"/>
                  <a:t>b) všechny tyto výsledky mají stejnou možnost nastat </a:t>
                </a:r>
              </a:p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r>
                  <a:rPr lang="cs-CZ" sz="2400" dirty="0"/>
                  <a:t>Pak pro pst jevu A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r>
                      <a:rPr lang="el-GR" sz="2400" i="1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/>
                  <a:t> platí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Ω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 marL="0" indent="0">
                  <a:buNone/>
                </a:pPr>
                <a:r>
                  <a:rPr lang="en-US" sz="2400" i="1" dirty="0"/>
                  <a:t>(pod</a:t>
                </a:r>
                <a:r>
                  <a:rPr lang="cs-CZ" sz="2400" i="1" dirty="0" err="1"/>
                  <a:t>íl</a:t>
                </a:r>
                <a:r>
                  <a:rPr lang="cs-CZ" sz="2400" i="1" dirty="0"/>
                  <a:t> počtu prvků obou množin</a:t>
                </a:r>
                <a:r>
                  <a:rPr lang="en-US" sz="2400" i="1" dirty="0"/>
                  <a:t>)</a:t>
                </a:r>
                <a:endParaRPr lang="cs-CZ" sz="2400" i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psti</a:t>
            </a:r>
            <a:r>
              <a:rPr lang="cs-CZ" dirty="0"/>
              <a:t> 01 – klasická pst</a:t>
            </a:r>
          </a:p>
        </p:txBody>
      </p:sp>
    </p:spTree>
    <p:extLst>
      <p:ext uri="{BB962C8B-B14F-4D97-AF65-F5344CB8AC3E}">
        <p14:creationId xmlns:p14="http://schemas.microsoft.com/office/powerpoint/2010/main" val="365140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1:   SŠ, str.. 106, cvič. 6: </a:t>
            </a:r>
            <a:r>
              <a:rPr lang="cs-CZ" sz="3000" i="1" dirty="0" err="1"/>
              <a:t>hážeme</a:t>
            </a:r>
            <a:r>
              <a:rPr lang="cs-CZ" sz="3000" i="1" dirty="0"/>
              <a:t> dvěma kostkami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2" y="3100388"/>
                <a:ext cx="10554574" cy="352901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cs-CZ" sz="2800" dirty="0"/>
                  <a:t>		A … padne aspoň jedna šestka </a:t>
                </a:r>
              </a:p>
              <a:p>
                <a:pPr marL="0" indent="0">
                  <a:buNone/>
                </a:pPr>
                <a:r>
                  <a:rPr lang="cs-CZ" sz="2800" dirty="0"/>
                  <a:t>	     B … součet hodů je roven 6</a:t>
                </a:r>
              </a:p>
              <a:p>
                <a:pPr marL="0" indent="0">
                  <a:buNone/>
                </a:pPr>
                <a:r>
                  <a:rPr lang="cs-CZ" sz="2800" dirty="0"/>
                  <a:t>		C … součet čísel je menší než 7</a:t>
                </a:r>
              </a:p>
              <a:p>
                <a:pPr marL="514350" indent="-514350">
                  <a:buAutoNum type="alphaLcParenR"/>
                </a:pPr>
                <a:r>
                  <a:rPr lang="cs-CZ" sz="2800" dirty="0"/>
                  <a:t>Zapište jev B pomocí elementárních jevů; předpokládejte, že kostky umíme rozlišit.</a:t>
                </a:r>
              </a:p>
              <a:p>
                <a:pPr marL="514350" indent="-514350">
                  <a:buAutoNum type="alphaLcParenR"/>
                </a:pPr>
                <a:r>
                  <a:rPr lang="cs-CZ" sz="2800" dirty="0"/>
                  <a:t>Popište slovně jev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cs-CZ" sz="2800" dirty="0"/>
                  <a:t>.</a:t>
                </a:r>
              </a:p>
              <a:p>
                <a:pPr marL="514350" indent="-514350">
                  <a:buAutoNum type="alphaLcParenR"/>
                </a:pPr>
                <a:r>
                  <a:rPr lang="cs-CZ" sz="2800" dirty="0"/>
                  <a:t>Jaký je vztah mezi jevy A </a:t>
                </a:r>
                <a:r>
                  <a:rPr lang="cs-CZ" sz="2800" dirty="0" err="1"/>
                  <a:t>a</a:t>
                </a:r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cs-CZ" sz="2800" dirty="0"/>
                  <a:t>?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 marL="914400" lvl="2" indent="0">
                  <a:buNone/>
                </a:pP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2" y="3100388"/>
                <a:ext cx="10554574" cy="352901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68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		</a:t>
            </a:r>
            <a:r>
              <a:rPr lang="cs-CZ" sz="2600" dirty="0"/>
              <a:t>A … padne aspoň jedna šestka </a:t>
            </a:r>
          </a:p>
          <a:p>
            <a:pPr marL="0" indent="0">
              <a:buNone/>
            </a:pPr>
            <a:r>
              <a:rPr lang="cs-CZ" sz="2600" dirty="0"/>
              <a:t>	     B … součet hodů je roven 6</a:t>
            </a:r>
          </a:p>
          <a:p>
            <a:pPr marL="0" indent="0">
              <a:buNone/>
            </a:pPr>
            <a:r>
              <a:rPr lang="cs-CZ" sz="2600" dirty="0"/>
              <a:t>		C … součet čísel je menší než 7</a:t>
            </a:r>
          </a:p>
          <a:p>
            <a:pPr marL="514350" indent="-514350">
              <a:buFont typeface="+mj-lt"/>
              <a:buAutoNum type="alphaLcParenR" startAt="4"/>
            </a:pPr>
            <a:r>
              <a:rPr lang="cs-CZ" sz="2600" dirty="0"/>
              <a:t>Co můžeme říct o jevech A </a:t>
            </a:r>
            <a:r>
              <a:rPr lang="cs-CZ" sz="2600" dirty="0" err="1"/>
              <a:t>a</a:t>
            </a:r>
            <a:r>
              <a:rPr lang="cs-CZ" sz="2600" dirty="0"/>
              <a:t> B?</a:t>
            </a:r>
          </a:p>
          <a:p>
            <a:pPr marL="514350" indent="-514350">
              <a:buAutoNum type="alphaLcParenR" startAt="4"/>
            </a:pPr>
            <a:r>
              <a:rPr lang="cs-CZ" sz="2600" dirty="0"/>
              <a:t>Jaký je vztah mezi jevy B a C?</a:t>
            </a:r>
          </a:p>
          <a:p>
            <a:pPr marL="514350" indent="-514350">
              <a:buAutoNum type="alphaLcParenR" startAt="4"/>
            </a:pPr>
            <a:r>
              <a:rPr lang="cs-CZ" sz="2600" dirty="0"/>
              <a:t>Popište slovně jev C – B.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72960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3510</TotalTime>
  <Words>858</Words>
  <Application>Microsoft Office PowerPoint</Application>
  <PresentationFormat>Širokoúhlá obrazovka</PresentationFormat>
  <Paragraphs>132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Calibri</vt:lpstr>
      <vt:lpstr>Cambria Math</vt:lpstr>
      <vt:lpstr>Century Gothic</vt:lpstr>
      <vt:lpstr>Wingdings 2</vt:lpstr>
      <vt:lpstr>Citáty</vt:lpstr>
      <vt:lpstr>MA 0008 – teorie psti  cvičení 03:  klasická a geometrická pst</vt:lpstr>
      <vt:lpstr>Příklady budou vzaty z:</vt:lpstr>
      <vt:lpstr>Př. 0.1: Podívejme se nejprve na statistickou definici psti:  (SŠ, str. 111, př. 5) </vt:lpstr>
      <vt:lpstr>Př 0.2: (SŠ, str. 111, př. 6): v osmi dodávkách urč druhu výrobku byla část výrobků vadných. Odhadněte pst, že náhodně vybran výrobek  z další dodávky bude vadný  </vt:lpstr>
      <vt:lpstr>Tedy shrnutí pro stat pst </vt:lpstr>
      <vt:lpstr>Věnujme se dále psti teoreticky: </vt:lpstr>
      <vt:lpstr>model psti 01 – klasická pst</vt:lpstr>
      <vt:lpstr>Př. 1:   SŠ, str.. 106, cvič. 6: hážeme dvěma kostkami </vt:lpstr>
      <vt:lpstr> </vt:lpstr>
      <vt:lpstr>Př. 2: SŠ, str.. 106, cvič. 7: v osudí jsou 2 bílé a 4 černé koule; postupně losujeme koule z osudí, dokud není prázdné, vytažené koule nevracíme zpět </vt:lpstr>
      <vt:lpstr>Prezentace aplikace PowerPoint</vt:lpstr>
      <vt:lpstr>Př. 3: SŠ, str.. 107, cvič. 9: součástka po svém vyrobení prochází třemi různými zkouškami kvality;</vt:lpstr>
      <vt:lpstr>Prezentace aplikace PowerPoint</vt:lpstr>
      <vt:lpstr>Prezentace aplikace PowerPoint</vt:lpstr>
      <vt:lpstr>Př. 4: SŠ, str.. 110, cvič. 1: zapomněli jste čtyřmístný pin, pamatujete si pouze, že obsahoval třináctku (jedničku a trojku těsně za sebou), ale nevíte na kterých pozicích</vt:lpstr>
      <vt:lpstr>Př. 5: SŠ, str.. 110, cvič. 3 modifikované: Hodíme čtyřikrát desetikorunou. S jakou pstí padne dvakrát líc a dvakrát rub?</vt:lpstr>
      <vt:lpstr>Př. 6: SŠ, str.. 110, cvič. 4: Hráč bridge (52 karet) dostane dvě karty z dokonale rozmíchaného balíčku</vt:lpstr>
      <vt:lpstr>model psti 02 – geometrická pst</vt:lpstr>
      <vt:lpstr>Př. 7: M3, str.143, př. 9.8: obrazovka radaru je kruhová o poloměru r</vt:lpstr>
      <vt:lpstr>Př. 8: M3, str.143, př. 9.9: tyč délky 7 m je náhodně rozřezána na tři kusy</vt:lpstr>
      <vt:lpstr>Př. 9: SŠ, str.114, cvič. 7: Stroj vyrábí skleněné trubičky o délce 1 m.</vt:lpstr>
      <vt:lpstr>Př. 10: SŠ, str.114, cvič. 8: Vedoucí prodejny nábytku očekává během dne dodávku zboží od dvou různých dodavatelů.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167</cp:revision>
  <cp:lastPrinted>2017-03-18T19:09:39Z</cp:lastPrinted>
  <dcterms:created xsi:type="dcterms:W3CDTF">2017-03-12T08:40:04Z</dcterms:created>
  <dcterms:modified xsi:type="dcterms:W3CDTF">2019-03-05T09:06:53Z</dcterms:modified>
</cp:coreProperties>
</file>