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328" r:id="rId2"/>
    <p:sldId id="376" r:id="rId3"/>
    <p:sldId id="377" r:id="rId4"/>
    <p:sldId id="386" r:id="rId5"/>
    <p:sldId id="387" r:id="rId6"/>
    <p:sldId id="388" r:id="rId7"/>
    <p:sldId id="389" r:id="rId8"/>
    <p:sldId id="39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27.03.2019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</a:t>
            </a:r>
            <a:r>
              <a:rPr lang="en-US" dirty="0"/>
              <a:t>7 / t</a:t>
            </a:r>
            <a:r>
              <a:rPr lang="cs-CZ" dirty="0" err="1"/>
              <a:t>řetí</a:t>
            </a:r>
            <a:r>
              <a:rPr lang="cs-CZ" dirty="0"/>
              <a:t> ročník</a:t>
            </a:r>
            <a:br>
              <a:rPr lang="cs-CZ" dirty="0"/>
            </a:br>
            <a:r>
              <a:rPr lang="cs-CZ" dirty="0"/>
              <a:t>	přehled pomocný pro otázky 17 a 18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614488"/>
            <a:ext cx="10554574" cy="50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Fajmon, Růžičková:  Matematika 3, kapitoly 11-12.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err="1"/>
              <a:t>Otipka</a:t>
            </a:r>
            <a:r>
              <a:rPr lang="cs-CZ" sz="2800" dirty="0"/>
              <a:t>, </a:t>
            </a:r>
            <a:r>
              <a:rPr lang="cs-CZ" sz="2800" dirty="0" err="1"/>
              <a:t>Šmajstrla</a:t>
            </a:r>
            <a:r>
              <a:rPr lang="cs-CZ" sz="2800" dirty="0"/>
              <a:t>: Pravděpodobnost a statistika – online text</a:t>
            </a:r>
            <a:r>
              <a:rPr lang="en-US" sz="2800" dirty="0"/>
              <a:t> z </a:t>
            </a:r>
            <a:r>
              <a:rPr lang="en-US" sz="2800" dirty="0" err="1"/>
              <a:t>Ostravy</a:t>
            </a:r>
            <a:r>
              <a:rPr lang="cs-CZ" sz="2800" dirty="0"/>
              <a:t> na adrese homel.vsb.cz</a:t>
            </a:r>
            <a:r>
              <a:rPr lang="en-US" sz="2800" dirty="0"/>
              <a:t>/~oti73/cdpast1/</a:t>
            </a:r>
          </a:p>
          <a:p>
            <a:pPr marL="0" indent="0">
              <a:buNone/>
            </a:pPr>
            <a:r>
              <a:rPr lang="en-US" sz="2800" dirty="0" err="1"/>
              <a:t>Kapitola</a:t>
            </a:r>
            <a:r>
              <a:rPr lang="en-US" sz="2800" dirty="0"/>
              <a:t>:  </a:t>
            </a:r>
            <a:r>
              <a:rPr lang="en-US" sz="2800" dirty="0" err="1">
                <a:solidFill>
                  <a:srgbClr val="FFFF00"/>
                </a:solidFill>
              </a:rPr>
              <a:t>Rozd</a:t>
            </a:r>
            <a:r>
              <a:rPr lang="cs-CZ" sz="2800" dirty="0" err="1">
                <a:solidFill>
                  <a:srgbClr val="FFFF00"/>
                </a:solidFill>
              </a:rPr>
              <a:t>ělení</a:t>
            </a:r>
            <a:r>
              <a:rPr lang="cs-CZ" sz="2800" dirty="0">
                <a:solidFill>
                  <a:srgbClr val="FFFF00"/>
                </a:solidFill>
              </a:rPr>
              <a:t> p-</a:t>
            </a:r>
            <a:r>
              <a:rPr lang="cs-CZ" sz="2800" dirty="0" err="1">
                <a:solidFill>
                  <a:srgbClr val="FFFF00"/>
                </a:solidFill>
              </a:rPr>
              <a:t>sti</a:t>
            </a:r>
            <a:r>
              <a:rPr lang="cs-CZ" sz="2800" dirty="0">
                <a:solidFill>
                  <a:srgbClr val="FFFF00"/>
                </a:solidFill>
              </a:rPr>
              <a:t> DNV (diskrétní náhodná veličina)</a:t>
            </a:r>
          </a:p>
        </p:txBody>
      </p:sp>
    </p:spTree>
    <p:extLst>
      <p:ext uri="{BB962C8B-B14F-4D97-AF65-F5344CB8AC3E}">
        <p14:creationId xmlns:p14="http://schemas.microsoft.com/office/powerpoint/2010/main" val="39619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Při matematickém popisu jakékoli náhodné veličiny zhruba potřebujeme projít šest základních otázek</a:t>
            </a:r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1814513"/>
                <a:ext cx="10554574" cy="48148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i) X = … co daná veličina měří 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ii</a:t>
                </a:r>
                <a:r>
                  <a:rPr lang="cs-CZ" sz="2800" dirty="0"/>
                  <a:t>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cs-CZ" sz="2800" dirty="0"/>
                  <a:t> … jakých hodnot veličina nabývá</a:t>
                </a:r>
              </a:p>
              <a:p>
                <a:pPr marL="0" indent="0">
                  <a:buNone/>
                </a:pPr>
                <a:r>
                  <a:rPr lang="cs-CZ" sz="2800" dirty="0"/>
                  <a:t>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(podotázka – je to veličina diskrétní nebo spojitá?)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1814513"/>
                <a:ext cx="10554574" cy="48148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36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iii</a:t>
                </a:r>
                <a:r>
                  <a:rPr lang="cs-CZ" sz="2800" dirty="0"/>
                  <a:t>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 F(b)-F(a)=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 … pro </a:t>
                </a:r>
                <a:r>
                  <a:rPr lang="en-US" sz="2800" dirty="0" err="1"/>
                  <a:t>diskr</a:t>
                </a:r>
                <a:r>
                  <a:rPr lang="cs-CZ" sz="2800" dirty="0" err="1"/>
                  <a:t>étní</a:t>
                </a:r>
                <a:r>
                  <a:rPr lang="cs-CZ" sz="2800" dirty="0"/>
                  <a:t>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funkce)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							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sz="2800" dirty="0"/>
                  <a:t> … pro spojitou veličinu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+ </a:t>
                </a:r>
                <a:r>
                  <a:rPr lang="en-US" sz="2800" dirty="0" err="1"/>
                  <a:t>nakreslete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graf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pstn</a:t>
                </a:r>
                <a:r>
                  <a:rPr lang="cs-CZ" sz="2800" dirty="0"/>
                  <a:t>í funkce nebo hustoty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58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iv</a:t>
                </a:r>
                <a:r>
                  <a:rPr lang="cs-CZ" sz="2800" dirty="0"/>
                  <a:t>) Kumulativní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funkce = distribuční funkce F(x): </a:t>
                </a:r>
              </a:p>
              <a:p>
                <a:pPr marL="0" indent="0">
                  <a:buNone/>
                </a:pPr>
                <a:r>
                  <a:rPr lang="cs-CZ" sz="2800" dirty="0"/>
                  <a:t>F(</a:t>
                </a:r>
                <a:r>
                  <a:rPr lang="cs-CZ" sz="2800" dirty="0">
                    <a:solidFill>
                      <a:srgbClr val="FFFF00"/>
                    </a:solidFill>
                  </a:rPr>
                  <a:t>x</a:t>
                </a:r>
                <a:r>
                  <a:rPr lang="cs-CZ" sz="2800" dirty="0"/>
                  <a:t>)= P</a:t>
                </a:r>
                <a:r>
                  <a:rPr lang="en-US" sz="2800" dirty="0"/>
                  <a:t>(</a:t>
                </a:r>
                <a:r>
                  <a:rPr lang="cs-CZ" sz="2800" dirty="0" err="1"/>
                  <a:t>X≤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x</a:t>
                </a:r>
                <a:r>
                  <a:rPr lang="en-US" sz="2800" dirty="0"/>
                  <a:t>) 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 … pro </a:t>
                </a:r>
                <a:r>
                  <a:rPr lang="en-US" sz="2800" dirty="0" err="1"/>
                  <a:t>diskr</a:t>
                </a:r>
                <a:r>
                  <a:rPr lang="cs-CZ" sz="2800" dirty="0" err="1"/>
                  <a:t>étní</a:t>
                </a:r>
                <a:r>
                  <a:rPr lang="cs-CZ" sz="2800" dirty="0"/>
                  <a:t>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funkce)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		</a:t>
                </a:r>
                <a:r>
                  <a:rPr lang="en-US" sz="2800" dirty="0"/>
                  <a:t>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r>
                  <a:rPr lang="cs-CZ" sz="2800" dirty="0"/>
                  <a:t> … pro spojitou veličinu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/>
                  <a:t>+ </a:t>
                </a:r>
                <a:r>
                  <a:rPr lang="en-US" sz="2800" dirty="0" err="1"/>
                  <a:t>nakreslete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graf</a:t>
                </a:r>
                <a:r>
                  <a:rPr lang="en-US" sz="2800" dirty="0"/>
                  <a:t> </a:t>
                </a:r>
                <a:r>
                  <a:rPr lang="cs-CZ" sz="2800" dirty="0"/>
                  <a:t>distribuční funkce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586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300163"/>
                <a:ext cx="10971184" cy="52729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/>
                  <a:t>EX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(Ω)</m:t>
                        </m:r>
                      </m:sub>
                      <m:sup/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 … pro </a:t>
                </a:r>
                <a:r>
                  <a:rPr lang="en-US" sz="2800" dirty="0" err="1"/>
                  <a:t>diskr</a:t>
                </a:r>
                <a:r>
                  <a:rPr lang="cs-CZ" sz="2800" dirty="0" err="1"/>
                  <a:t>étní</a:t>
                </a:r>
                <a:r>
                  <a:rPr lang="cs-CZ" sz="2800" dirty="0"/>
                  <a:t>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funkce)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</a:t>
                </a:r>
                <a:r>
                  <a:rPr lang="en-US" sz="2800" dirty="0"/>
                  <a:t> =</a:t>
                </a:r>
                <a:r>
                  <a:rPr lang="cs-CZ" sz="28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cs-CZ" sz="2800" dirty="0"/>
                  <a:t> … pro spojitou veličinu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300163"/>
                <a:ext cx="10971184" cy="52729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EX = </a:t>
            </a:r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137732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128713"/>
                <a:ext cx="10971184" cy="544436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</a:t>
                </a:r>
                <a:r>
                  <a:rPr lang="en-US" sz="2800" dirty="0" err="1"/>
                  <a:t>Rozptyl</a:t>
                </a:r>
                <a:r>
                  <a:rPr lang="en-US" sz="2800" dirty="0"/>
                  <a:t> v</a:t>
                </a:r>
                <a:r>
                  <a:rPr lang="cs-CZ" sz="2800" dirty="0" err="1"/>
                  <a:t>eličiny</a:t>
                </a:r>
                <a:r>
                  <a:rPr lang="cs-CZ" sz="2800" dirty="0"/>
                  <a:t> X</a:t>
                </a:r>
                <a:r>
                  <a:rPr lang="en-US" sz="2800" dirty="0"/>
                  <a:t> </a:t>
                </a:r>
                <a:r>
                  <a:rPr lang="cs-CZ" sz="2800" dirty="0"/>
                  <a:t>(definice a způsob výpočtu): </a:t>
                </a:r>
              </a:p>
              <a:p>
                <a:pPr marL="0" indent="0">
                  <a:buNone/>
                </a:pPr>
                <a:r>
                  <a:rPr lang="en-US" sz="2800" dirty="0"/>
                  <a:t>D</a:t>
                </a:r>
                <a:r>
                  <a:rPr lang="cs-CZ" sz="2800" dirty="0"/>
                  <a:t>X =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(Ω)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… pro </a:t>
                </a:r>
                <a:r>
                  <a:rPr lang="en-US" sz="2800" dirty="0" err="1"/>
                  <a:t>diskr</a:t>
                </a:r>
                <a:r>
                  <a:rPr lang="cs-CZ" sz="2800" dirty="0"/>
                  <a:t>.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funkce)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				</a:t>
                </a:r>
                <a:r>
                  <a:rPr lang="en-US" sz="2800" dirty="0"/>
                  <a:t>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  … pro spoj.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128713"/>
                <a:ext cx="10971184" cy="54443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dirty="0"/>
              <a:t>D</a:t>
            </a:r>
            <a:r>
              <a:rPr lang="cs-CZ" dirty="0"/>
              <a:t>X = </a:t>
            </a:r>
            <a:r>
              <a:rPr lang="en-US" dirty="0"/>
              <a:t>dispersion </a:t>
            </a:r>
            <a:r>
              <a:rPr lang="cs-CZ" dirty="0" err="1"/>
              <a:t>of</a:t>
            </a:r>
            <a:r>
              <a:rPr lang="cs-CZ" dirty="0"/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378165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2814638"/>
            <a:ext cx="11295408" cy="37584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Jednotlivé otázky najdete na konci každého slajdu </a:t>
            </a:r>
            <a:r>
              <a:rPr lang="cs-CZ" sz="2400"/>
              <a:t>z přednášky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 </a:t>
            </a:r>
          </a:p>
        </p:txBody>
      </p:sp>
    </p:spTree>
    <p:extLst>
      <p:ext uri="{BB962C8B-B14F-4D97-AF65-F5344CB8AC3E}">
        <p14:creationId xmlns:p14="http://schemas.microsoft.com/office/powerpoint/2010/main" val="2434567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4759</TotalTime>
  <Words>203</Words>
  <Application>Microsoft Office PowerPoint</Application>
  <PresentationFormat>Širokoúhlá obrazovka</PresentationFormat>
  <Paragraphs>41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Calibri</vt:lpstr>
      <vt:lpstr>Cambria Math</vt:lpstr>
      <vt:lpstr>Century Gothic</vt:lpstr>
      <vt:lpstr>Wingdings 2</vt:lpstr>
      <vt:lpstr>Citáty</vt:lpstr>
      <vt:lpstr>  přednáška 07 / třetí ročník  přehled pomocný pro otázky 17 a 18</vt:lpstr>
      <vt:lpstr>Literatura:</vt:lpstr>
      <vt:lpstr>Při matematickém popisu jakékoli náhodné veličiny zhruba potřebujeme projít šest základních otázek</vt:lpstr>
      <vt:lpstr>Prezentace aplikace PowerPoint</vt:lpstr>
      <vt:lpstr>Prezentace aplikace PowerPoint</vt:lpstr>
      <vt:lpstr>EX = expected value of X</vt:lpstr>
      <vt:lpstr>DX = dispersion of X</vt:lpstr>
      <vt:lpstr>Rekapitulace otázek: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263</cp:revision>
  <cp:lastPrinted>2017-03-18T19:09:39Z</cp:lastPrinted>
  <dcterms:created xsi:type="dcterms:W3CDTF">2017-03-12T08:40:04Z</dcterms:created>
  <dcterms:modified xsi:type="dcterms:W3CDTF">2019-03-27T09:07:25Z</dcterms:modified>
</cp:coreProperties>
</file>