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0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6FE958-AAB7-4E0D-8214-3E3C733BBC15}" type="datetimeFigureOut">
              <a:rPr lang="cs-CZ" smtClean="0"/>
              <a:t>19.03.2019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F4CB7-5FCE-4F9E-B52D-366E23D7AA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291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FF4CB7-5FCE-4F9E-B52D-366E23D7AA5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87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C437-2922-4AF4-9027-078570692994}" type="datetimeFigureOut">
              <a:rPr lang="cs-CZ" smtClean="0"/>
              <a:pPr/>
              <a:t>19.03.2019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C8D52-84C8-49F4-83D1-72F3B1FCF7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C437-2922-4AF4-9027-078570692994}" type="datetimeFigureOut">
              <a:rPr lang="cs-CZ" smtClean="0"/>
              <a:pPr/>
              <a:t>19.03.2019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C8D52-84C8-49F4-83D1-72F3B1FCF7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C437-2922-4AF4-9027-078570692994}" type="datetimeFigureOut">
              <a:rPr lang="cs-CZ" smtClean="0"/>
              <a:pPr/>
              <a:t>19.03.2019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C8D52-84C8-49F4-83D1-72F3B1FCF7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C437-2922-4AF4-9027-078570692994}" type="datetimeFigureOut">
              <a:rPr lang="cs-CZ" smtClean="0"/>
              <a:pPr/>
              <a:t>19.03.2019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C8D52-84C8-49F4-83D1-72F3B1FCF7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C437-2922-4AF4-9027-078570692994}" type="datetimeFigureOut">
              <a:rPr lang="cs-CZ" smtClean="0"/>
              <a:pPr/>
              <a:t>19.03.2019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C8D52-84C8-49F4-83D1-72F3B1FCF7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C437-2922-4AF4-9027-078570692994}" type="datetimeFigureOut">
              <a:rPr lang="cs-CZ" smtClean="0"/>
              <a:pPr/>
              <a:t>19.03.2019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C8D52-84C8-49F4-83D1-72F3B1FCF7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C437-2922-4AF4-9027-078570692994}" type="datetimeFigureOut">
              <a:rPr lang="cs-CZ" smtClean="0"/>
              <a:pPr/>
              <a:t>19.03.2019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C8D52-84C8-49F4-83D1-72F3B1FCF7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C437-2922-4AF4-9027-078570692994}" type="datetimeFigureOut">
              <a:rPr lang="cs-CZ" smtClean="0"/>
              <a:pPr/>
              <a:t>19.03.2019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C8D52-84C8-49F4-83D1-72F3B1FCF7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C437-2922-4AF4-9027-078570692994}" type="datetimeFigureOut">
              <a:rPr lang="cs-CZ" smtClean="0"/>
              <a:pPr/>
              <a:t>19.03.2019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C8D52-84C8-49F4-83D1-72F3B1FCF7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C437-2922-4AF4-9027-078570692994}" type="datetimeFigureOut">
              <a:rPr lang="cs-CZ" smtClean="0"/>
              <a:pPr/>
              <a:t>19.03.2019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C8D52-84C8-49F4-83D1-72F3B1FCF7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C437-2922-4AF4-9027-078570692994}" type="datetimeFigureOut">
              <a:rPr lang="cs-CZ" smtClean="0"/>
              <a:pPr/>
              <a:t>19.03.2019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C8D52-84C8-49F4-83D1-72F3B1FCF7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7C437-2922-4AF4-9027-078570692994}" type="datetimeFigureOut">
              <a:rPr lang="cs-CZ" smtClean="0"/>
              <a:pPr/>
              <a:t>19.03.2019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C8D52-84C8-49F4-83D1-72F3B1FCF75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2714620"/>
            <a:ext cx="7500958" cy="1714512"/>
          </a:xfrm>
        </p:spPr>
        <p:txBody>
          <a:bodyPr>
            <a:normAutofit/>
          </a:bodyPr>
          <a:lstStyle/>
          <a:p>
            <a:r>
              <a:rPr lang="cs-CZ" sz="2800" dirty="0"/>
              <a:t> </a:t>
            </a:r>
            <a:r>
              <a:rPr lang="cs-CZ" sz="4000" b="1" dirty="0">
                <a:solidFill>
                  <a:srgbClr val="002060"/>
                </a:solidFill>
              </a:rPr>
              <a:t>Předškolní pedagogika</a:t>
            </a:r>
            <a:endParaRPr lang="cs-CZ" sz="4000" b="1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4" name="Obrázek 3" descr="Děti 0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20" y="642918"/>
            <a:ext cx="1455420" cy="53340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7" name="TextovéPole 6"/>
          <p:cNvSpPr txBox="1"/>
          <p:nvPr/>
        </p:nvSpPr>
        <p:spPr>
          <a:xfrm>
            <a:off x="0" y="5072074"/>
            <a:ext cx="7572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>
                <a:latin typeface="Comic Sans MS" pitchFamily="66" charset="0"/>
              </a:rPr>
              <a:t>       Zora Syslová, Lucie </a:t>
            </a:r>
            <a:r>
              <a:rPr lang="cs-CZ" sz="1600" dirty="0" err="1">
                <a:latin typeface="Comic Sans MS" pitchFamily="66" charset="0"/>
              </a:rPr>
              <a:t>Grůzová</a:t>
            </a:r>
            <a:endParaRPr lang="cs-CZ" sz="1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Děti 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785794"/>
            <a:ext cx="1409700" cy="531876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3" name="TextovéPole 2"/>
          <p:cNvSpPr txBox="1"/>
          <p:nvPr/>
        </p:nvSpPr>
        <p:spPr>
          <a:xfrm>
            <a:off x="1763688" y="908720"/>
            <a:ext cx="7000925" cy="8140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b="1" dirty="0"/>
              <a:t>Témata:</a:t>
            </a:r>
          </a:p>
          <a:p>
            <a:pPr lvl="0"/>
            <a:r>
              <a:rPr lang="cs-CZ" sz="2000" dirty="0"/>
              <a:t>1. Předškolní pedagogika jako vědní disciplína. Humanizace školy, její funkce. </a:t>
            </a:r>
            <a:r>
              <a:rPr lang="cs-CZ" sz="2000" dirty="0">
                <a:solidFill>
                  <a:srgbClr val="FF0000"/>
                </a:solidFill>
              </a:rPr>
              <a:t>1.3.</a:t>
            </a:r>
            <a:endParaRPr lang="cs-CZ" sz="2000" dirty="0"/>
          </a:p>
          <a:p>
            <a:pPr lvl="0"/>
            <a:r>
              <a:rPr lang="cs-CZ" sz="2000" dirty="0"/>
              <a:t>2. Cíle vzdělávání a jejich proměna v historickém kontextu. Výchova a vzdělávání. Prostředí a jeho vliv na vzdělávání dětí (podmínky vzdělávání). </a:t>
            </a:r>
            <a:r>
              <a:rPr lang="cs-CZ" sz="2000" dirty="0">
                <a:solidFill>
                  <a:srgbClr val="FF0000"/>
                </a:solidFill>
              </a:rPr>
              <a:t>8.3.</a:t>
            </a:r>
          </a:p>
          <a:p>
            <a:pPr lvl="0"/>
            <a:r>
              <a:rPr lang="cs-CZ" sz="2000" dirty="0"/>
              <a:t>3. Osobnost dítěte (změna pohledu na dítě, potřeby dětí, emoce).</a:t>
            </a:r>
          </a:p>
          <a:p>
            <a:pPr lvl="0"/>
            <a:r>
              <a:rPr lang="cs-CZ" sz="2000" dirty="0"/>
              <a:t>     </a:t>
            </a:r>
            <a:r>
              <a:rPr lang="cs-CZ" sz="2000" dirty="0">
                <a:solidFill>
                  <a:srgbClr val="FF0000"/>
                </a:solidFill>
              </a:rPr>
              <a:t>15.3.</a:t>
            </a:r>
            <a:endParaRPr lang="cs-CZ" sz="2000" dirty="0"/>
          </a:p>
          <a:p>
            <a:r>
              <a:rPr lang="cs-CZ" sz="2000" dirty="0"/>
              <a:t>4. Osobnost předškolního pedagoga. </a:t>
            </a:r>
            <a:r>
              <a:rPr lang="cs-CZ" sz="2000" dirty="0">
                <a:solidFill>
                  <a:srgbClr val="FF0000"/>
                </a:solidFill>
              </a:rPr>
              <a:t>22.3.</a:t>
            </a:r>
          </a:p>
          <a:p>
            <a:r>
              <a:rPr lang="cs-CZ" sz="2000" dirty="0"/>
              <a:t>5. Interakce mezi učitelem a dětmi. </a:t>
            </a:r>
            <a:r>
              <a:rPr lang="cs-CZ" sz="2000" dirty="0">
                <a:solidFill>
                  <a:srgbClr val="FF0000"/>
                </a:solidFill>
              </a:rPr>
              <a:t>29.3.</a:t>
            </a:r>
          </a:p>
          <a:p>
            <a:r>
              <a:rPr lang="cs-CZ" sz="2000" dirty="0"/>
              <a:t>6. Specifika vzdělávání dětí mladších tří let. Dítě se speciálními vzdělávacími potřebami, sociálně znevýhodněné děti. </a:t>
            </a:r>
            <a:r>
              <a:rPr lang="cs-CZ" sz="2000" dirty="0">
                <a:solidFill>
                  <a:srgbClr val="FF0000"/>
                </a:solidFill>
              </a:rPr>
              <a:t>12.4. dr. </a:t>
            </a:r>
            <a:r>
              <a:rPr lang="cs-CZ" sz="2000" dirty="0" err="1">
                <a:solidFill>
                  <a:srgbClr val="FF0000"/>
                </a:solidFill>
              </a:rPr>
              <a:t>Grůzová</a:t>
            </a:r>
            <a:endParaRPr lang="cs-CZ" sz="2000" dirty="0">
              <a:solidFill>
                <a:srgbClr val="FF0000"/>
              </a:solidFill>
            </a:endParaRPr>
          </a:p>
          <a:p>
            <a:r>
              <a:rPr lang="cs-CZ" sz="2000" dirty="0"/>
              <a:t>7. Evaluace předškolního vzdělávání. </a:t>
            </a:r>
            <a:r>
              <a:rPr lang="cs-CZ" sz="2000" dirty="0">
                <a:solidFill>
                  <a:srgbClr val="FF0000"/>
                </a:solidFill>
              </a:rPr>
              <a:t>26.4.</a:t>
            </a:r>
          </a:p>
          <a:p>
            <a:pPr lvl="0"/>
            <a:r>
              <a:rPr lang="cs-CZ" sz="2000" dirty="0"/>
              <a:t>8. Participace mateřské školy a rodiny na </a:t>
            </a:r>
            <a:r>
              <a:rPr lang="cs-CZ" sz="2000"/>
              <a:t>výchově dět</a:t>
            </a:r>
            <a:r>
              <a:rPr lang="cs-CZ" sz="2000" dirty="0"/>
              <a:t>í</a:t>
            </a:r>
            <a:r>
              <a:rPr lang="cs-CZ" sz="2000"/>
              <a:t> </a:t>
            </a:r>
            <a:r>
              <a:rPr lang="cs-CZ" sz="2000" dirty="0"/>
              <a:t>předškolního věku. </a:t>
            </a:r>
            <a:r>
              <a:rPr lang="cs-CZ" sz="2000" dirty="0">
                <a:solidFill>
                  <a:srgbClr val="FF0000"/>
                </a:solidFill>
              </a:rPr>
              <a:t>10.5. dr. </a:t>
            </a:r>
            <a:r>
              <a:rPr lang="cs-CZ" sz="2000" dirty="0" err="1">
                <a:solidFill>
                  <a:srgbClr val="FF0000"/>
                </a:solidFill>
              </a:rPr>
              <a:t>Grůzová</a:t>
            </a:r>
            <a:endParaRPr lang="cs-CZ" sz="2000" dirty="0"/>
          </a:p>
          <a:p>
            <a:pPr lvl="0"/>
            <a:endParaRPr lang="cs-CZ" sz="2800" dirty="0"/>
          </a:p>
          <a:p>
            <a:pPr>
              <a:lnSpc>
                <a:spcPct val="150000"/>
              </a:lnSpc>
            </a:pPr>
            <a:endParaRPr lang="cs-CZ" dirty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endParaRPr lang="cs-CZ" dirty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endParaRPr lang="cs-CZ" dirty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cs-CZ" dirty="0">
                <a:latin typeface="Comic Sans MS" pitchFamily="66" charset="0"/>
              </a:rPr>
              <a:t>                                        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Comic Sans MS" pitchFamily="66" charset="0"/>
              </a:rPr>
              <a:t>                                             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Děti 0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768" y="714356"/>
            <a:ext cx="1455420" cy="53340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4" name="TextovéPole 3"/>
          <p:cNvSpPr txBox="1"/>
          <p:nvPr/>
        </p:nvSpPr>
        <p:spPr>
          <a:xfrm>
            <a:off x="683568" y="116632"/>
            <a:ext cx="6187428" cy="7797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b="1" dirty="0"/>
              <a:t>Literatura:</a:t>
            </a:r>
          </a:p>
          <a:p>
            <a:r>
              <a:rPr lang="cs-CZ" sz="1600" dirty="0" err="1"/>
              <a:t>Grůzová</a:t>
            </a:r>
            <a:r>
              <a:rPr lang="cs-CZ" sz="1600" dirty="0"/>
              <a:t>, L., &amp; Syslová, Z. (2011). </a:t>
            </a:r>
            <a:r>
              <a:rPr lang="cs-CZ" sz="1600" i="1" dirty="0"/>
              <a:t>Dvouleté dítě v předškolním vzdělávání</a:t>
            </a:r>
            <a:r>
              <a:rPr lang="cs-CZ" sz="1600" dirty="0"/>
              <a:t>. Brno: MU. </a:t>
            </a:r>
          </a:p>
          <a:p>
            <a:r>
              <a:rPr lang="cs-CZ" sz="1600" dirty="0"/>
              <a:t>Horká, H., &amp; Syslová, Z. (2011). </a:t>
            </a:r>
            <a:r>
              <a:rPr lang="cs-CZ" sz="1600" i="1" dirty="0"/>
              <a:t>Studie k předškolní pedagogice.</a:t>
            </a:r>
            <a:r>
              <a:rPr lang="cs-CZ" sz="1600" dirty="0"/>
              <a:t> Brno: Masarykova univerzita.</a:t>
            </a:r>
          </a:p>
          <a:p>
            <a:r>
              <a:rPr lang="cs-CZ" sz="1600" dirty="0" err="1"/>
              <a:t>Kolláriková</a:t>
            </a:r>
            <a:r>
              <a:rPr lang="cs-CZ" sz="1600" dirty="0"/>
              <a:t>, Z., &amp; </a:t>
            </a:r>
            <a:r>
              <a:rPr lang="cs-CZ" sz="1600" dirty="0" err="1"/>
              <a:t>Pupala</a:t>
            </a:r>
            <a:r>
              <a:rPr lang="cs-CZ" sz="1600" dirty="0"/>
              <a:t>, B. (2011). </a:t>
            </a:r>
            <a:r>
              <a:rPr lang="cs-CZ" sz="1600" i="1" dirty="0"/>
              <a:t>Předškolní a primární pedagogika.</a:t>
            </a:r>
            <a:r>
              <a:rPr lang="cs-CZ" sz="1600" dirty="0"/>
              <a:t> Praha: Portál.</a:t>
            </a:r>
          </a:p>
          <a:p>
            <a:r>
              <a:rPr lang="cs-CZ" sz="1600" dirty="0"/>
              <a:t>Kopřiva, P., et al. (2008). </a:t>
            </a:r>
            <a:r>
              <a:rPr lang="cs-CZ" sz="1600" i="1" dirty="0"/>
              <a:t>Respektovat a být respektován</a:t>
            </a:r>
            <a:r>
              <a:rPr lang="cs-CZ" sz="1600" dirty="0"/>
              <a:t>. Kroměříž: Spirála.</a:t>
            </a:r>
          </a:p>
          <a:p>
            <a:r>
              <a:rPr lang="cs-CZ" sz="1600" dirty="0"/>
              <a:t>Opravilová, E. (2015). </a:t>
            </a:r>
            <a:r>
              <a:rPr lang="cs-CZ" sz="1600" i="1" dirty="0"/>
              <a:t>Předškolní pedagogika</a:t>
            </a:r>
            <a:r>
              <a:rPr lang="cs-CZ" sz="1600" dirty="0"/>
              <a:t>. Praha: Grada.</a:t>
            </a:r>
          </a:p>
          <a:p>
            <a:r>
              <a:rPr lang="cs-CZ" sz="1600" dirty="0"/>
              <a:t>Opravilová, E., &amp; Uhlířová, J. (2017). </a:t>
            </a:r>
            <a:r>
              <a:rPr lang="cs-CZ" sz="1600" i="1" dirty="0"/>
              <a:t>Příběhy české mateřské školy: Vývoj a proměny předškolní výchovy (1. díl do roku 1948)</a:t>
            </a:r>
            <a:r>
              <a:rPr lang="cs-CZ" sz="1600" dirty="0"/>
              <a:t>. Praha: Pedagogická fakulta UK.</a:t>
            </a:r>
          </a:p>
          <a:p>
            <a:r>
              <a:rPr lang="cs-CZ" sz="1600" i="1" dirty="0"/>
              <a:t>Rámcový vzdělávací program pro předškolní vzdělávání</a:t>
            </a:r>
            <a:r>
              <a:rPr lang="cs-CZ" sz="1600" dirty="0"/>
              <a:t>. (2018). Praha: VÚP.</a:t>
            </a:r>
          </a:p>
          <a:p>
            <a:r>
              <a:rPr lang="cs-CZ" sz="1600" dirty="0"/>
              <a:t>Syslová, Z. (2012). </a:t>
            </a:r>
            <a:r>
              <a:rPr lang="cs-CZ" sz="1600" i="1" dirty="0"/>
              <a:t>Autoevaluace v mateřské škole. Cesta ke kvalitě vzdělávání</a:t>
            </a:r>
            <a:r>
              <a:rPr lang="cs-CZ" sz="1600" dirty="0"/>
              <a:t>. Praha: Portál.</a:t>
            </a:r>
          </a:p>
          <a:p>
            <a:r>
              <a:rPr lang="cs-CZ" sz="1600" dirty="0"/>
              <a:t>Syslová, Z. (2013). </a:t>
            </a:r>
            <a:r>
              <a:rPr lang="cs-CZ" sz="1600" i="1" dirty="0"/>
              <a:t>Profesní kompetence učitele mateřské školy. </a:t>
            </a:r>
            <a:r>
              <a:rPr lang="cs-CZ" sz="1600" dirty="0"/>
              <a:t>Praha: Grada.</a:t>
            </a:r>
          </a:p>
          <a:p>
            <a:r>
              <a:rPr lang="cs-CZ" sz="1600" dirty="0"/>
              <a:t>Syslová, Z. (2017). </a:t>
            </a:r>
            <a:r>
              <a:rPr lang="cs-CZ" sz="1600" i="1" dirty="0"/>
              <a:t>Učitel v předškolním vzdělání a jeho příprava na profesi. </a:t>
            </a:r>
            <a:r>
              <a:rPr lang="cs-CZ" sz="1600" dirty="0"/>
              <a:t>Brno: MU.</a:t>
            </a:r>
          </a:p>
          <a:p>
            <a:r>
              <a:rPr lang="cs-CZ" sz="1600" dirty="0"/>
              <a:t>Syslová, Z., Chaloupková, L. (2015). </a:t>
            </a:r>
            <a:r>
              <a:rPr lang="cs-CZ" sz="1600" i="1" dirty="0"/>
              <a:t>Rámec profesních kvalit učitele mateřské školy</a:t>
            </a:r>
            <a:r>
              <a:rPr lang="cs-CZ" sz="1600" dirty="0"/>
              <a:t>. Brno: MU. </a:t>
            </a:r>
          </a:p>
          <a:p>
            <a:r>
              <a:rPr lang="cs-CZ" sz="1600" dirty="0" err="1"/>
              <a:t>Šlégl</a:t>
            </a:r>
            <a:r>
              <a:rPr lang="cs-CZ" sz="1600" dirty="0"/>
              <a:t>, J. (2012). </a:t>
            </a:r>
            <a:r>
              <a:rPr lang="cs-CZ" sz="1600" i="1" dirty="0"/>
              <a:t>Dějiny výchovy dětí předškolního věku</a:t>
            </a:r>
            <a:r>
              <a:rPr lang="cs-CZ" sz="1600" dirty="0"/>
              <a:t>. Ústí nad Labem: Pedagogická fakulta Univerzity J. E. Purkyně.</a:t>
            </a:r>
          </a:p>
          <a:p>
            <a:endParaRPr lang="cs-CZ" dirty="0"/>
          </a:p>
          <a:p>
            <a:pPr>
              <a:lnSpc>
                <a:spcPct val="150000"/>
              </a:lnSpc>
            </a:pPr>
            <a:r>
              <a:rPr lang="cs-CZ" sz="2400" b="1" dirty="0"/>
              <a:t>                                     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latin typeface="Comic Sans MS" pitchFamily="66" charset="0"/>
              </a:rPr>
              <a:t>                       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Děti 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785794"/>
            <a:ext cx="1409700" cy="531876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3" name="TextovéPole 2"/>
          <p:cNvSpPr txBox="1"/>
          <p:nvPr/>
        </p:nvSpPr>
        <p:spPr>
          <a:xfrm>
            <a:off x="2071671" y="1000108"/>
            <a:ext cx="7072330" cy="5078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400" b="1" dirty="0"/>
              <a:t>Ústní zkouška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1. Předškolní pedagogika jako vědní disciplína.</a:t>
            </a:r>
          </a:p>
          <a:p>
            <a:r>
              <a:rPr lang="cs-CZ" dirty="0"/>
              <a:t>2. Humanizace školy, její funkce.</a:t>
            </a:r>
          </a:p>
          <a:p>
            <a:r>
              <a:rPr lang="cs-CZ" dirty="0"/>
              <a:t>3. Cíle vzdělávání a jejich proměna v historickém kontextu. Výchova a vzdělávání.</a:t>
            </a:r>
          </a:p>
          <a:p>
            <a:pPr lvl="0"/>
            <a:r>
              <a:rPr lang="cs-CZ" dirty="0"/>
              <a:t>4. Osobnost dítěte (změna pohledu na dítě, potřeby dětí, emoce).</a:t>
            </a:r>
          </a:p>
          <a:p>
            <a:pPr lvl="0"/>
            <a:r>
              <a:rPr lang="cs-CZ" dirty="0"/>
              <a:t>5. Specifika vzdělávání dětí mladších tří let. </a:t>
            </a:r>
          </a:p>
          <a:p>
            <a:pPr lvl="0"/>
            <a:r>
              <a:rPr lang="cs-CZ" dirty="0"/>
              <a:t>6. Prostředí a jeho vliv na vzdělávání dětí (podmínky vzdělávání).</a:t>
            </a:r>
          </a:p>
          <a:p>
            <a:pPr lvl="0"/>
            <a:r>
              <a:rPr lang="cs-CZ" dirty="0"/>
              <a:t>7. Participace mateřské školy a rodiny na výchově dětí předškolního věku.</a:t>
            </a:r>
          </a:p>
          <a:p>
            <a:pPr lvl="0"/>
            <a:r>
              <a:rPr lang="cs-CZ" dirty="0"/>
              <a:t>8. Dítě se speciálními vzdělávacími potřebami (např. sociálně znevýhodněné prostředí).</a:t>
            </a:r>
          </a:p>
          <a:p>
            <a:pPr lvl="0"/>
            <a:r>
              <a:rPr lang="cs-CZ" dirty="0"/>
              <a:t>9. Osobnost předškolního pedagoga.</a:t>
            </a:r>
          </a:p>
          <a:p>
            <a:pPr lvl="0"/>
            <a:r>
              <a:rPr lang="cs-CZ" dirty="0"/>
              <a:t>10. Interakce mezi učitelem a dětmi.</a:t>
            </a:r>
          </a:p>
          <a:p>
            <a:pPr lvl="0"/>
            <a:r>
              <a:rPr lang="cs-CZ" dirty="0"/>
              <a:t>11. Evaluace předškolního vzdělávání.</a:t>
            </a:r>
          </a:p>
          <a:p>
            <a:pPr>
              <a:lnSpc>
                <a:spcPct val="150000"/>
              </a:lnSpc>
            </a:pPr>
            <a:endParaRPr lang="cs-CZ" sz="36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79</Words>
  <Application>Microsoft Office PowerPoint</Application>
  <PresentationFormat>Předvádění na obrazovce (4:3)</PresentationFormat>
  <Paragraphs>49</Paragraphs>
  <Slides>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Comic Sans MS</vt:lpstr>
      <vt:lpstr>Motiv sady Office</vt:lpstr>
      <vt:lpstr> Předškolní pedagogika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Rozvíjení slovní zásoby dětí předškolního věku prostřednictvím   pohádky</dc:title>
  <dc:creator>Jarmila Fialová</dc:creator>
  <cp:lastModifiedBy>Syslová</cp:lastModifiedBy>
  <cp:revision>49</cp:revision>
  <dcterms:created xsi:type="dcterms:W3CDTF">2017-02-05T19:52:06Z</dcterms:created>
  <dcterms:modified xsi:type="dcterms:W3CDTF">2019-03-19T15:05:33Z</dcterms:modified>
</cp:coreProperties>
</file>