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68" r:id="rId2"/>
    <p:sldId id="258" r:id="rId3"/>
    <p:sldId id="313" r:id="rId4"/>
    <p:sldId id="314" r:id="rId5"/>
    <p:sldId id="316" r:id="rId6"/>
    <p:sldId id="315" r:id="rId7"/>
    <p:sldId id="259" r:id="rId8"/>
    <p:sldId id="271" r:id="rId9"/>
    <p:sldId id="269" r:id="rId10"/>
    <p:sldId id="308" r:id="rId11"/>
    <p:sldId id="274" r:id="rId12"/>
    <p:sldId id="275" r:id="rId13"/>
    <p:sldId id="276" r:id="rId14"/>
    <p:sldId id="277" r:id="rId15"/>
    <p:sldId id="278" r:id="rId16"/>
    <p:sldId id="279" r:id="rId17"/>
    <p:sldId id="280" r:id="rId18"/>
    <p:sldId id="311" r:id="rId19"/>
    <p:sldId id="312" r:id="rId20"/>
    <p:sldId id="283" r:id="rId21"/>
    <p:sldId id="284" r:id="rId22"/>
    <p:sldId id="285" r:id="rId23"/>
    <p:sldId id="286" r:id="rId24"/>
    <p:sldId id="287" r:id="rId25"/>
    <p:sldId id="288" r:id="rId26"/>
    <p:sldId id="289" r:id="rId27"/>
    <p:sldId id="318" r:id="rId28"/>
    <p:sldId id="290" r:id="rId29"/>
    <p:sldId id="291" r:id="rId30"/>
    <p:sldId id="292" r:id="rId31"/>
    <p:sldId id="293" r:id="rId32"/>
    <p:sldId id="320" r:id="rId33"/>
    <p:sldId id="294" r:id="rId34"/>
    <p:sldId id="295" r:id="rId35"/>
    <p:sldId id="296" r:id="rId36"/>
    <p:sldId id="297" r:id="rId37"/>
    <p:sldId id="298" r:id="rId38"/>
    <p:sldId id="299" r:id="rId39"/>
    <p:sldId id="300" r:id="rId40"/>
    <p:sldId id="301" r:id="rId41"/>
    <p:sldId id="302" r:id="rId42"/>
    <p:sldId id="317" r:id="rId43"/>
    <p:sldId id="319" r:id="rId44"/>
    <p:sldId id="303" r:id="rId45"/>
    <p:sldId id="304" r:id="rId46"/>
    <p:sldId id="305" r:id="rId47"/>
    <p:sldId id="270" r:id="rId48"/>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64" d="100"/>
          <a:sy n="64" d="100"/>
        </p:scale>
        <p:origin x="564" y="4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294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BFE8BC6-E739-417C-8382-E39735947817}" type="datetime1">
              <a:rPr lang="cs-CZ" smtClean="0"/>
              <a:t>01.03.2019</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63FFE7F-C917-439A-8026-3D301EB5CC28}" type="slidenum">
              <a:rPr lang="cs-CZ" smtClean="0"/>
              <a:t>‹#›</a:t>
            </a:fld>
            <a:endParaRPr lang="cs-CZ"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noProof="0"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79D95CE-54CA-4B08-A19C-8A796B1118EF}" type="datetime1">
              <a:rPr lang="cs-CZ" noProof="0" smtClean="0"/>
              <a:t>01.03.2019</a:t>
            </a:fld>
            <a:endParaRPr lang="cs-CZ" noProof="0"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noProof="0" dirty="0"/>
          </a:p>
        </p:txBody>
      </p:sp>
      <p:sp>
        <p:nvSpPr>
          <p:cNvPr id="5" name="Zástupný symbol pro poznámky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cs-CZ" noProof="0" dirty="0"/>
              <a:t>Upravte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noProof="0"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C0B30D-C07A-425B-A90C-BA7BEB191079}" type="slidenum">
              <a:rPr lang="cs-CZ" noProof="0" smtClean="0"/>
              <a:t>‹#›</a:t>
            </a:fld>
            <a:endParaRPr lang="cs-CZ" noProof="0"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4EC0B30D-C07A-425B-A90C-BA7BEB191079}" type="slidenum">
              <a:rPr lang="cs-CZ" noProof="0" smtClean="0"/>
              <a:t>1</a:t>
            </a:fld>
            <a:endParaRPr lang="cs-CZ" noProof="0" dirty="0"/>
          </a:p>
        </p:txBody>
      </p:sp>
    </p:spTree>
    <p:extLst>
      <p:ext uri="{BB962C8B-B14F-4D97-AF65-F5344CB8AC3E}">
        <p14:creationId xmlns:p14="http://schemas.microsoft.com/office/powerpoint/2010/main" val="380472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4EC0B30D-C07A-425B-A90C-BA7BEB191079}" type="slidenum">
              <a:rPr lang="cs-CZ" noProof="0" smtClean="0"/>
              <a:t>2</a:t>
            </a:fld>
            <a:endParaRPr lang="cs-CZ" noProof="0" dirty="0"/>
          </a:p>
        </p:txBody>
      </p:sp>
    </p:spTree>
    <p:extLst>
      <p:ext uri="{BB962C8B-B14F-4D97-AF65-F5344CB8AC3E}">
        <p14:creationId xmlns:p14="http://schemas.microsoft.com/office/powerpoint/2010/main" val="83619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4EC0B30D-C07A-425B-A90C-BA7BEB191079}" type="slidenum">
              <a:rPr lang="cs-CZ" noProof="0" smtClean="0"/>
              <a:t>7</a:t>
            </a:fld>
            <a:endParaRPr lang="cs-CZ" noProof="0" dirty="0"/>
          </a:p>
        </p:txBody>
      </p:sp>
    </p:spTree>
    <p:extLst>
      <p:ext uri="{BB962C8B-B14F-4D97-AF65-F5344CB8AC3E}">
        <p14:creationId xmlns:p14="http://schemas.microsoft.com/office/powerpoint/2010/main" val="2999875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4EC0B30D-C07A-425B-A90C-BA7BEB191079}" type="slidenum">
              <a:rPr lang="cs-CZ" noProof="0" smtClean="0"/>
              <a:t>9</a:t>
            </a:fld>
            <a:endParaRPr lang="cs-CZ" noProof="0" dirty="0"/>
          </a:p>
        </p:txBody>
      </p:sp>
    </p:spTree>
    <p:extLst>
      <p:ext uri="{BB962C8B-B14F-4D97-AF65-F5344CB8AC3E}">
        <p14:creationId xmlns:p14="http://schemas.microsoft.com/office/powerpoint/2010/main" val="229779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4EC0B30D-C07A-425B-A90C-BA7BEB191079}" type="slidenum">
              <a:rPr lang="cs-CZ" noProof="0" smtClean="0"/>
              <a:t>10</a:t>
            </a:fld>
            <a:endParaRPr lang="cs-CZ" noProof="0" dirty="0"/>
          </a:p>
        </p:txBody>
      </p:sp>
    </p:spTree>
    <p:extLst>
      <p:ext uri="{BB962C8B-B14F-4D97-AF65-F5344CB8AC3E}">
        <p14:creationId xmlns:p14="http://schemas.microsoft.com/office/powerpoint/2010/main" val="149653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4EC0B30D-C07A-425B-A90C-BA7BEB191079}" type="slidenum">
              <a:rPr lang="cs-CZ" noProof="0" smtClean="0"/>
              <a:t>47</a:t>
            </a:fld>
            <a:endParaRPr lang="cs-CZ" noProof="0" dirty="0"/>
          </a:p>
        </p:txBody>
      </p:sp>
    </p:spTree>
    <p:extLst>
      <p:ext uri="{BB962C8B-B14F-4D97-AF65-F5344CB8AC3E}">
        <p14:creationId xmlns:p14="http://schemas.microsoft.com/office/powerpoint/2010/main" val="4180704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066800" y="4245434"/>
            <a:ext cx="8686800" cy="1464906"/>
          </a:xfrm>
        </p:spPr>
        <p:txBody>
          <a:bodyPr rtlCol="0" anchor="b">
            <a:normAutofit/>
          </a:bodyPr>
          <a:lstStyle>
            <a:lvl1pPr algn="l" rtl="0">
              <a:lnSpc>
                <a:spcPct val="80000"/>
              </a:lnSpc>
              <a:defRPr sz="4800">
                <a:solidFill>
                  <a:schemeClr val="bg1"/>
                </a:solidFill>
                <a:effectLst>
                  <a:outerShdw blurRad="63500" algn="ctr" rotWithShape="0">
                    <a:prstClr val="black">
                      <a:alpha val="40000"/>
                    </a:prstClr>
                  </a:outerShdw>
                </a:effectLst>
              </a:defRPr>
            </a:lvl1pPr>
          </a:lstStyle>
          <a:p>
            <a:pPr rtl="0"/>
            <a:r>
              <a:rPr lang="cs-CZ"/>
              <a:t>Kliknutím lze upravit styl.</a:t>
            </a:r>
            <a:endParaRPr lang="cs-CZ" dirty="0"/>
          </a:p>
        </p:txBody>
      </p:sp>
      <p:sp>
        <p:nvSpPr>
          <p:cNvPr id="3" name="Podnadpis 2"/>
          <p:cNvSpPr>
            <a:spLocks noGrp="1"/>
          </p:cNvSpPr>
          <p:nvPr>
            <p:ph type="subTitle" idx="1"/>
          </p:nvPr>
        </p:nvSpPr>
        <p:spPr>
          <a:xfrm>
            <a:off x="1066800" y="5731795"/>
            <a:ext cx="8686800" cy="440405"/>
          </a:xfrm>
        </p:spPr>
        <p:txBody>
          <a:bodyPr rtlCol="0"/>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p:nvPr>
        </p:nvSpPr>
        <p:spPr/>
        <p:txBody>
          <a:bodyPr vert="eaVert"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rtlCol="0"/>
          <a:lstStyle/>
          <a:p>
            <a:pPr rtl="0"/>
            <a:fld id="{6A9BF948-7C69-42B6-92D3-1CC93EA1CE1B}" type="datetime1">
              <a:rPr lang="cs-CZ" smtClean="0"/>
              <a:t>01.03.2019</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E31375A4-56A4-47D6-9801-1991572033F7}" type="slidenum">
              <a:rPr lang="cs-CZ" smtClean="0"/>
              <a:t>‹#›</a:t>
            </a:fld>
            <a:endParaRPr lang="cs-CZ"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296400" y="457200"/>
            <a:ext cx="1828800" cy="5719762"/>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p:nvPr>
        </p:nvSpPr>
        <p:spPr>
          <a:xfrm>
            <a:off x="1066800" y="457200"/>
            <a:ext cx="7955280" cy="5719762"/>
          </a:xfrm>
        </p:spPr>
        <p:txBody>
          <a:bodyPr vert="eaVert"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rtlCol="0"/>
          <a:lstStyle/>
          <a:p>
            <a:pPr rtl="0"/>
            <a:fld id="{6A02915B-A80D-4532-A44B-8FCCB0C4FEA8}" type="datetime1">
              <a:rPr lang="cs-CZ" smtClean="0"/>
              <a:t>01.03.2019</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E31375A4-56A4-47D6-9801-1991572033F7}" type="slidenum">
              <a:rPr lang="cs-CZ" smtClean="0"/>
              <a:t>‹#›</a:t>
            </a:fld>
            <a:endParaRPr lang="cs-CZ"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066800" y="457518"/>
            <a:ext cx="10058400" cy="1188720"/>
          </a:xfrm>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rtlCol="0"/>
          <a:lstStyle/>
          <a:p>
            <a:pPr rtl="0"/>
            <a:fld id="{37B8AEC6-000B-425F-8461-B5938AEAAEA9}" type="datetime1">
              <a:rPr lang="cs-CZ" smtClean="0"/>
              <a:t>01.03.2019</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E31375A4-56A4-47D6-9801-1991572033F7}" type="slidenum">
              <a:rPr lang="cs-CZ" smtClean="0"/>
              <a:t>‹#›</a:t>
            </a:fld>
            <a:endParaRPr lang="cs-CZ"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069848" y="4242816"/>
            <a:ext cx="8686800" cy="1463040"/>
          </a:xfrm>
        </p:spPr>
        <p:txBody>
          <a:bodyPr rtlCol="0" anchor="b">
            <a:normAutofit/>
          </a:bodyPr>
          <a:lstStyle>
            <a:lvl1pPr rtl="0">
              <a:defRPr sz="4800"/>
            </a:lvl1pPr>
          </a:lstStyle>
          <a:p>
            <a:pPr rtl="0"/>
            <a:r>
              <a:rPr lang="cs-CZ"/>
              <a:t>Kliknutím lze upravit styl.</a:t>
            </a:r>
            <a:endParaRPr lang="cs-CZ" dirty="0"/>
          </a:p>
        </p:txBody>
      </p:sp>
      <p:sp>
        <p:nvSpPr>
          <p:cNvPr id="3" name="Zástupný symbol pro text 2"/>
          <p:cNvSpPr>
            <a:spLocks noGrp="1"/>
          </p:cNvSpPr>
          <p:nvPr>
            <p:ph type="body" idx="1"/>
          </p:nvPr>
        </p:nvSpPr>
        <p:spPr>
          <a:xfrm>
            <a:off x="1066799" y="5733288"/>
            <a:ext cx="8686800" cy="438912"/>
          </a:xfrm>
        </p:spPr>
        <p:txBody>
          <a:bodyPr rtlCol="0"/>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p:nvPr>
        </p:nvSpPr>
        <p:spPr>
          <a:xfrm>
            <a:off x="10668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p:cNvSpPr>
            <a:spLocks noGrp="1"/>
          </p:cNvSpPr>
          <p:nvPr>
            <p:ph sz="half" idx="2"/>
          </p:nvPr>
        </p:nvSpPr>
        <p:spPr>
          <a:xfrm>
            <a:off x="63246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4"/>
          <p:cNvSpPr>
            <a:spLocks noGrp="1"/>
          </p:cNvSpPr>
          <p:nvPr>
            <p:ph type="dt" sz="half" idx="10"/>
          </p:nvPr>
        </p:nvSpPr>
        <p:spPr/>
        <p:txBody>
          <a:bodyPr rtlCol="0"/>
          <a:lstStyle/>
          <a:p>
            <a:pPr rtl="0"/>
            <a:fld id="{4D720C8A-8DC1-491F-AFF1-505F1DD20CF7}" type="datetime1">
              <a:rPr lang="cs-CZ" smtClean="0"/>
              <a:t>01.03.2019</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E31375A4-56A4-47D6-9801-1991572033F7}" type="slidenum">
              <a:rPr lang="cs-CZ" smtClean="0"/>
              <a:t>‹#›</a:t>
            </a:fld>
            <a:endParaRPr lang="cs-CZ"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text 2"/>
          <p:cNvSpPr>
            <a:spLocks noGrp="1"/>
          </p:cNvSpPr>
          <p:nvPr>
            <p:ph type="body" idx="1"/>
          </p:nvPr>
        </p:nvSpPr>
        <p:spPr>
          <a:xfrm>
            <a:off x="10668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10668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63246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3246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datum 6"/>
          <p:cNvSpPr>
            <a:spLocks noGrp="1"/>
          </p:cNvSpPr>
          <p:nvPr>
            <p:ph type="dt" sz="half" idx="10"/>
          </p:nvPr>
        </p:nvSpPr>
        <p:spPr/>
        <p:txBody>
          <a:bodyPr rtlCol="0"/>
          <a:lstStyle/>
          <a:p>
            <a:pPr rtl="0"/>
            <a:fld id="{468533A5-8D10-4BBF-AA32-37E683BF3B30}" type="datetime1">
              <a:rPr lang="cs-CZ" smtClean="0"/>
              <a:t>01.03.2019</a:t>
            </a:fld>
            <a:endParaRPr lang="cs-CZ" dirty="0"/>
          </a:p>
        </p:txBody>
      </p:sp>
      <p:sp>
        <p:nvSpPr>
          <p:cNvPr id="8" name="Zástupný symbol pro zápatí 7"/>
          <p:cNvSpPr>
            <a:spLocks noGrp="1"/>
          </p:cNvSpPr>
          <p:nvPr>
            <p:ph type="ftr" sz="quarter" idx="11"/>
          </p:nvPr>
        </p:nvSpPr>
        <p:spPr/>
        <p:txBody>
          <a:bodyPr rtlCol="0"/>
          <a:lstStyle/>
          <a:p>
            <a:pPr rtl="0"/>
            <a:endParaRPr lang="cs-CZ" dirty="0"/>
          </a:p>
        </p:txBody>
      </p:sp>
      <p:sp>
        <p:nvSpPr>
          <p:cNvPr id="9" name="Zástupný symbol pro číslo snímku 8"/>
          <p:cNvSpPr>
            <a:spLocks noGrp="1"/>
          </p:cNvSpPr>
          <p:nvPr>
            <p:ph type="sldNum" sz="quarter" idx="12"/>
          </p:nvPr>
        </p:nvSpPr>
        <p:spPr/>
        <p:txBody>
          <a:bodyPr rtlCol="0"/>
          <a:lstStyle/>
          <a:p>
            <a:pPr rtl="0"/>
            <a:fld id="{E31375A4-56A4-47D6-9801-1991572033F7}" type="slidenum">
              <a:rPr lang="cs-CZ" smtClean="0"/>
              <a:t>‹#›</a:t>
            </a:fld>
            <a:endParaRPr lang="cs-CZ"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datum 2"/>
          <p:cNvSpPr>
            <a:spLocks noGrp="1"/>
          </p:cNvSpPr>
          <p:nvPr>
            <p:ph type="dt" sz="half" idx="10"/>
          </p:nvPr>
        </p:nvSpPr>
        <p:spPr/>
        <p:txBody>
          <a:bodyPr rtlCol="0"/>
          <a:lstStyle/>
          <a:p>
            <a:pPr rtl="0"/>
            <a:fld id="{B9C7C1EB-ED5E-4C85-B9E9-71972A2D6F27}" type="datetime1">
              <a:rPr lang="cs-CZ" smtClean="0"/>
              <a:t>01.03.2019</a:t>
            </a:fld>
            <a:endParaRPr lang="cs-CZ" dirty="0"/>
          </a:p>
        </p:txBody>
      </p:sp>
      <p:sp>
        <p:nvSpPr>
          <p:cNvPr id="4" name="Zástupný symbol pro zápatí 3"/>
          <p:cNvSpPr>
            <a:spLocks noGrp="1"/>
          </p:cNvSpPr>
          <p:nvPr>
            <p:ph type="ftr" sz="quarter" idx="11"/>
          </p:nvPr>
        </p:nvSpPr>
        <p:spPr/>
        <p:txBody>
          <a:bodyPr rtlCol="0"/>
          <a:lstStyle/>
          <a:p>
            <a:pPr rtl="0"/>
            <a:endParaRPr lang="cs-CZ" dirty="0"/>
          </a:p>
        </p:txBody>
      </p:sp>
      <p:sp>
        <p:nvSpPr>
          <p:cNvPr id="5" name="Zástupný symbol pro číslo snímku 4"/>
          <p:cNvSpPr>
            <a:spLocks noGrp="1"/>
          </p:cNvSpPr>
          <p:nvPr>
            <p:ph type="sldNum" sz="quarter" idx="12"/>
          </p:nvPr>
        </p:nvSpPr>
        <p:spPr/>
        <p:txBody>
          <a:bodyPr rtlCol="0"/>
          <a:lstStyle/>
          <a:p>
            <a:pPr rtl="0"/>
            <a:fld id="{E31375A4-56A4-47D6-9801-1991572033F7}" type="slidenum">
              <a:rPr lang="cs-CZ" smtClean="0"/>
              <a:t>‹#›</a:t>
            </a:fld>
            <a:endParaRPr lang="cs-CZ"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DFD9759F-73C3-49B5-AFC5-69875D756913}" type="datetime1">
              <a:rPr lang="cs-CZ" smtClean="0"/>
              <a:t>01.03.2019</a:t>
            </a:fld>
            <a:endParaRPr lang="cs-CZ" dirty="0"/>
          </a:p>
        </p:txBody>
      </p:sp>
      <p:sp>
        <p:nvSpPr>
          <p:cNvPr id="3" name="Zástupný symbol pro zápatí 2"/>
          <p:cNvSpPr>
            <a:spLocks noGrp="1"/>
          </p:cNvSpPr>
          <p:nvPr>
            <p:ph type="ftr" sz="quarter" idx="11"/>
          </p:nvPr>
        </p:nvSpPr>
        <p:spPr/>
        <p:txBody>
          <a:bodyPr rtlCol="0"/>
          <a:lstStyle/>
          <a:p>
            <a:pPr rtl="0"/>
            <a:endParaRPr lang="cs-CZ" dirty="0"/>
          </a:p>
        </p:txBody>
      </p:sp>
      <p:sp>
        <p:nvSpPr>
          <p:cNvPr id="4" name="Zástupný symbol pro číslo snímku 3"/>
          <p:cNvSpPr>
            <a:spLocks noGrp="1"/>
          </p:cNvSpPr>
          <p:nvPr>
            <p:ph type="sldNum" sz="quarter" idx="12"/>
          </p:nvPr>
        </p:nvSpPr>
        <p:spPr/>
        <p:txBody>
          <a:bodyPr rtlCol="0"/>
          <a:lstStyle/>
          <a:p>
            <a:pPr rtl="0"/>
            <a:fld id="{E31375A4-56A4-47D6-9801-1991572033F7}" type="slidenum">
              <a:rPr lang="cs-CZ" smtClean="0"/>
              <a:t>‹#›</a:t>
            </a:fld>
            <a:endParaRPr lang="cs-CZ"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42760" y="3090672"/>
            <a:ext cx="4663440" cy="1828800"/>
          </a:xfrm>
        </p:spPr>
        <p:txBody>
          <a:bodyPr rtlCol="0" anchor="b">
            <a:normAutofit/>
          </a:bodyPr>
          <a:lstStyle>
            <a:lvl1pPr rtl="0">
              <a:defRPr sz="3600"/>
            </a:lvl1pPr>
          </a:lstStyle>
          <a:p>
            <a:pPr rtl="0"/>
            <a:r>
              <a:rPr lang="cs-CZ"/>
              <a:t>Kliknutím lze upravit styl.</a:t>
            </a:r>
            <a:endParaRPr lang="cs-CZ" dirty="0"/>
          </a:p>
        </p:txBody>
      </p:sp>
      <p:sp>
        <p:nvSpPr>
          <p:cNvPr id="3" name="Zástupný symbol pro obsah 2"/>
          <p:cNvSpPr>
            <a:spLocks noGrp="1"/>
          </p:cNvSpPr>
          <p:nvPr>
            <p:ph idx="1"/>
          </p:nvPr>
        </p:nvSpPr>
        <p:spPr>
          <a:xfrm>
            <a:off x="685799" y="457200"/>
            <a:ext cx="5410201" cy="57150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rtlCol="0"/>
          <a:lstStyle/>
          <a:p>
            <a:pPr rtl="0"/>
            <a:fld id="{6621F63A-B7FF-46E6-BE6F-47CA04AF1A95}" type="datetime1">
              <a:rPr lang="cs-CZ" smtClean="0"/>
              <a:t>01.03.2019</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E31375A4-56A4-47D6-9801-1991572033F7}" type="slidenum">
              <a:rPr lang="cs-CZ" smtClean="0"/>
              <a:t>‹#›</a:t>
            </a:fld>
            <a:endParaRPr lang="cs-CZ"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42760" y="3093099"/>
            <a:ext cx="4663440" cy="1828800"/>
          </a:xfrm>
        </p:spPr>
        <p:txBody>
          <a:bodyPr rtlCol="0" anchor="b">
            <a:normAutofit/>
          </a:bodyPr>
          <a:lstStyle>
            <a:lvl1pPr rtl="0">
              <a:defRPr sz="3600"/>
            </a:lvl1pPr>
          </a:lstStyle>
          <a:p>
            <a:pPr rtl="0"/>
            <a:r>
              <a:rPr lang="cs-CZ"/>
              <a:t>Kliknutím lze upravit styl.</a:t>
            </a:r>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0" y="0"/>
            <a:ext cx="60960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4" name="Zástupný symbol pro text 3"/>
          <p:cNvSpPr>
            <a:spLocks noGrp="1"/>
          </p:cNvSpPr>
          <p:nvPr>
            <p:ph type="body" sz="half" idx="2"/>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pPr rtl="0"/>
            <a:r>
              <a:rPr lang="cs-CZ" noProof="0" dirty="0"/>
              <a:t>Kliknutím lze upravit styl.</a:t>
            </a:r>
          </a:p>
        </p:txBody>
      </p:sp>
      <p:sp>
        <p:nvSpPr>
          <p:cNvPr id="3" name="Zástupný symbol pro text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cs-CZ" noProof="0" dirty="0"/>
              <a:t>Upravte styly předlohy textu.</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datum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pPr rtl="0"/>
            <a:fld id="{2DB1A7A5-FA84-4109-A28C-47C572401AE3}" type="datetime1">
              <a:rPr lang="cs-CZ" noProof="0" smtClean="0"/>
              <a:t>01.03.2019</a:t>
            </a:fld>
            <a:endParaRPr lang="cs-CZ" noProof="0" dirty="0"/>
          </a:p>
        </p:txBody>
      </p:sp>
      <p:sp>
        <p:nvSpPr>
          <p:cNvPr id="5" name="Zástupný symbol pro zápatí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pPr rtl="0"/>
            <a:endParaRPr lang="cs-CZ" noProof="0" dirty="0"/>
          </a:p>
        </p:txBody>
      </p:sp>
      <p:sp>
        <p:nvSpPr>
          <p:cNvPr id="6" name="Zástupný symbol pro číslo snímku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cs-CZ" noProof="0" smtClean="0"/>
              <a:pPr/>
              <a:t>‹#›</a:t>
            </a:fld>
            <a:endParaRPr lang="cs-CZ"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5s8tb_MFsA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Qg8HPpqr97U" TargetMode="External"/><Relationship Id="rId2" Type="http://schemas.openxmlformats.org/officeDocument/2006/relationships/hyperlink" Target="https://www.youtube.com/watch?v=ojNsTm8RREQ" TargetMode="External"/><Relationship Id="rId1" Type="http://schemas.openxmlformats.org/officeDocument/2006/relationships/slideLayout" Target="../slideLayouts/slideLayout2.xml"/><Relationship Id="rId4" Type="http://schemas.openxmlformats.org/officeDocument/2006/relationships/hyperlink" Target="https://www.youtube.com/watch?v=3dA4qeylGnw"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normAutofit/>
          </a:bodyPr>
          <a:lstStyle/>
          <a:p>
            <a:r>
              <a:rPr lang="de-DE" b="1" dirty="0">
                <a:effectLst/>
              </a:rPr>
              <a:t>NJ_M404 Didaktik der Kinder- und Jugendliteratur</a:t>
            </a:r>
            <a:endParaRPr lang="cs-CZ" dirty="0"/>
          </a:p>
        </p:txBody>
      </p:sp>
      <p:sp>
        <p:nvSpPr>
          <p:cNvPr id="3" name="Podnadpis 2"/>
          <p:cNvSpPr>
            <a:spLocks noGrp="1"/>
          </p:cNvSpPr>
          <p:nvPr>
            <p:ph type="subTitle" idx="1"/>
          </p:nvPr>
        </p:nvSpPr>
        <p:spPr/>
        <p:txBody>
          <a:bodyPr rtlCol="0"/>
          <a:lstStyle/>
          <a:p>
            <a:r>
              <a:rPr lang="cs-CZ" b="1" dirty="0">
                <a:effectLst/>
              </a:rPr>
              <a:t>S</a:t>
            </a:r>
            <a:r>
              <a:rPr lang="de-DE" b="1" dirty="0">
                <a:effectLst/>
              </a:rPr>
              <a:t>S 201</a:t>
            </a:r>
            <a:r>
              <a:rPr lang="cs-CZ" b="1" dirty="0">
                <a:effectLst/>
              </a:rPr>
              <a:t>9</a:t>
            </a:r>
            <a:endParaRPr lang="cs-CZ"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r>
              <a:rPr lang="de-DE" dirty="0"/>
              <a:t>Welche Aufgaben kommen Literatur im </a:t>
            </a:r>
            <a:r>
              <a:rPr lang="cs-CZ" dirty="0" err="1"/>
              <a:t>Unterricht</a:t>
            </a:r>
            <a:r>
              <a:rPr lang="de-DE" dirty="0"/>
              <a:t> zu? </a:t>
            </a:r>
            <a:endParaRPr lang="cs-CZ" dirty="0"/>
          </a:p>
        </p:txBody>
      </p:sp>
      <p:sp>
        <p:nvSpPr>
          <p:cNvPr id="3" name="Zástupný symbol pro obsah 2"/>
          <p:cNvSpPr>
            <a:spLocks noGrp="1"/>
          </p:cNvSpPr>
          <p:nvPr>
            <p:ph idx="1"/>
          </p:nvPr>
        </p:nvSpPr>
        <p:spPr/>
        <p:txBody>
          <a:bodyPr rtlCol="0">
            <a:normAutofit lnSpcReduction="10000"/>
          </a:bodyPr>
          <a:lstStyle/>
          <a:p>
            <a:r>
              <a:rPr lang="de-DE" b="1" dirty="0"/>
              <a:t>Spracherwerb </a:t>
            </a:r>
            <a:r>
              <a:rPr lang="de-DE" dirty="0"/>
              <a:t>(grammatische Strukturen, Wortschatzerwerb) - </a:t>
            </a:r>
            <a:r>
              <a:rPr lang="de-DE" b="1" dirty="0"/>
              <a:t>Literatur</a:t>
            </a:r>
            <a:r>
              <a:rPr lang="de-DE" dirty="0"/>
              <a:t> </a:t>
            </a:r>
            <a:r>
              <a:rPr lang="de-DE" sz="2000" dirty="0"/>
              <a:t>(</a:t>
            </a:r>
            <a:r>
              <a:rPr lang="de-DE" dirty="0"/>
              <a:t>zueinander in unversöhnlichen Positionen?)</a:t>
            </a:r>
            <a:endParaRPr lang="cs-CZ" dirty="0"/>
          </a:p>
          <a:p>
            <a:r>
              <a:rPr lang="de-DE" b="1" dirty="0" err="1"/>
              <a:t>Gutschow</a:t>
            </a:r>
            <a:r>
              <a:rPr lang="de-DE" b="1" dirty="0"/>
              <a:t> </a:t>
            </a:r>
            <a:r>
              <a:rPr lang="de-DE" dirty="0"/>
              <a:t>(1979 in Kast, </a:t>
            </a:r>
            <a:r>
              <a:rPr lang="cs-CZ" dirty="0"/>
              <a:t>1985, </a:t>
            </a:r>
            <a:r>
              <a:rPr lang="de-DE" dirty="0"/>
              <a:t>S. 27): Literaturunterricht ist kein Sprachunterricht (Einbeziehen der Literatur lenkt angeblich von Zielsetzungen ab und der eventuelle sprachliche Gewinn sei nur Sekundäreffekt</a:t>
            </a:r>
            <a:r>
              <a:rPr lang="cs-CZ" dirty="0"/>
              <a:t>).</a:t>
            </a:r>
            <a:r>
              <a:rPr lang="de-DE" dirty="0"/>
              <a:t> </a:t>
            </a:r>
            <a:endParaRPr lang="cs-CZ" dirty="0"/>
          </a:p>
          <a:p>
            <a:r>
              <a:rPr lang="de-DE" b="1" dirty="0"/>
              <a:t>Rück</a:t>
            </a:r>
            <a:r>
              <a:rPr lang="de-DE" dirty="0"/>
              <a:t> (1973, in Kast, </a:t>
            </a:r>
            <a:r>
              <a:rPr lang="cs-CZ" dirty="0"/>
              <a:t>1985, </a:t>
            </a:r>
            <a:r>
              <a:rPr lang="de-DE" dirty="0"/>
              <a:t>S. 27) - es geht nicht um ein </a:t>
            </a:r>
            <a:r>
              <a:rPr lang="de-DE" dirty="0" err="1"/>
              <a:t>Entweder-Oder</a:t>
            </a:r>
            <a:r>
              <a:rPr lang="de-DE" dirty="0"/>
              <a:t>, sondern um ein Sowohl-Als-auch. Fremdsprachliche Literatur = die Literatur der </a:t>
            </a:r>
            <a:r>
              <a:rPr lang="cs-CZ" dirty="0"/>
              <a:t>f</a:t>
            </a:r>
            <a:r>
              <a:rPr lang="de-DE" dirty="0" err="1"/>
              <a:t>remde</a:t>
            </a:r>
            <a:r>
              <a:rPr lang="cs-CZ" dirty="0"/>
              <a:t>n</a:t>
            </a:r>
            <a:r>
              <a:rPr lang="de-DE" dirty="0"/>
              <a:t> Kultur und der Sprache - d. h. „die Behandlung literarischer Texte dient unter anderem (aber nicht ausschließlich) der Erweiterung der Sprachkenntnisse (Hermes, 1975, S. 30 in Kast, </a:t>
            </a:r>
            <a:r>
              <a:rPr lang="cs-CZ" dirty="0"/>
              <a:t>1985, </a:t>
            </a:r>
            <a:r>
              <a:rPr lang="de-DE" dirty="0"/>
              <a:t>S. 28) </a:t>
            </a:r>
            <a:endParaRPr lang="cs-CZ" dirty="0"/>
          </a:p>
          <a:p>
            <a:endParaRPr lang="cs-CZ" dirty="0"/>
          </a:p>
          <a:p>
            <a:pPr rtl="0"/>
            <a:endParaRPr lang="cs-CZ" dirty="0"/>
          </a:p>
        </p:txBody>
      </p:sp>
    </p:spTree>
    <p:extLst>
      <p:ext uri="{BB962C8B-B14F-4D97-AF65-F5344CB8AC3E}">
        <p14:creationId xmlns:p14="http://schemas.microsoft.com/office/powerpoint/2010/main" val="107546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de-DE" b="1" dirty="0"/>
              <a:t>Lernzielkatalog </a:t>
            </a:r>
            <a:r>
              <a:rPr lang="cs-CZ" b="1" dirty="0"/>
              <a:t>(</a:t>
            </a:r>
            <a:r>
              <a:rPr lang="de-DE" b="1" dirty="0"/>
              <a:t>auf KJL bezogen</a:t>
            </a:r>
            <a:r>
              <a:rPr lang="cs-CZ" b="1" dirty="0"/>
              <a:t>)</a:t>
            </a:r>
            <a:r>
              <a:rPr lang="de-DE" b="1" dirty="0"/>
              <a:t>: </a:t>
            </a:r>
            <a:br>
              <a:rPr lang="cs-CZ" dirty="0"/>
            </a:br>
            <a:endParaRPr lang="cs-CZ" dirty="0"/>
          </a:p>
        </p:txBody>
      </p:sp>
      <p:sp>
        <p:nvSpPr>
          <p:cNvPr id="9221" name="Rectangle 5"/>
          <p:cNvSpPr>
            <a:spLocks noGrp="1" noChangeArrowheads="1"/>
          </p:cNvSpPr>
          <p:nvPr>
            <p:ph type="body" idx="1"/>
          </p:nvPr>
        </p:nvSpPr>
        <p:spPr>
          <a:xfrm>
            <a:off x="1066800" y="1351548"/>
            <a:ext cx="8077200" cy="4495800"/>
          </a:xfrm>
        </p:spPr>
        <p:txBody>
          <a:bodyPr/>
          <a:lstStyle/>
          <a:p>
            <a:pPr marL="0" indent="0">
              <a:buNone/>
            </a:pPr>
            <a:r>
              <a:rPr lang="de-DE" b="1" u="sng" dirty="0"/>
              <a:t>1) </a:t>
            </a:r>
            <a:r>
              <a:rPr lang="de-DE" b="1" u="sng" dirty="0" err="1"/>
              <a:t>Attitüdenbildung</a:t>
            </a:r>
            <a:r>
              <a:rPr lang="de-DE" u="sng" dirty="0"/>
              <a:t> </a:t>
            </a:r>
            <a:r>
              <a:rPr lang="de-DE" dirty="0"/>
              <a:t>(Kast, </a:t>
            </a:r>
            <a:r>
              <a:rPr lang="cs-CZ" dirty="0"/>
              <a:t>1985, </a:t>
            </a:r>
            <a:r>
              <a:rPr lang="de-DE" dirty="0"/>
              <a:t>S. 31) </a:t>
            </a:r>
            <a:endParaRPr lang="cs-CZ" dirty="0"/>
          </a:p>
          <a:p>
            <a:r>
              <a:rPr lang="cs-CZ" dirty="0"/>
              <a:t>= </a:t>
            </a:r>
            <a:r>
              <a:rPr lang="de-DE" dirty="0"/>
              <a:t>Bildung der Einstellungen, Urteilsfähigkeit,</a:t>
            </a:r>
            <a:r>
              <a:rPr lang="cs-CZ" dirty="0"/>
              <a:t> </a:t>
            </a:r>
            <a:r>
              <a:rPr lang="de-DE" dirty="0"/>
              <a:t>Selbstverständlichkeit, ... </a:t>
            </a:r>
            <a:endParaRPr lang="cs-CZ" dirty="0"/>
          </a:p>
          <a:p>
            <a:r>
              <a:rPr lang="cs-CZ" b="1" dirty="0"/>
              <a:t>W</a:t>
            </a:r>
            <a:r>
              <a:rPr lang="de-DE" b="1" dirty="0" err="1"/>
              <a:t>as</a:t>
            </a:r>
            <a:r>
              <a:rPr lang="de-DE" b="1" dirty="0"/>
              <a:t> und wie </a:t>
            </a:r>
            <a:r>
              <a:rPr lang="cs-CZ" b="1" dirty="0" err="1"/>
              <a:t>wird</a:t>
            </a:r>
            <a:r>
              <a:rPr lang="cs-CZ" b="1" dirty="0"/>
              <a:t> </a:t>
            </a:r>
            <a:r>
              <a:rPr lang="de-DE" b="1" dirty="0"/>
              <a:t>gelesen</a:t>
            </a:r>
            <a:r>
              <a:rPr lang="cs-CZ" b="1" dirty="0"/>
              <a:t>?</a:t>
            </a:r>
          </a:p>
          <a:p>
            <a:pPr lvl="1"/>
            <a:r>
              <a:rPr lang="de-DE" sz="2400" dirty="0">
                <a:solidFill>
                  <a:srgbClr val="284C6A"/>
                </a:solidFill>
              </a:rPr>
              <a:t>WAS: Texte, die den Lesern etwas zu sagen haben und Identifikation, Projektion und kritische Distanzierung </a:t>
            </a:r>
            <a:r>
              <a:rPr lang="cs-CZ" sz="2400" dirty="0" err="1">
                <a:solidFill>
                  <a:srgbClr val="284C6A"/>
                </a:solidFill>
              </a:rPr>
              <a:t>ermöglichen</a:t>
            </a:r>
            <a:r>
              <a:rPr lang="cs-CZ" sz="2400" dirty="0">
                <a:solidFill>
                  <a:srgbClr val="284C6A"/>
                </a:solidFill>
              </a:rPr>
              <a:t>.</a:t>
            </a:r>
          </a:p>
          <a:p>
            <a:pPr lvl="1"/>
            <a:r>
              <a:rPr lang="de-DE" sz="2400" dirty="0">
                <a:solidFill>
                  <a:srgbClr val="284C6A"/>
                </a:solidFill>
              </a:rPr>
              <a:t>WIE: </a:t>
            </a:r>
            <a:r>
              <a:rPr lang="cs-CZ" sz="2400" dirty="0">
                <a:solidFill>
                  <a:srgbClr val="284C6A"/>
                </a:solidFill>
              </a:rPr>
              <a:t>So </a:t>
            </a:r>
            <a:r>
              <a:rPr lang="de-DE" sz="2400" dirty="0">
                <a:solidFill>
                  <a:srgbClr val="284C6A"/>
                </a:solidFill>
              </a:rPr>
              <a:t>dass </a:t>
            </a:r>
            <a:r>
              <a:rPr lang="cs-CZ" sz="2400" dirty="0" err="1">
                <a:solidFill>
                  <a:srgbClr val="284C6A"/>
                </a:solidFill>
              </a:rPr>
              <a:t>die</a:t>
            </a:r>
            <a:r>
              <a:rPr lang="cs-CZ" sz="2400" dirty="0">
                <a:solidFill>
                  <a:srgbClr val="284C6A"/>
                </a:solidFill>
              </a:rPr>
              <a:t> </a:t>
            </a:r>
            <a:r>
              <a:rPr lang="de-DE" sz="2400" dirty="0">
                <a:solidFill>
                  <a:srgbClr val="284C6A"/>
                </a:solidFill>
              </a:rPr>
              <a:t>Wirkung auf den Leser möglich ist und Reflexion über das Gelesene stattfinde</a:t>
            </a:r>
            <a:r>
              <a:rPr lang="cs-CZ" sz="2400" dirty="0">
                <a:solidFill>
                  <a:srgbClr val="284C6A"/>
                </a:solidFill>
              </a:rPr>
              <a:t>n kann.</a:t>
            </a:r>
          </a:p>
          <a:p>
            <a:endParaRPr lang="cs-CZ" sz="2000" dirty="0"/>
          </a:p>
        </p:txBody>
      </p:sp>
    </p:spTree>
    <p:extLst>
      <p:ext uri="{BB962C8B-B14F-4D97-AF65-F5344CB8AC3E}">
        <p14:creationId xmlns:p14="http://schemas.microsoft.com/office/powerpoint/2010/main" val="215194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de-DE" b="1" dirty="0"/>
              <a:t>Lernzielkatalog </a:t>
            </a:r>
            <a:r>
              <a:rPr lang="cs-CZ" b="1" dirty="0"/>
              <a:t>(</a:t>
            </a:r>
            <a:r>
              <a:rPr lang="de-DE" b="1" dirty="0"/>
              <a:t>auf KJL bezogen</a:t>
            </a:r>
            <a:r>
              <a:rPr lang="cs-CZ" b="1" dirty="0"/>
              <a:t>)</a:t>
            </a:r>
            <a:r>
              <a:rPr lang="de-DE" b="1" dirty="0"/>
              <a:t>: </a:t>
            </a:r>
            <a:br>
              <a:rPr lang="cs-CZ" dirty="0"/>
            </a:br>
            <a:endParaRPr lang="cs-CZ" dirty="0"/>
          </a:p>
        </p:txBody>
      </p:sp>
      <p:sp>
        <p:nvSpPr>
          <p:cNvPr id="9221" name="Rectangle 5"/>
          <p:cNvSpPr>
            <a:spLocks noGrp="1" noChangeArrowheads="1"/>
          </p:cNvSpPr>
          <p:nvPr>
            <p:ph type="body" idx="1"/>
          </p:nvPr>
        </p:nvSpPr>
        <p:spPr>
          <a:xfrm>
            <a:off x="1066800" y="1431757"/>
            <a:ext cx="8077200" cy="4495800"/>
          </a:xfrm>
        </p:spPr>
        <p:txBody>
          <a:bodyPr/>
          <a:lstStyle/>
          <a:p>
            <a:pPr marL="0" indent="0">
              <a:buNone/>
            </a:pPr>
            <a:r>
              <a:rPr lang="de-DE" b="1" u="sng" dirty="0"/>
              <a:t>2) Landeskunde</a:t>
            </a:r>
            <a:r>
              <a:rPr lang="de-DE" u="sng" dirty="0"/>
              <a:t> </a:t>
            </a:r>
            <a:endParaRPr lang="cs-CZ" u="sng" dirty="0"/>
          </a:p>
          <a:p>
            <a:r>
              <a:rPr lang="de-DE" dirty="0"/>
              <a:t>„Die Literatur spiegelt die gesellschaftlichen Verhältnisse/Beziehungen wider und ist durch sie bedingt“(Kast, </a:t>
            </a:r>
            <a:r>
              <a:rPr lang="cs-CZ" dirty="0"/>
              <a:t>1985, </a:t>
            </a:r>
            <a:r>
              <a:rPr lang="de-DE" dirty="0"/>
              <a:t>S. 33)  </a:t>
            </a:r>
            <a:endParaRPr lang="cs-CZ" dirty="0"/>
          </a:p>
          <a:p>
            <a:r>
              <a:rPr lang="de-DE" b="1" dirty="0"/>
              <a:t>Wirkungspotenzial</a:t>
            </a:r>
            <a:r>
              <a:rPr lang="de-DE" dirty="0"/>
              <a:t> (Krusche, 1980, in Kast, </a:t>
            </a:r>
            <a:r>
              <a:rPr lang="cs-CZ" dirty="0"/>
              <a:t>1985, </a:t>
            </a:r>
            <a:r>
              <a:rPr lang="de-DE" dirty="0"/>
              <a:t>S. 34): „Die Literatur informiert nicht nur über das Land, in dem sie entstanden ist, das können pragmatische Texte ebenso und meist besser, sondern sie wirkt mit diesen Informationen auf den Leser und verbindet so das Lernziel Attitüde mit dem Lernziel Landeskunde.“ </a:t>
            </a:r>
            <a:endParaRPr lang="cs-CZ" dirty="0"/>
          </a:p>
          <a:p>
            <a:pPr marL="0" indent="0">
              <a:buNone/>
            </a:pPr>
            <a:endParaRPr lang="cs-CZ" sz="2200" dirty="0"/>
          </a:p>
        </p:txBody>
      </p:sp>
    </p:spTree>
    <p:extLst>
      <p:ext uri="{BB962C8B-B14F-4D97-AF65-F5344CB8AC3E}">
        <p14:creationId xmlns:p14="http://schemas.microsoft.com/office/powerpoint/2010/main" val="95112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de-DE" b="1" dirty="0"/>
              <a:t>Lernzielkatalog </a:t>
            </a:r>
            <a:r>
              <a:rPr lang="cs-CZ" b="1" dirty="0"/>
              <a:t>(</a:t>
            </a:r>
            <a:r>
              <a:rPr lang="de-DE" b="1" dirty="0"/>
              <a:t>auf KJL bezogen</a:t>
            </a:r>
            <a:r>
              <a:rPr lang="cs-CZ" b="1" dirty="0"/>
              <a:t>)</a:t>
            </a:r>
            <a:r>
              <a:rPr lang="de-DE" b="1" dirty="0"/>
              <a:t>: </a:t>
            </a:r>
            <a:br>
              <a:rPr lang="cs-CZ" dirty="0"/>
            </a:br>
            <a:endParaRPr lang="cs-CZ" dirty="0"/>
          </a:p>
        </p:txBody>
      </p:sp>
      <p:sp>
        <p:nvSpPr>
          <p:cNvPr id="9221" name="Rectangle 5"/>
          <p:cNvSpPr>
            <a:spLocks noGrp="1" noChangeArrowheads="1"/>
          </p:cNvSpPr>
          <p:nvPr>
            <p:ph type="body" idx="1"/>
          </p:nvPr>
        </p:nvSpPr>
        <p:spPr>
          <a:xfrm>
            <a:off x="1066800" y="1348426"/>
            <a:ext cx="8077200" cy="4495800"/>
          </a:xfrm>
        </p:spPr>
        <p:txBody>
          <a:bodyPr>
            <a:normAutofit lnSpcReduction="10000"/>
          </a:bodyPr>
          <a:lstStyle/>
          <a:p>
            <a:pPr marL="0" indent="0">
              <a:buNone/>
            </a:pPr>
            <a:r>
              <a:rPr lang="de-DE" sz="2200" b="1" u="sng" dirty="0"/>
              <a:t>3) Spracherwerb </a:t>
            </a:r>
            <a:r>
              <a:rPr lang="de-DE" sz="2200" dirty="0"/>
              <a:t>(Kast, </a:t>
            </a:r>
            <a:r>
              <a:rPr lang="cs-CZ" sz="2200" dirty="0"/>
              <a:t>1985, </a:t>
            </a:r>
            <a:r>
              <a:rPr lang="de-DE" sz="2200" dirty="0"/>
              <a:t>S. 35)</a:t>
            </a:r>
            <a:endParaRPr lang="cs-CZ" sz="2200" dirty="0"/>
          </a:p>
          <a:p>
            <a:r>
              <a:rPr lang="de-DE" sz="2200" dirty="0"/>
              <a:t>Umgang mit fremdsprachlicher Literatur = Umgang mit der Fremdsprache (in Fertigkeiten eingeteilt*</a:t>
            </a:r>
            <a:r>
              <a:rPr lang="cs-CZ" sz="2200" dirty="0"/>
              <a:t>-</a:t>
            </a:r>
            <a:r>
              <a:rPr lang="cs-CZ" sz="2200" dirty="0" err="1"/>
              <a:t>integriert</a:t>
            </a:r>
            <a:r>
              <a:rPr lang="cs-CZ" sz="2200" dirty="0"/>
              <a:t>)</a:t>
            </a:r>
          </a:p>
          <a:p>
            <a:pPr marL="0" indent="0">
              <a:buNone/>
            </a:pPr>
            <a:r>
              <a:rPr lang="de-DE" sz="2200" u="sng" dirty="0"/>
              <a:t>Sprechen:</a:t>
            </a:r>
            <a:endParaRPr lang="cs-CZ" sz="2200" dirty="0"/>
          </a:p>
          <a:p>
            <a:pPr lvl="0"/>
            <a:r>
              <a:rPr lang="de-DE" sz="2200" dirty="0"/>
              <a:t>Aussprache, Intonation </a:t>
            </a:r>
            <a:r>
              <a:rPr lang="cs-CZ" sz="2200" dirty="0"/>
              <a:t>+ </a:t>
            </a:r>
            <a:r>
              <a:rPr lang="de-DE" sz="2200" dirty="0"/>
              <a:t>aus kommunikativer Sicht: Reflexion des Textes, Diskussion über den Text, </a:t>
            </a:r>
            <a:r>
              <a:rPr lang="cs-CZ" sz="2200" dirty="0"/>
              <a:t>…</a:t>
            </a:r>
          </a:p>
          <a:p>
            <a:pPr marL="0" indent="0">
              <a:buNone/>
            </a:pPr>
            <a:r>
              <a:rPr lang="de-DE" sz="2200" u="sng" dirty="0"/>
              <a:t>Schreiben:</a:t>
            </a:r>
            <a:r>
              <a:rPr lang="cs-CZ" sz="2200" u="sng" dirty="0"/>
              <a:t> </a:t>
            </a:r>
          </a:p>
          <a:p>
            <a:r>
              <a:rPr lang="de-DE" sz="2200" dirty="0"/>
              <a:t>kreatives Schreiben eigener Texte - Comics, Umformen</a:t>
            </a:r>
            <a:r>
              <a:rPr lang="cs-CZ" sz="2200" dirty="0"/>
              <a:t>, </a:t>
            </a:r>
            <a:r>
              <a:rPr lang="de-DE" sz="2200" dirty="0"/>
              <a:t>Zusammenfassung (Flussdiagramm), Eindrücke oder Beurteilungen schriftlich wiedergeben (z. B. als Brief an den Autor des Textes)</a:t>
            </a:r>
            <a:endParaRPr lang="cs-CZ" sz="2200" dirty="0"/>
          </a:p>
          <a:p>
            <a:pPr lvl="0"/>
            <a:endParaRPr lang="cs-CZ" sz="2200" dirty="0"/>
          </a:p>
          <a:p>
            <a:pPr marL="0" indent="0">
              <a:buNone/>
            </a:pPr>
            <a:endParaRPr lang="cs-CZ" sz="2200" b="1" u="sng" dirty="0"/>
          </a:p>
        </p:txBody>
      </p:sp>
    </p:spTree>
    <p:extLst>
      <p:ext uri="{BB962C8B-B14F-4D97-AF65-F5344CB8AC3E}">
        <p14:creationId xmlns:p14="http://schemas.microsoft.com/office/powerpoint/2010/main" val="246884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de-DE" b="1" dirty="0"/>
              <a:t>Lernzielkatalog </a:t>
            </a:r>
            <a:r>
              <a:rPr lang="cs-CZ" b="1" dirty="0"/>
              <a:t>(</a:t>
            </a:r>
            <a:r>
              <a:rPr lang="de-DE" b="1" dirty="0"/>
              <a:t>auf KJL bezogen</a:t>
            </a:r>
            <a:r>
              <a:rPr lang="cs-CZ" b="1" dirty="0"/>
              <a:t>)</a:t>
            </a:r>
            <a:r>
              <a:rPr lang="de-DE" b="1" dirty="0"/>
              <a:t>: </a:t>
            </a:r>
            <a:br>
              <a:rPr lang="cs-CZ" dirty="0"/>
            </a:br>
            <a:endParaRPr lang="cs-CZ" dirty="0"/>
          </a:p>
        </p:txBody>
      </p:sp>
      <p:sp>
        <p:nvSpPr>
          <p:cNvPr id="9221" name="Rectangle 5"/>
          <p:cNvSpPr>
            <a:spLocks noGrp="1" noChangeArrowheads="1"/>
          </p:cNvSpPr>
          <p:nvPr>
            <p:ph type="body" idx="1"/>
          </p:nvPr>
        </p:nvSpPr>
        <p:spPr>
          <a:xfrm>
            <a:off x="1066800" y="1468742"/>
            <a:ext cx="8077200" cy="4495800"/>
          </a:xfrm>
        </p:spPr>
        <p:txBody>
          <a:bodyPr/>
          <a:lstStyle/>
          <a:p>
            <a:pPr marL="0" indent="0">
              <a:buNone/>
            </a:pPr>
            <a:r>
              <a:rPr lang="de-DE" sz="2200" u="sng" dirty="0"/>
              <a:t>Lesen</a:t>
            </a:r>
            <a:r>
              <a:rPr lang="cs-CZ" sz="2200" u="sng" dirty="0"/>
              <a:t> (</a:t>
            </a:r>
            <a:r>
              <a:rPr lang="cs-CZ" sz="2200" u="sng" dirty="0" err="1"/>
              <a:t>Leseverstehen</a:t>
            </a:r>
            <a:r>
              <a:rPr lang="cs-CZ" sz="2200" u="sng" dirty="0"/>
              <a:t>)</a:t>
            </a:r>
            <a:r>
              <a:rPr lang="de-DE" sz="2200" u="sng" dirty="0"/>
              <a:t>: </a:t>
            </a:r>
            <a:endParaRPr lang="cs-CZ" sz="2200" dirty="0"/>
          </a:p>
          <a:p>
            <a:pPr lvl="0"/>
            <a:r>
              <a:rPr lang="de-DE" sz="2200" dirty="0"/>
              <a:t>so extensiv (umfassend, im Kontext) wie möglich und so intensiv (nicht jedes Detail) wie nötig</a:t>
            </a:r>
            <a:r>
              <a:rPr lang="de-DE" sz="2200" i="1" dirty="0"/>
              <a:t> lesen - d. h. eher</a:t>
            </a:r>
            <a:r>
              <a:rPr lang="de-DE" sz="2200" dirty="0"/>
              <a:t> Globales verstehen</a:t>
            </a:r>
            <a:r>
              <a:rPr lang="cs-CZ" sz="2200" dirty="0"/>
              <a:t> </a:t>
            </a:r>
          </a:p>
          <a:p>
            <a:pPr lvl="0"/>
            <a:r>
              <a:rPr lang="de-DE" sz="2200" dirty="0"/>
              <a:t>Hypothesenbildung und Interferenz (Erschließung der Bedeutung über den Kontext) - Wortschatz</a:t>
            </a:r>
            <a:r>
              <a:rPr lang="cs-CZ" sz="2200" dirty="0" err="1"/>
              <a:t>erweiterung</a:t>
            </a:r>
            <a:r>
              <a:rPr lang="cs-CZ" sz="2200" dirty="0"/>
              <a:t> </a:t>
            </a:r>
          </a:p>
          <a:p>
            <a:pPr marL="0" indent="0">
              <a:buNone/>
            </a:pPr>
            <a:r>
              <a:rPr lang="de-DE" sz="2200" u="sng" dirty="0"/>
              <a:t>Hören (Hörverstehen)</a:t>
            </a:r>
            <a:endParaRPr lang="cs-CZ" sz="2200" dirty="0"/>
          </a:p>
          <a:p>
            <a:pPr marL="0" indent="0">
              <a:buNone/>
            </a:pPr>
            <a:endParaRPr lang="cs-CZ" sz="2200" dirty="0"/>
          </a:p>
          <a:p>
            <a:pPr marL="0" indent="0">
              <a:buNone/>
            </a:pPr>
            <a:endParaRPr lang="cs-CZ" sz="2200" b="1" u="sng" dirty="0"/>
          </a:p>
        </p:txBody>
      </p:sp>
    </p:spTree>
    <p:extLst>
      <p:ext uri="{BB962C8B-B14F-4D97-AF65-F5344CB8AC3E}">
        <p14:creationId xmlns:p14="http://schemas.microsoft.com/office/powerpoint/2010/main" val="95279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de-DE" b="1" dirty="0"/>
              <a:t>Lernzielkatalog </a:t>
            </a:r>
            <a:r>
              <a:rPr lang="cs-CZ" b="1" dirty="0"/>
              <a:t>(</a:t>
            </a:r>
            <a:r>
              <a:rPr lang="de-DE" b="1" dirty="0"/>
              <a:t>auf KJL bezogen</a:t>
            </a:r>
            <a:r>
              <a:rPr lang="cs-CZ" b="1" dirty="0"/>
              <a:t>)</a:t>
            </a:r>
            <a:r>
              <a:rPr lang="de-DE" b="1" dirty="0"/>
              <a:t>: </a:t>
            </a:r>
            <a:br>
              <a:rPr lang="cs-CZ" dirty="0"/>
            </a:br>
            <a:endParaRPr lang="cs-CZ" dirty="0"/>
          </a:p>
        </p:txBody>
      </p:sp>
      <p:sp>
        <p:nvSpPr>
          <p:cNvPr id="9221" name="Rectangle 5"/>
          <p:cNvSpPr>
            <a:spLocks noGrp="1" noChangeArrowheads="1"/>
          </p:cNvSpPr>
          <p:nvPr>
            <p:ph type="body" idx="1"/>
          </p:nvPr>
        </p:nvSpPr>
        <p:spPr>
          <a:xfrm>
            <a:off x="1010652" y="1351548"/>
            <a:ext cx="8077200" cy="4495800"/>
          </a:xfrm>
        </p:spPr>
        <p:txBody>
          <a:bodyPr/>
          <a:lstStyle/>
          <a:p>
            <a:pPr marL="0" indent="0">
              <a:buNone/>
            </a:pPr>
            <a:r>
              <a:rPr lang="de-DE" sz="2200" b="1" u="sng" dirty="0"/>
              <a:t>4) Literatur (fachliche Literaturkompetenz) </a:t>
            </a:r>
            <a:r>
              <a:rPr lang="de-DE" sz="2200" b="1" dirty="0"/>
              <a:t>(Kast, </a:t>
            </a:r>
            <a:r>
              <a:rPr lang="cs-CZ" sz="2200" b="1" dirty="0"/>
              <a:t>1985, </a:t>
            </a:r>
            <a:r>
              <a:rPr lang="de-DE" sz="2200" b="1" dirty="0"/>
              <a:t>S. 38)</a:t>
            </a:r>
            <a:endParaRPr lang="cs-CZ" sz="2200" dirty="0"/>
          </a:p>
          <a:p>
            <a:pPr lvl="0"/>
            <a:r>
              <a:rPr lang="cs-CZ" sz="2200" dirty="0" err="1"/>
              <a:t>Lernende</a:t>
            </a:r>
            <a:r>
              <a:rPr lang="cs-CZ" sz="2200" dirty="0"/>
              <a:t> </a:t>
            </a:r>
            <a:r>
              <a:rPr lang="cs-CZ" sz="2200" dirty="0" err="1"/>
              <a:t>bereits</a:t>
            </a:r>
            <a:r>
              <a:rPr lang="cs-CZ" sz="2200" dirty="0"/>
              <a:t> </a:t>
            </a:r>
            <a:r>
              <a:rPr lang="cs-CZ" sz="2200" dirty="0" err="1"/>
              <a:t>erfahren</a:t>
            </a:r>
            <a:r>
              <a:rPr lang="cs-CZ" sz="2200" dirty="0"/>
              <a:t> (</a:t>
            </a:r>
            <a:r>
              <a:rPr lang="cs-CZ" sz="2200" dirty="0" err="1"/>
              <a:t>Tschechischunterricht</a:t>
            </a:r>
            <a:r>
              <a:rPr lang="cs-CZ" sz="2200" dirty="0"/>
              <a:t>), </a:t>
            </a:r>
            <a:r>
              <a:rPr lang="cs-CZ" sz="2200" dirty="0" err="1"/>
              <a:t>trotzdem</a:t>
            </a:r>
            <a:r>
              <a:rPr lang="cs-CZ" sz="2200" dirty="0"/>
              <a:t> </a:t>
            </a:r>
            <a:r>
              <a:rPr lang="de-DE" sz="2200" dirty="0"/>
              <a:t>keine Selbstverständlichkeit</a:t>
            </a:r>
            <a:r>
              <a:rPr lang="cs-CZ" sz="2200" dirty="0"/>
              <a:t> – </a:t>
            </a:r>
            <a:r>
              <a:rPr lang="cs-CZ" sz="2200" dirty="0" err="1"/>
              <a:t>Förderung</a:t>
            </a:r>
            <a:r>
              <a:rPr lang="cs-CZ" sz="2200" dirty="0"/>
              <a:t> </a:t>
            </a:r>
            <a:r>
              <a:rPr lang="de-DE" sz="2200" dirty="0"/>
              <a:t>diese</a:t>
            </a:r>
            <a:r>
              <a:rPr lang="cs-CZ" sz="2200" dirty="0"/>
              <a:t>r</a:t>
            </a:r>
            <a:r>
              <a:rPr lang="de-DE" sz="2200" dirty="0"/>
              <a:t> Kompetenz </a:t>
            </a:r>
            <a:endParaRPr lang="cs-CZ" sz="2200" dirty="0"/>
          </a:p>
          <a:p>
            <a:pPr lvl="0"/>
            <a:r>
              <a:rPr lang="de-DE" sz="2200" dirty="0"/>
              <a:t>Fasst folgende Aspekte um: </a:t>
            </a:r>
            <a:endParaRPr lang="cs-CZ" sz="2200" dirty="0"/>
          </a:p>
          <a:p>
            <a:pPr lvl="1"/>
            <a:r>
              <a:rPr lang="de-DE" sz="2200" dirty="0">
                <a:solidFill>
                  <a:srgbClr val="284C6A"/>
                </a:solidFill>
              </a:rPr>
              <a:t>Erfassen charakteristischer Kennzeichen der Textsorten, Erfassen des wesentlichen Inhalts und Schlüsselstellen, Erkennen der Erzählperspektive (Perspektivenwechsel) und ihrer Funktion (z. B. Froschperspektive oder olympische Erzählhaltung), literaturgeschichtliche Aspekte (klassische Inhalte, Gestalten,…)</a:t>
            </a:r>
            <a:r>
              <a:rPr lang="cs-CZ" sz="2200" dirty="0">
                <a:solidFill>
                  <a:srgbClr val="284C6A"/>
                </a:solidFill>
              </a:rPr>
              <a:t>, …</a:t>
            </a:r>
          </a:p>
          <a:p>
            <a:pPr marL="0" indent="0">
              <a:buNone/>
            </a:pPr>
            <a:endParaRPr lang="cs-CZ" sz="2000" b="1" u="sng" dirty="0"/>
          </a:p>
        </p:txBody>
      </p:sp>
    </p:spTree>
    <p:extLst>
      <p:ext uri="{BB962C8B-B14F-4D97-AF65-F5344CB8AC3E}">
        <p14:creationId xmlns:p14="http://schemas.microsoft.com/office/powerpoint/2010/main" val="213146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de-DE" b="1" dirty="0"/>
              <a:t>Lernzielkatalog </a:t>
            </a:r>
            <a:r>
              <a:rPr lang="cs-CZ" b="1" dirty="0"/>
              <a:t>(</a:t>
            </a:r>
            <a:r>
              <a:rPr lang="de-DE" b="1" dirty="0"/>
              <a:t>auf KJL bezogen</a:t>
            </a:r>
            <a:r>
              <a:rPr lang="cs-CZ" b="1" dirty="0"/>
              <a:t>)</a:t>
            </a:r>
            <a:r>
              <a:rPr lang="de-DE" b="1" dirty="0"/>
              <a:t>: </a:t>
            </a:r>
            <a:br>
              <a:rPr lang="cs-CZ" dirty="0"/>
            </a:br>
            <a:endParaRPr lang="cs-CZ" dirty="0"/>
          </a:p>
        </p:txBody>
      </p:sp>
      <p:sp>
        <p:nvSpPr>
          <p:cNvPr id="9221" name="Rectangle 5"/>
          <p:cNvSpPr>
            <a:spLocks noGrp="1" noChangeArrowheads="1"/>
          </p:cNvSpPr>
          <p:nvPr>
            <p:ph type="body" idx="1"/>
          </p:nvPr>
        </p:nvSpPr>
        <p:spPr>
          <a:xfrm>
            <a:off x="1066800" y="1311442"/>
            <a:ext cx="8077200" cy="4495800"/>
          </a:xfrm>
        </p:spPr>
        <p:txBody>
          <a:bodyPr/>
          <a:lstStyle/>
          <a:p>
            <a:pPr marL="0" indent="0">
              <a:buNone/>
            </a:pPr>
            <a:r>
              <a:rPr lang="de-DE" sz="2200" b="1" u="sng" dirty="0"/>
              <a:t>5) Umgang mit Literatur </a:t>
            </a:r>
            <a:r>
              <a:rPr lang="de-DE" sz="2200" b="1" dirty="0"/>
              <a:t>(Kast, </a:t>
            </a:r>
            <a:r>
              <a:rPr lang="cs-CZ" sz="2200" b="1" dirty="0"/>
              <a:t>1985, </a:t>
            </a:r>
            <a:r>
              <a:rPr lang="de-DE" sz="2200" b="1" dirty="0"/>
              <a:t>S. 38)</a:t>
            </a:r>
            <a:endParaRPr lang="cs-CZ" sz="2200" dirty="0"/>
          </a:p>
          <a:p>
            <a:pPr lvl="0"/>
            <a:r>
              <a:rPr lang="de-DE" sz="2200" dirty="0"/>
              <a:t>interpretatorische Fähigkeiten entwickeln und Textstrukturen und Erzählabsichten durchschauen lernen</a:t>
            </a:r>
            <a:endParaRPr lang="cs-CZ" sz="2200" dirty="0"/>
          </a:p>
          <a:p>
            <a:pPr lvl="0"/>
            <a:r>
              <a:rPr lang="cs-CZ" sz="2200" dirty="0"/>
              <a:t>Texte</a:t>
            </a:r>
            <a:r>
              <a:rPr lang="de-DE" sz="2200" dirty="0"/>
              <a:t> liefern Bedeutungen unterschiedlichen Niveaus, </a:t>
            </a:r>
            <a:r>
              <a:rPr lang="cs-CZ" sz="2200" dirty="0" err="1"/>
              <a:t>das</a:t>
            </a:r>
            <a:r>
              <a:rPr lang="cs-CZ" sz="2200" dirty="0"/>
              <a:t> </a:t>
            </a:r>
            <a:r>
              <a:rPr lang="de-DE" sz="2200" dirty="0"/>
              <a:t>verfügbare Interpretationsinstrumentarium</a:t>
            </a:r>
            <a:r>
              <a:rPr lang="cs-CZ" sz="2200" dirty="0"/>
              <a:t> </a:t>
            </a:r>
            <a:r>
              <a:rPr lang="cs-CZ" sz="2200" dirty="0" err="1"/>
              <a:t>ist</a:t>
            </a:r>
            <a:r>
              <a:rPr lang="cs-CZ" sz="2200" dirty="0"/>
              <a:t> </a:t>
            </a:r>
            <a:r>
              <a:rPr lang="cs-CZ" sz="2200" dirty="0" err="1"/>
              <a:t>wichtig</a:t>
            </a:r>
            <a:r>
              <a:rPr lang="de-DE" sz="2200" dirty="0"/>
              <a:t> (Bürger, 1980, Kast, </a:t>
            </a:r>
            <a:r>
              <a:rPr lang="cs-CZ" sz="2200" dirty="0"/>
              <a:t>1985, </a:t>
            </a:r>
            <a:r>
              <a:rPr lang="de-DE" sz="2200" dirty="0"/>
              <a:t>S. 39) </a:t>
            </a:r>
            <a:endParaRPr lang="cs-CZ" sz="2200" dirty="0"/>
          </a:p>
          <a:p>
            <a:pPr lvl="0"/>
            <a:r>
              <a:rPr lang="de-DE" sz="2200" dirty="0"/>
              <a:t>Sie lernen: das Aufsuchen von Schlüsselstellen, das Erschließen einer epischen Kleinform (Ort, Zeit, Personen, Handlungsverlauf), das Markieren von spannenden Stellen, das Erschließen der Gliederung und des Aufbaus des Textes, Arbeit mit Nachschlagewerken, …</a:t>
            </a:r>
            <a:endParaRPr lang="cs-CZ" sz="2200" dirty="0"/>
          </a:p>
          <a:p>
            <a:pPr marL="0" indent="0">
              <a:buNone/>
            </a:pPr>
            <a:endParaRPr lang="cs-CZ" sz="2000" b="1" u="sng" dirty="0"/>
          </a:p>
        </p:txBody>
      </p:sp>
    </p:spTree>
    <p:extLst>
      <p:ext uri="{BB962C8B-B14F-4D97-AF65-F5344CB8AC3E}">
        <p14:creationId xmlns:p14="http://schemas.microsoft.com/office/powerpoint/2010/main" val="286709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de-DE" b="1" dirty="0"/>
              <a:t>Lernzielkatalog </a:t>
            </a:r>
            <a:r>
              <a:rPr lang="cs-CZ" b="1" dirty="0"/>
              <a:t>(</a:t>
            </a:r>
            <a:r>
              <a:rPr lang="de-DE" b="1" dirty="0"/>
              <a:t>auf KJL bezogen</a:t>
            </a:r>
            <a:r>
              <a:rPr lang="cs-CZ" b="1" dirty="0"/>
              <a:t>)</a:t>
            </a:r>
            <a:r>
              <a:rPr lang="de-DE" b="1" dirty="0"/>
              <a:t>: </a:t>
            </a:r>
            <a:br>
              <a:rPr lang="cs-CZ" dirty="0"/>
            </a:br>
            <a:endParaRPr lang="cs-CZ" dirty="0"/>
          </a:p>
        </p:txBody>
      </p:sp>
      <p:sp>
        <p:nvSpPr>
          <p:cNvPr id="9221" name="Rectangle 5"/>
          <p:cNvSpPr>
            <a:spLocks noGrp="1" noChangeArrowheads="1"/>
          </p:cNvSpPr>
          <p:nvPr>
            <p:ph type="body" idx="1"/>
          </p:nvPr>
        </p:nvSpPr>
        <p:spPr>
          <a:xfrm>
            <a:off x="1066800" y="1319463"/>
            <a:ext cx="8077200" cy="4495800"/>
          </a:xfrm>
        </p:spPr>
        <p:txBody>
          <a:bodyPr/>
          <a:lstStyle/>
          <a:p>
            <a:r>
              <a:rPr lang="de-DE" sz="2200" b="1" u="sng" dirty="0"/>
              <a:t>6) Genussfähigkeit</a:t>
            </a:r>
            <a:r>
              <a:rPr lang="de-DE" sz="2200" b="1" dirty="0"/>
              <a:t> - die Kinder und Jugendliche auf den Geschmack der Literatur zu bringen (Kast, </a:t>
            </a:r>
            <a:r>
              <a:rPr lang="cs-CZ" sz="2200" b="1" dirty="0"/>
              <a:t>1985, </a:t>
            </a:r>
            <a:r>
              <a:rPr lang="de-DE" sz="2200" b="1" dirty="0"/>
              <a:t>S. 40)</a:t>
            </a:r>
            <a:endParaRPr lang="cs-CZ" sz="2200" dirty="0"/>
          </a:p>
          <a:p>
            <a:pPr lvl="0"/>
            <a:r>
              <a:rPr lang="cs-CZ" sz="2200" dirty="0"/>
              <a:t>(H</a:t>
            </a:r>
            <a:r>
              <a:rPr lang="de-DE" sz="2200" dirty="0" err="1"/>
              <a:t>äufig</a:t>
            </a:r>
            <a:r>
              <a:rPr lang="de-DE" sz="2200" dirty="0"/>
              <a:t> vernachlässigte Funktion des Literaturunterrichts</a:t>
            </a:r>
            <a:r>
              <a:rPr lang="cs-CZ" sz="2200" dirty="0"/>
              <a:t>.)</a:t>
            </a:r>
          </a:p>
          <a:p>
            <a:pPr lvl="0"/>
            <a:r>
              <a:rPr lang="cs-CZ" sz="2200" dirty="0" err="1"/>
              <a:t>Mit</a:t>
            </a:r>
            <a:r>
              <a:rPr lang="cs-CZ" sz="2200" dirty="0"/>
              <a:t> </a:t>
            </a:r>
            <a:r>
              <a:rPr lang="cs-CZ" sz="2200" dirty="0" err="1"/>
              <a:t>anderen</a:t>
            </a:r>
            <a:r>
              <a:rPr lang="cs-CZ" sz="2200" dirty="0"/>
              <a:t> </a:t>
            </a:r>
            <a:r>
              <a:rPr lang="de-DE" sz="2200" dirty="0"/>
              <a:t>Ziel</a:t>
            </a:r>
            <a:r>
              <a:rPr lang="cs-CZ" sz="2200" dirty="0"/>
              <a:t>en</a:t>
            </a:r>
            <a:r>
              <a:rPr lang="de-DE" sz="2200" dirty="0"/>
              <a:t> </a:t>
            </a:r>
            <a:r>
              <a:rPr lang="cs-CZ" sz="2200" dirty="0"/>
              <a:t>ver</a:t>
            </a:r>
            <a:r>
              <a:rPr lang="de-DE" sz="2200" dirty="0"/>
              <a:t>knüpft: ständige</a:t>
            </a:r>
            <a:r>
              <a:rPr lang="cs-CZ" sz="2200" dirty="0"/>
              <a:t>s</a:t>
            </a:r>
            <a:r>
              <a:rPr lang="de-DE" sz="2200" dirty="0"/>
              <a:t> Nachschlagen im Wörterbuch, fehlende Strategien zur Erschließung der Bedeutung der Wörter, ohne Möglichkeit einer Identifikation/Projektion in die Helden, inhaltlich und altersgemäß unpassende Texte ohne Leseanreiz</a:t>
            </a:r>
            <a:r>
              <a:rPr lang="cs-CZ" sz="2200" dirty="0"/>
              <a:t>, …</a:t>
            </a:r>
          </a:p>
          <a:p>
            <a:pPr lvl="0"/>
            <a:r>
              <a:rPr lang="cs-CZ" sz="2200" dirty="0" err="1"/>
              <a:t>Das</a:t>
            </a:r>
            <a:r>
              <a:rPr lang="cs-CZ" sz="2200" dirty="0"/>
              <a:t> </a:t>
            </a:r>
            <a:r>
              <a:rPr lang="cs-CZ" sz="2200" dirty="0" err="1"/>
              <a:t>alles</a:t>
            </a:r>
            <a:r>
              <a:rPr lang="cs-CZ" sz="2200" dirty="0"/>
              <a:t> </a:t>
            </a:r>
            <a:r>
              <a:rPr lang="de-DE" sz="2200" dirty="0"/>
              <a:t>macht kein Spaß und führt zu Langweile</a:t>
            </a:r>
            <a:r>
              <a:rPr lang="cs-CZ" sz="2200" dirty="0"/>
              <a:t>! </a:t>
            </a:r>
          </a:p>
          <a:p>
            <a:pPr marL="0" indent="0">
              <a:buNone/>
            </a:pPr>
            <a:endParaRPr lang="cs-CZ" sz="2000" b="1" u="sng" dirty="0"/>
          </a:p>
        </p:txBody>
      </p:sp>
    </p:spTree>
    <p:extLst>
      <p:ext uri="{BB962C8B-B14F-4D97-AF65-F5344CB8AC3E}">
        <p14:creationId xmlns:p14="http://schemas.microsoft.com/office/powerpoint/2010/main" val="55814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de-DE" b="1" dirty="0"/>
              <a:t>Kompetenzerwerb </a:t>
            </a:r>
            <a:r>
              <a:rPr lang="de-DE" dirty="0"/>
              <a:t>(</a:t>
            </a:r>
            <a:r>
              <a:rPr lang="de-DE" dirty="0" err="1"/>
              <a:t>Surkamp</a:t>
            </a:r>
            <a:r>
              <a:rPr lang="de-DE" dirty="0"/>
              <a:t>, </a:t>
            </a:r>
            <a:r>
              <a:rPr lang="cs-CZ" dirty="0"/>
              <a:t>2010, </a:t>
            </a:r>
            <a:r>
              <a:rPr lang="de-DE" dirty="0"/>
              <a:t>S. 138-139)</a:t>
            </a:r>
            <a:br>
              <a:rPr lang="cs-CZ" dirty="0"/>
            </a:br>
            <a:endParaRPr lang="cs-CZ" dirty="0"/>
          </a:p>
        </p:txBody>
      </p:sp>
      <p:sp>
        <p:nvSpPr>
          <p:cNvPr id="9221" name="Rectangle 5"/>
          <p:cNvSpPr>
            <a:spLocks noGrp="1" noChangeArrowheads="1"/>
          </p:cNvSpPr>
          <p:nvPr>
            <p:ph type="body" idx="1"/>
          </p:nvPr>
        </p:nvSpPr>
        <p:spPr>
          <a:xfrm>
            <a:off x="1066800" y="1319463"/>
            <a:ext cx="8077200" cy="4495800"/>
          </a:xfrm>
        </p:spPr>
        <p:txBody>
          <a:bodyPr/>
          <a:lstStyle/>
          <a:p>
            <a:r>
              <a:rPr lang="cs-CZ" sz="2000" b="1" dirty="0"/>
              <a:t>A</a:t>
            </a:r>
            <a:r>
              <a:rPr lang="de-DE" sz="2000" b="1" dirty="0" err="1"/>
              <a:t>ffektive</a:t>
            </a:r>
            <a:r>
              <a:rPr lang="de-DE" sz="2000" b="1" dirty="0"/>
              <a:t> und imaginative Kompetenzen</a:t>
            </a:r>
            <a:r>
              <a:rPr lang="cs-CZ" sz="2000" b="1" dirty="0"/>
              <a:t> - </a:t>
            </a:r>
            <a:r>
              <a:rPr lang="de-DE" sz="2000" dirty="0"/>
              <a:t>Möglichkeit in eine fiktionale Welt eintauchen und sich einfühlen zu können </a:t>
            </a:r>
            <a:endParaRPr lang="cs-CZ" sz="2000" dirty="0"/>
          </a:p>
          <a:p>
            <a:r>
              <a:rPr lang="cs-CZ" sz="2000" b="1" dirty="0"/>
              <a:t>I</a:t>
            </a:r>
            <a:r>
              <a:rPr lang="de-DE" sz="2000" b="1" dirty="0" err="1"/>
              <a:t>nterkulturelle</a:t>
            </a:r>
            <a:r>
              <a:rPr lang="de-DE" sz="2000" b="1" dirty="0"/>
              <a:t> Kommunikationskompetenzen</a:t>
            </a:r>
            <a:r>
              <a:rPr lang="cs-CZ" sz="2000" b="1" dirty="0"/>
              <a:t> – </a:t>
            </a:r>
            <a:r>
              <a:rPr lang="cs-CZ" sz="2000" dirty="0" err="1"/>
              <a:t>kreativer</a:t>
            </a:r>
            <a:r>
              <a:rPr lang="cs-CZ" sz="2000" dirty="0"/>
              <a:t> </a:t>
            </a:r>
            <a:r>
              <a:rPr lang="cs-CZ" sz="2000" dirty="0" err="1"/>
              <a:t>Prozess</a:t>
            </a:r>
            <a:r>
              <a:rPr lang="cs-CZ" sz="2000" dirty="0"/>
              <a:t> der </a:t>
            </a:r>
            <a:r>
              <a:rPr lang="de-DE" sz="2000" dirty="0"/>
              <a:t>Auseinandersetzung mit fremden Perspektiven (Perspektivenwechsel</a:t>
            </a:r>
            <a:r>
              <a:rPr lang="cs-CZ" sz="2000" dirty="0"/>
              <a:t>)</a:t>
            </a:r>
          </a:p>
          <a:p>
            <a:r>
              <a:rPr lang="cs-CZ" sz="2000" b="1" dirty="0"/>
              <a:t>K</a:t>
            </a:r>
            <a:r>
              <a:rPr lang="de-DE" sz="2000" b="1" dirty="0" err="1"/>
              <a:t>ulturelle</a:t>
            </a:r>
            <a:r>
              <a:rPr lang="de-DE" sz="2000" b="1" dirty="0"/>
              <a:t> Kompetenzen</a:t>
            </a:r>
            <a:r>
              <a:rPr lang="de-DE" sz="2000" dirty="0"/>
              <a:t> - die literarischen Texte </a:t>
            </a:r>
            <a:r>
              <a:rPr lang="cs-CZ" sz="2000" dirty="0"/>
              <a:t>= </a:t>
            </a:r>
            <a:r>
              <a:rPr lang="de-DE" sz="2000" dirty="0"/>
              <a:t>Einblicke in die fremden Kulturen (wie die Leute da leben, usw.)</a:t>
            </a:r>
            <a:endParaRPr lang="cs-CZ" sz="2000" dirty="0"/>
          </a:p>
          <a:p>
            <a:endParaRPr lang="cs-CZ" sz="2000" dirty="0"/>
          </a:p>
          <a:p>
            <a:pPr marL="0" indent="0">
              <a:buNone/>
            </a:pPr>
            <a:endParaRPr lang="cs-CZ" sz="2000" b="1" u="sng" dirty="0"/>
          </a:p>
        </p:txBody>
      </p:sp>
    </p:spTree>
    <p:extLst>
      <p:ext uri="{BB962C8B-B14F-4D97-AF65-F5344CB8AC3E}">
        <p14:creationId xmlns:p14="http://schemas.microsoft.com/office/powerpoint/2010/main" val="141495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de-DE" b="1" dirty="0"/>
              <a:t>Kompetenzerwerb </a:t>
            </a:r>
            <a:r>
              <a:rPr lang="de-DE" dirty="0"/>
              <a:t>(</a:t>
            </a:r>
            <a:r>
              <a:rPr lang="de-DE" dirty="0" err="1"/>
              <a:t>Surkamp</a:t>
            </a:r>
            <a:r>
              <a:rPr lang="de-DE" dirty="0"/>
              <a:t>, </a:t>
            </a:r>
            <a:r>
              <a:rPr lang="cs-CZ" dirty="0"/>
              <a:t>2010, </a:t>
            </a:r>
            <a:r>
              <a:rPr lang="de-DE" dirty="0"/>
              <a:t>S. 138-139)</a:t>
            </a:r>
            <a:br>
              <a:rPr lang="cs-CZ" dirty="0"/>
            </a:br>
            <a:endParaRPr lang="cs-CZ" dirty="0"/>
          </a:p>
        </p:txBody>
      </p:sp>
      <p:sp>
        <p:nvSpPr>
          <p:cNvPr id="9221" name="Rectangle 5"/>
          <p:cNvSpPr>
            <a:spLocks noGrp="1" noChangeArrowheads="1"/>
          </p:cNvSpPr>
          <p:nvPr>
            <p:ph type="body" idx="1"/>
          </p:nvPr>
        </p:nvSpPr>
        <p:spPr>
          <a:xfrm>
            <a:off x="1066800" y="1319463"/>
            <a:ext cx="8077200" cy="4495800"/>
          </a:xfrm>
        </p:spPr>
        <p:txBody>
          <a:bodyPr/>
          <a:lstStyle/>
          <a:p>
            <a:r>
              <a:rPr lang="de-DE" sz="2000" b="1" dirty="0"/>
              <a:t>Kommunikative Kompetenz</a:t>
            </a:r>
            <a:r>
              <a:rPr lang="de-DE" sz="2000" dirty="0"/>
              <a:t> (das oberste Ziel des FSU)</a:t>
            </a:r>
            <a:r>
              <a:rPr lang="cs-CZ" sz="2000" dirty="0"/>
              <a:t> - </a:t>
            </a:r>
            <a:r>
              <a:rPr lang="de-DE" sz="2000" dirty="0"/>
              <a:t>Interaktion mit dem Text</a:t>
            </a:r>
            <a:r>
              <a:rPr lang="cs-CZ" sz="2000" dirty="0"/>
              <a:t> = </a:t>
            </a:r>
            <a:r>
              <a:rPr lang="de-DE" sz="2000" dirty="0"/>
              <a:t>Anregung zum Sprechen/Schreiben nutzen kann</a:t>
            </a:r>
            <a:r>
              <a:rPr lang="cs-CZ" sz="2000" dirty="0"/>
              <a:t>.</a:t>
            </a:r>
          </a:p>
          <a:p>
            <a:r>
              <a:rPr lang="de-DE" sz="2000" b="1" dirty="0"/>
              <a:t>Lesekompetenz und literarische Kompetenzen</a:t>
            </a:r>
            <a:r>
              <a:rPr lang="de-DE" sz="2000" dirty="0"/>
              <a:t> </a:t>
            </a:r>
            <a:r>
              <a:rPr lang="cs-CZ" sz="2000" dirty="0"/>
              <a:t>- </a:t>
            </a:r>
            <a:r>
              <a:rPr lang="de-DE" sz="2000" dirty="0"/>
              <a:t>Kenntnisse über die literarischen Gattung</a:t>
            </a:r>
            <a:r>
              <a:rPr lang="cs-CZ" sz="2000" dirty="0"/>
              <a:t>en</a:t>
            </a:r>
          </a:p>
          <a:p>
            <a:r>
              <a:rPr lang="de-DE" sz="2000" b="1" dirty="0"/>
              <a:t>Medienkompetenz </a:t>
            </a:r>
            <a:r>
              <a:rPr lang="cs-CZ" sz="2000" b="1" dirty="0"/>
              <a:t>- </a:t>
            </a:r>
            <a:r>
              <a:rPr lang="de-DE" sz="2000" dirty="0"/>
              <a:t>Texte mehrkanalig </a:t>
            </a:r>
            <a:r>
              <a:rPr lang="cs-CZ" sz="2000" dirty="0"/>
              <a:t>(</a:t>
            </a:r>
            <a:r>
              <a:rPr lang="de-DE" sz="2000" dirty="0"/>
              <a:t>lesend, hörend</a:t>
            </a:r>
            <a:r>
              <a:rPr lang="cs-CZ" sz="2000" dirty="0"/>
              <a:t>)</a:t>
            </a:r>
            <a:r>
              <a:rPr lang="de-DE" sz="2000" dirty="0"/>
              <a:t> wahrnehmen und verstehen können (Comics, </a:t>
            </a:r>
            <a:r>
              <a:rPr lang="de-DE" sz="2000" dirty="0" err="1"/>
              <a:t>Hörtexte</a:t>
            </a:r>
            <a:r>
              <a:rPr lang="de-DE" sz="2000" dirty="0"/>
              <a:t>, …)</a:t>
            </a:r>
            <a:endParaRPr lang="cs-CZ" sz="2000" dirty="0"/>
          </a:p>
          <a:p>
            <a:r>
              <a:rPr lang="cs-CZ" sz="2000" b="1" dirty="0"/>
              <a:t>N</a:t>
            </a:r>
            <a:r>
              <a:rPr lang="de-DE" sz="2000" b="1" dirty="0" err="1"/>
              <a:t>arrative</a:t>
            </a:r>
            <a:r>
              <a:rPr lang="de-DE" sz="2000" b="1" dirty="0"/>
              <a:t> Kompetenzen</a:t>
            </a:r>
            <a:r>
              <a:rPr lang="de-DE" sz="2000" dirty="0"/>
              <a:t> - die Geschichte rezipieren (erfassen) und produzieren können</a:t>
            </a:r>
            <a:endParaRPr lang="cs-CZ" sz="2000" dirty="0"/>
          </a:p>
          <a:p>
            <a:endParaRPr lang="cs-CZ" sz="2000" dirty="0"/>
          </a:p>
          <a:p>
            <a:pPr marL="0" indent="0">
              <a:buNone/>
            </a:pPr>
            <a:endParaRPr lang="cs-CZ" sz="2000" b="1" u="sng" dirty="0"/>
          </a:p>
        </p:txBody>
      </p:sp>
    </p:spTree>
    <p:extLst>
      <p:ext uri="{BB962C8B-B14F-4D97-AF65-F5344CB8AC3E}">
        <p14:creationId xmlns:p14="http://schemas.microsoft.com/office/powerpoint/2010/main" val="21824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dirty="0" err="1"/>
              <a:t>Organisatorisches</a:t>
            </a:r>
            <a:endParaRPr lang="cs-CZ" dirty="0"/>
          </a:p>
        </p:txBody>
      </p:sp>
      <p:sp>
        <p:nvSpPr>
          <p:cNvPr id="3" name="Zástupný symbol pro obsah 2"/>
          <p:cNvSpPr>
            <a:spLocks noGrp="1"/>
          </p:cNvSpPr>
          <p:nvPr>
            <p:ph idx="1"/>
          </p:nvPr>
        </p:nvSpPr>
        <p:spPr/>
        <p:txBody>
          <a:bodyPr rtlCol="0"/>
          <a:lstStyle/>
          <a:p>
            <a:pPr rtl="0"/>
            <a:r>
              <a:rPr lang="cs-CZ" dirty="0" err="1"/>
              <a:t>Ziel</a:t>
            </a:r>
            <a:r>
              <a:rPr lang="cs-CZ" dirty="0"/>
              <a:t> des </a:t>
            </a:r>
            <a:r>
              <a:rPr lang="cs-CZ" dirty="0" err="1"/>
              <a:t>Kurses</a:t>
            </a:r>
            <a:r>
              <a:rPr lang="cs-CZ" dirty="0"/>
              <a:t> </a:t>
            </a:r>
          </a:p>
          <a:p>
            <a:pPr rtl="0"/>
            <a:r>
              <a:rPr lang="cs-CZ" dirty="0" err="1"/>
              <a:t>Kursverlauf</a:t>
            </a:r>
            <a:r>
              <a:rPr lang="cs-CZ" dirty="0"/>
              <a:t> </a:t>
            </a:r>
          </a:p>
          <a:p>
            <a:pPr rtl="0"/>
            <a:r>
              <a:rPr lang="cs-CZ" dirty="0" err="1"/>
              <a:t>Abschlussbedingungen</a:t>
            </a:r>
            <a:endParaRPr lang="cs-CZ" dirty="0"/>
          </a:p>
          <a:p>
            <a:r>
              <a:rPr lang="de-DE" dirty="0"/>
              <a:t>Literarische Texte im FSU</a:t>
            </a:r>
            <a:r>
              <a:rPr lang="cs-CZ" dirty="0"/>
              <a:t>? – </a:t>
            </a:r>
            <a:r>
              <a:rPr lang="cs-CZ" dirty="0" err="1"/>
              <a:t>Gruppenarbeit</a:t>
            </a:r>
            <a:r>
              <a:rPr lang="cs-CZ" dirty="0"/>
              <a:t> </a:t>
            </a:r>
          </a:p>
          <a:p>
            <a:pPr marL="0" indent="0">
              <a:buNone/>
            </a:pPr>
            <a:endParaRPr lang="cs-CZ" dirty="0"/>
          </a:p>
          <a:p>
            <a:pPr rtl="0"/>
            <a:r>
              <a:rPr lang="cs-CZ" dirty="0" err="1"/>
              <a:t>Verteilung</a:t>
            </a:r>
            <a:r>
              <a:rPr lang="cs-CZ" dirty="0"/>
              <a:t> der </a:t>
            </a:r>
            <a:r>
              <a:rPr lang="cs-CZ" dirty="0" err="1"/>
              <a:t>Aufgaben</a:t>
            </a:r>
            <a:r>
              <a:rPr lang="cs-CZ" dirty="0"/>
              <a:t> </a:t>
            </a:r>
          </a:p>
          <a:p>
            <a:pPr rtl="0"/>
            <a:endParaRPr lang="cs-CZ" dirty="0"/>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9E84A5-DD5E-499C-AFAC-F50AFF6C9350}"/>
              </a:ext>
            </a:extLst>
          </p:cNvPr>
          <p:cNvSpPr>
            <a:spLocks noGrp="1"/>
          </p:cNvSpPr>
          <p:nvPr>
            <p:ph type="title"/>
          </p:nvPr>
        </p:nvSpPr>
        <p:spPr>
          <a:xfrm>
            <a:off x="1098884" y="685582"/>
            <a:ext cx="8077200" cy="914400"/>
          </a:xfrm>
        </p:spPr>
        <p:txBody>
          <a:bodyPr>
            <a:normAutofit fontScale="90000"/>
          </a:bodyPr>
          <a:lstStyle/>
          <a:p>
            <a:r>
              <a:rPr lang="cs-CZ" sz="4000" b="1" dirty="0" err="1"/>
              <a:t>Kriterien</a:t>
            </a:r>
            <a:r>
              <a:rPr lang="cs-CZ" sz="4000" b="1" dirty="0"/>
              <a:t> der </a:t>
            </a:r>
            <a:r>
              <a:rPr lang="de-DE" sz="4000" b="1" dirty="0"/>
              <a:t>Textauswahl </a:t>
            </a:r>
            <a:br>
              <a:rPr lang="cs-CZ" sz="2400" dirty="0"/>
            </a:br>
            <a:r>
              <a:rPr lang="de-DE" sz="2000" dirty="0"/>
              <a:t>(</a:t>
            </a:r>
            <a:r>
              <a:rPr lang="de-DE" sz="2000" dirty="0" err="1"/>
              <a:t>Surkamp</a:t>
            </a:r>
            <a:r>
              <a:rPr lang="de-DE" sz="2000" dirty="0"/>
              <a:t>, </a:t>
            </a:r>
            <a:r>
              <a:rPr lang="cs-CZ" sz="2000" dirty="0"/>
              <a:t>2010, </a:t>
            </a:r>
            <a:r>
              <a:rPr lang="de-DE" sz="2000" dirty="0"/>
              <a:t>S. 140</a:t>
            </a:r>
            <a:r>
              <a:rPr lang="cs-CZ" sz="2000" dirty="0"/>
              <a:t>; </a:t>
            </a:r>
            <a:r>
              <a:rPr lang="de-DE" sz="2000" dirty="0" err="1"/>
              <a:t>Glaap</a:t>
            </a:r>
            <a:r>
              <a:rPr lang="de-DE" sz="2000" dirty="0"/>
              <a:t> + Rück, </a:t>
            </a:r>
            <a:r>
              <a:rPr lang="cs-CZ" sz="2000" dirty="0"/>
              <a:t>2003, </a:t>
            </a:r>
            <a:r>
              <a:rPr lang="de-DE" sz="2000" dirty="0"/>
              <a:t>S. 135)</a:t>
            </a:r>
            <a:r>
              <a:rPr lang="cs-CZ" sz="2000" dirty="0"/>
              <a:t> </a:t>
            </a:r>
            <a:br>
              <a:rPr lang="cs-CZ" sz="2000" dirty="0"/>
            </a:br>
            <a:r>
              <a:rPr lang="cs-CZ" sz="2000" dirty="0"/>
              <a:t>(</a:t>
            </a:r>
            <a:r>
              <a:rPr lang="cs-CZ" sz="2000" dirty="0" err="1"/>
              <a:t>nur</a:t>
            </a:r>
            <a:r>
              <a:rPr lang="cs-CZ" sz="2000" dirty="0"/>
              <a:t> </a:t>
            </a:r>
            <a:r>
              <a:rPr lang="cs-CZ" sz="2000" dirty="0" err="1"/>
              <a:t>als</a:t>
            </a:r>
            <a:r>
              <a:rPr lang="cs-CZ" sz="2000" dirty="0"/>
              <a:t> </a:t>
            </a:r>
            <a:r>
              <a:rPr lang="cs-CZ" sz="2000" dirty="0" err="1"/>
              <a:t>erster</a:t>
            </a:r>
            <a:r>
              <a:rPr lang="cs-CZ" sz="2000" dirty="0"/>
              <a:t> </a:t>
            </a:r>
            <a:r>
              <a:rPr lang="de-DE" sz="2000" i="1" dirty="0"/>
              <a:t>Orientierungs- und Beurteilungsmaßstab</a:t>
            </a:r>
            <a:r>
              <a:rPr lang="cs-CZ" sz="2000" i="1" dirty="0"/>
              <a:t>)</a:t>
            </a:r>
            <a:br>
              <a:rPr lang="de-DE" sz="2000" dirty="0"/>
            </a:br>
            <a:endParaRPr lang="cs-CZ" sz="2000" dirty="0"/>
          </a:p>
        </p:txBody>
      </p:sp>
      <p:sp>
        <p:nvSpPr>
          <p:cNvPr id="3" name="Zástupný symbol pro obsah 2">
            <a:extLst>
              <a:ext uri="{FF2B5EF4-FFF2-40B4-BE49-F238E27FC236}">
                <a16:creationId xmlns:a16="http://schemas.microsoft.com/office/drawing/2014/main" id="{710E317A-7700-48A5-8F28-3BAD2ECE4314}"/>
              </a:ext>
            </a:extLst>
          </p:cNvPr>
          <p:cNvSpPr>
            <a:spLocks noGrp="1"/>
          </p:cNvSpPr>
          <p:nvPr>
            <p:ph idx="1"/>
          </p:nvPr>
        </p:nvSpPr>
        <p:spPr>
          <a:xfrm>
            <a:off x="1098884" y="1428818"/>
            <a:ext cx="8077200" cy="4495800"/>
          </a:xfrm>
        </p:spPr>
        <p:txBody>
          <a:bodyPr>
            <a:normAutofit lnSpcReduction="10000"/>
          </a:bodyPr>
          <a:lstStyle/>
          <a:p>
            <a:pPr lvl="0"/>
            <a:r>
              <a:rPr lang="de-DE" sz="2200" dirty="0"/>
              <a:t>ist von seinem Äußeren her ansprechend (weckt Neugier)</a:t>
            </a:r>
            <a:endParaRPr lang="cs-CZ" sz="2200" dirty="0"/>
          </a:p>
          <a:p>
            <a:pPr lvl="0"/>
            <a:r>
              <a:rPr lang="de-DE" sz="2200" dirty="0"/>
              <a:t>Umfang bis 90 Seiten im Anfängerunterricht </a:t>
            </a:r>
            <a:endParaRPr lang="cs-CZ" sz="2200" dirty="0"/>
          </a:p>
          <a:p>
            <a:pPr lvl="0"/>
            <a:r>
              <a:rPr lang="de-DE" sz="2200" dirty="0"/>
              <a:t>Thematik altersgemäß, attraktiv, spannend </a:t>
            </a:r>
            <a:endParaRPr lang="cs-CZ" sz="2200" dirty="0"/>
          </a:p>
          <a:p>
            <a:pPr lvl="0"/>
            <a:r>
              <a:rPr lang="de-DE" sz="2200" dirty="0"/>
              <a:t>Inhalt aktuell und für die Zielgruppe relevant </a:t>
            </a:r>
            <a:endParaRPr lang="cs-CZ" sz="2200" dirty="0"/>
          </a:p>
          <a:p>
            <a:pPr lvl="0"/>
            <a:r>
              <a:rPr lang="de-DE" sz="2200" dirty="0"/>
              <a:t>lässt Identifikation zu, verführt</a:t>
            </a:r>
            <a:r>
              <a:rPr lang="cs-CZ" sz="2200" dirty="0"/>
              <a:t> </a:t>
            </a:r>
            <a:r>
              <a:rPr lang="de-DE" sz="2200" dirty="0"/>
              <a:t>jedoch nicht zur unkritischen Identifikation, sondern zu einer kritischen Distanzierung </a:t>
            </a:r>
            <a:endParaRPr lang="cs-CZ" sz="2200" dirty="0"/>
          </a:p>
          <a:p>
            <a:pPr lvl="0"/>
            <a:r>
              <a:rPr lang="de-DE" sz="2200" dirty="0"/>
              <a:t>Sprache anschaulich, nicht zu schwierig, authentisch und situativ</a:t>
            </a:r>
            <a:endParaRPr lang="cs-CZ" sz="2200" dirty="0"/>
          </a:p>
          <a:p>
            <a:pPr lvl="0"/>
            <a:r>
              <a:rPr lang="cs-CZ" sz="2200" dirty="0"/>
              <a:t> …</a:t>
            </a:r>
          </a:p>
          <a:p>
            <a:r>
              <a:rPr lang="cs-CZ" sz="2200" dirty="0" err="1"/>
              <a:t>Lernziele</a:t>
            </a:r>
            <a:r>
              <a:rPr lang="cs-CZ" sz="2200" dirty="0"/>
              <a:t>!!!</a:t>
            </a:r>
          </a:p>
        </p:txBody>
      </p:sp>
    </p:spTree>
    <p:extLst>
      <p:ext uri="{BB962C8B-B14F-4D97-AF65-F5344CB8AC3E}">
        <p14:creationId xmlns:p14="http://schemas.microsoft.com/office/powerpoint/2010/main" val="188554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title"/>
          </p:nvPr>
        </p:nvSpPr>
        <p:spPr>
          <a:xfrm>
            <a:off x="857860" y="852754"/>
            <a:ext cx="8077200" cy="914400"/>
          </a:xfrm>
        </p:spPr>
        <p:txBody>
          <a:bodyPr>
            <a:normAutofit fontScale="90000"/>
          </a:bodyPr>
          <a:lstStyle/>
          <a:p>
            <a:r>
              <a:rPr lang="de-DE" b="1" dirty="0"/>
              <a:t>Häppchenliteratur oder Ganzschriften?</a:t>
            </a:r>
            <a:r>
              <a:rPr lang="de-DE" dirty="0"/>
              <a:t> </a:t>
            </a:r>
            <a:r>
              <a:rPr lang="de-DE" sz="2200" dirty="0"/>
              <a:t>(Kast,</a:t>
            </a:r>
            <a:r>
              <a:rPr lang="cs-CZ" sz="2200" dirty="0"/>
              <a:t> 1985,</a:t>
            </a:r>
            <a:r>
              <a:rPr lang="de-DE" sz="2200" dirty="0"/>
              <a:t> S. 61)</a:t>
            </a:r>
            <a:br>
              <a:rPr lang="cs-CZ" dirty="0"/>
            </a:br>
            <a:endParaRPr lang="cs-CZ" dirty="0"/>
          </a:p>
        </p:txBody>
      </p:sp>
      <p:sp>
        <p:nvSpPr>
          <p:cNvPr id="271362" name="Rectangle 2"/>
          <p:cNvSpPr>
            <a:spLocks noGrp="1" noChangeArrowheads="1"/>
          </p:cNvSpPr>
          <p:nvPr>
            <p:ph type="body" idx="1"/>
          </p:nvPr>
        </p:nvSpPr>
        <p:spPr>
          <a:xfrm>
            <a:off x="857860" y="1388168"/>
            <a:ext cx="8077200" cy="4495800"/>
          </a:xfrm>
        </p:spPr>
        <p:txBody>
          <a:bodyPr/>
          <a:lstStyle/>
          <a:p>
            <a:r>
              <a:rPr lang="de-DE" sz="2200" dirty="0"/>
              <a:t>Häppchen = kurze Ausschnitte aus längeren Texten</a:t>
            </a:r>
            <a:r>
              <a:rPr lang="cs-CZ" sz="2200" dirty="0"/>
              <a:t> </a:t>
            </a:r>
            <a:r>
              <a:rPr lang="cs-CZ" sz="2200" dirty="0" err="1"/>
              <a:t>vs</a:t>
            </a:r>
            <a:r>
              <a:rPr lang="cs-CZ" sz="2200" dirty="0"/>
              <a:t> </a:t>
            </a:r>
            <a:r>
              <a:rPr lang="de-DE" sz="2200" dirty="0"/>
              <a:t>ungekürzte Ganzschriften</a:t>
            </a:r>
            <a:r>
              <a:rPr lang="cs-CZ" sz="2200" dirty="0"/>
              <a:t>. </a:t>
            </a:r>
            <a:r>
              <a:rPr lang="de-DE" sz="2200" dirty="0"/>
              <a:t>Kontrovers.</a:t>
            </a:r>
            <a:endParaRPr lang="cs-CZ" sz="2200" dirty="0"/>
          </a:p>
          <a:p>
            <a:r>
              <a:rPr lang="cs-CZ" sz="2200" u="sng" dirty="0" err="1"/>
              <a:t>Vorteile</a:t>
            </a:r>
            <a:r>
              <a:rPr lang="cs-CZ" sz="2200" u="sng" dirty="0"/>
              <a:t> der </a:t>
            </a:r>
            <a:r>
              <a:rPr lang="de-DE" sz="2200" u="sng" dirty="0"/>
              <a:t>Häppchenliteratur</a:t>
            </a:r>
            <a:r>
              <a:rPr lang="cs-CZ" sz="2200" u="sng" dirty="0"/>
              <a:t> </a:t>
            </a:r>
            <a:r>
              <a:rPr lang="de-DE" sz="2200" dirty="0"/>
              <a:t>: Lernende nicht überfordert; vertiefendes Lesen</a:t>
            </a:r>
            <a:r>
              <a:rPr lang="cs-CZ" sz="2200" dirty="0"/>
              <a:t> </a:t>
            </a:r>
            <a:r>
              <a:rPr lang="cs-CZ" sz="2200" dirty="0" err="1"/>
              <a:t>möglich</a:t>
            </a:r>
            <a:r>
              <a:rPr lang="de-DE" sz="2200" dirty="0"/>
              <a:t>;</a:t>
            </a:r>
            <a:r>
              <a:rPr lang="cs-CZ" sz="2200" dirty="0"/>
              <a:t> </a:t>
            </a:r>
            <a:r>
              <a:rPr lang="cs-CZ" sz="2200" dirty="0" err="1"/>
              <a:t>niedriger</a:t>
            </a:r>
            <a:r>
              <a:rPr lang="cs-CZ" sz="2200" dirty="0"/>
              <a:t> </a:t>
            </a:r>
            <a:r>
              <a:rPr lang="cs-CZ" sz="2200" dirty="0" err="1"/>
              <a:t>Zeitaufwand</a:t>
            </a:r>
            <a:r>
              <a:rPr lang="de-DE" sz="2200" dirty="0"/>
              <a:t>; niedrigere Gefahr der Langweile</a:t>
            </a:r>
            <a:r>
              <a:rPr lang="cs-CZ" sz="2200" dirty="0"/>
              <a:t>,…</a:t>
            </a:r>
          </a:p>
          <a:p>
            <a:r>
              <a:rPr lang="de-DE" sz="2200" u="sng" dirty="0"/>
              <a:t>Nachteile</a:t>
            </a:r>
            <a:r>
              <a:rPr lang="cs-CZ" sz="2200" u="sng" dirty="0"/>
              <a:t> der </a:t>
            </a:r>
            <a:r>
              <a:rPr lang="cs-CZ" sz="2200" u="sng" dirty="0" err="1"/>
              <a:t>Häppchenliteratur</a:t>
            </a:r>
            <a:r>
              <a:rPr lang="de-DE" sz="2200" dirty="0"/>
              <a:t>: aus dem Zusammenhang gerissen, verlocken zur pedantischen Analyse, viele Einzelstücke ergeben ein verwirrendes Chaos, …</a:t>
            </a:r>
            <a:endParaRPr lang="cs-CZ" sz="2200" dirty="0"/>
          </a:p>
          <a:p>
            <a:endParaRPr lang="cs-CZ" sz="2000" dirty="0"/>
          </a:p>
        </p:txBody>
      </p:sp>
    </p:spTree>
    <p:extLst>
      <p:ext uri="{BB962C8B-B14F-4D97-AF65-F5344CB8AC3E}">
        <p14:creationId xmlns:p14="http://schemas.microsoft.com/office/powerpoint/2010/main" val="205419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1362">
                                            <p:txEl>
                                              <p:pRg st="1" end="1"/>
                                            </p:txEl>
                                          </p:spTgt>
                                        </p:tgtEl>
                                        <p:attrNameLst>
                                          <p:attrName>style.visibility</p:attrName>
                                        </p:attrNameLst>
                                      </p:cBhvr>
                                      <p:to>
                                        <p:strVal val="visible"/>
                                      </p:to>
                                    </p:set>
                                    <p:animEffect transition="in" filter="wipe(down)">
                                      <p:cBhvr>
                                        <p:cTn id="7" dur="500"/>
                                        <p:tgtEl>
                                          <p:spTgt spid="2713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1362">
                                            <p:txEl>
                                              <p:pRg st="2" end="2"/>
                                            </p:txEl>
                                          </p:spTgt>
                                        </p:tgtEl>
                                        <p:attrNameLst>
                                          <p:attrName>style.visibility</p:attrName>
                                        </p:attrNameLst>
                                      </p:cBhvr>
                                      <p:to>
                                        <p:strVal val="visible"/>
                                      </p:to>
                                    </p:set>
                                    <p:animEffect transition="in" filter="wipe(down)">
                                      <p:cBhvr>
                                        <p:cTn id="12" dur="500"/>
                                        <p:tgtEl>
                                          <p:spTgt spid="271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title"/>
          </p:nvPr>
        </p:nvSpPr>
        <p:spPr/>
        <p:txBody>
          <a:bodyPr/>
          <a:lstStyle/>
          <a:p>
            <a:r>
              <a:rPr lang="cs-CZ" sz="3000" dirty="0"/>
              <a:t>WIE? </a:t>
            </a:r>
            <a:r>
              <a:rPr lang="cs-CZ" b="1" dirty="0" err="1"/>
              <a:t>Methoden</a:t>
            </a:r>
            <a:r>
              <a:rPr lang="cs-CZ" b="1" dirty="0"/>
              <a:t> der </a:t>
            </a:r>
            <a:r>
              <a:rPr lang="cs-CZ" b="1" dirty="0" err="1"/>
              <a:t>Arbeit</a:t>
            </a:r>
            <a:r>
              <a:rPr lang="cs-CZ" b="1" dirty="0"/>
              <a:t> </a:t>
            </a:r>
            <a:r>
              <a:rPr lang="cs-CZ" b="1" dirty="0" err="1"/>
              <a:t>mit</a:t>
            </a:r>
            <a:r>
              <a:rPr lang="cs-CZ" b="1" dirty="0"/>
              <a:t> den </a:t>
            </a:r>
            <a:r>
              <a:rPr lang="cs-CZ" b="1" dirty="0" err="1"/>
              <a:t>literarischen</a:t>
            </a:r>
            <a:r>
              <a:rPr lang="cs-CZ" b="1" dirty="0"/>
              <a:t> </a:t>
            </a:r>
            <a:r>
              <a:rPr lang="cs-CZ" b="1" dirty="0" err="1"/>
              <a:t>Texten</a:t>
            </a:r>
            <a:r>
              <a:rPr lang="cs-CZ" b="1" dirty="0"/>
              <a:t> </a:t>
            </a:r>
            <a:r>
              <a:rPr lang="cs-CZ" b="1" dirty="0" err="1"/>
              <a:t>im</a:t>
            </a:r>
            <a:r>
              <a:rPr lang="cs-CZ" b="1" dirty="0"/>
              <a:t> </a:t>
            </a:r>
            <a:r>
              <a:rPr lang="cs-CZ" b="1" dirty="0" err="1"/>
              <a:t>Unterricht</a:t>
            </a:r>
            <a:r>
              <a:rPr lang="cs-CZ" b="1" dirty="0"/>
              <a:t> </a:t>
            </a:r>
          </a:p>
        </p:txBody>
      </p:sp>
      <p:sp>
        <p:nvSpPr>
          <p:cNvPr id="270338" name="Rectangle 2"/>
          <p:cNvSpPr>
            <a:spLocks noGrp="1" noChangeArrowheads="1"/>
          </p:cNvSpPr>
          <p:nvPr>
            <p:ph type="body" idx="1"/>
          </p:nvPr>
        </p:nvSpPr>
        <p:spPr/>
        <p:txBody>
          <a:bodyPr/>
          <a:lstStyle/>
          <a:p>
            <a:pPr marL="0" indent="0">
              <a:buNone/>
            </a:pPr>
            <a:r>
              <a:rPr lang="de-DE" sz="2200" u="sng" dirty="0"/>
              <a:t>Typischer Verlauf einer Literaturstunde? </a:t>
            </a:r>
            <a:endParaRPr lang="cs-CZ" sz="2200" dirty="0"/>
          </a:p>
          <a:p>
            <a:r>
              <a:rPr lang="de-DE" sz="2200" dirty="0"/>
              <a:t>Der Lehrer verteilt einen unbekannten Text</a:t>
            </a:r>
            <a:r>
              <a:rPr lang="cs-CZ" sz="2200" dirty="0"/>
              <a:t>.</a:t>
            </a:r>
            <a:r>
              <a:rPr lang="de-DE" sz="2200" dirty="0"/>
              <a:t> </a:t>
            </a:r>
            <a:endParaRPr lang="cs-CZ" sz="2200" dirty="0"/>
          </a:p>
          <a:p>
            <a:r>
              <a:rPr lang="de-DE" sz="2200" dirty="0"/>
              <a:t>Die Schüler lesen den Text / der Lehrer liest ihn vor</a:t>
            </a:r>
            <a:r>
              <a:rPr lang="cs-CZ" sz="2200" dirty="0"/>
              <a:t>.</a:t>
            </a:r>
          </a:p>
          <a:p>
            <a:r>
              <a:rPr lang="de-DE" sz="2200" dirty="0"/>
              <a:t>Der Text wird vom Lehrer präsentiert und der Lehrer meint, die Schüler haben mehr oder weniger verstanden, worum es in dem Text geht</a:t>
            </a:r>
            <a:r>
              <a:rPr lang="cs-CZ" sz="2200" dirty="0"/>
              <a:t>.</a:t>
            </a:r>
          </a:p>
          <a:p>
            <a:r>
              <a:rPr lang="de-DE" sz="2200" dirty="0"/>
              <a:t>Phase des Vokabelerklärens, der Analyse syntaktischer und grammatikalischer Schwierigkeiten</a:t>
            </a:r>
            <a:r>
              <a:rPr lang="cs-CZ" sz="2200" dirty="0"/>
              <a:t>.</a:t>
            </a:r>
          </a:p>
          <a:p>
            <a:r>
              <a:rPr lang="de-DE" sz="2200" dirty="0"/>
              <a:t>Inhalt </a:t>
            </a:r>
            <a:r>
              <a:rPr lang="cs-CZ" sz="2200" dirty="0" err="1"/>
              <a:t>wird</a:t>
            </a:r>
            <a:r>
              <a:rPr lang="cs-CZ" sz="2200" dirty="0"/>
              <a:t> </a:t>
            </a:r>
            <a:r>
              <a:rPr lang="de-DE" sz="2200" dirty="0"/>
              <a:t>semantisiert/ermittelt</a:t>
            </a:r>
            <a:r>
              <a:rPr lang="cs-CZ" sz="2200" dirty="0"/>
              <a:t>.</a:t>
            </a:r>
            <a:r>
              <a:rPr lang="de-DE" sz="2200" dirty="0"/>
              <a:t> </a:t>
            </a:r>
            <a:endParaRPr lang="cs-CZ" sz="2200" dirty="0"/>
          </a:p>
          <a:p>
            <a:endParaRPr lang="cs-CZ" sz="2000" dirty="0"/>
          </a:p>
        </p:txBody>
      </p:sp>
    </p:spTree>
    <p:extLst>
      <p:ext uri="{BB962C8B-B14F-4D97-AF65-F5344CB8AC3E}">
        <p14:creationId xmlns:p14="http://schemas.microsoft.com/office/powerpoint/2010/main" val="362317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338">
                                            <p:txEl>
                                              <p:pRg st="1" end="1"/>
                                            </p:txEl>
                                          </p:spTgt>
                                        </p:tgtEl>
                                        <p:attrNameLst>
                                          <p:attrName>style.visibility</p:attrName>
                                        </p:attrNameLst>
                                      </p:cBhvr>
                                      <p:to>
                                        <p:strVal val="visible"/>
                                      </p:to>
                                    </p:set>
                                    <p:animEffect transition="in" filter="fade">
                                      <p:cBhvr>
                                        <p:cTn id="7" dur="500"/>
                                        <p:tgtEl>
                                          <p:spTgt spid="27033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0338">
                                            <p:txEl>
                                              <p:pRg st="2" end="2"/>
                                            </p:txEl>
                                          </p:spTgt>
                                        </p:tgtEl>
                                        <p:attrNameLst>
                                          <p:attrName>style.visibility</p:attrName>
                                        </p:attrNameLst>
                                      </p:cBhvr>
                                      <p:to>
                                        <p:strVal val="visible"/>
                                      </p:to>
                                    </p:set>
                                    <p:animEffect transition="in" filter="fade">
                                      <p:cBhvr>
                                        <p:cTn id="10" dur="500"/>
                                        <p:tgtEl>
                                          <p:spTgt spid="27033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0338">
                                            <p:txEl>
                                              <p:pRg st="3" end="3"/>
                                            </p:txEl>
                                          </p:spTgt>
                                        </p:tgtEl>
                                        <p:attrNameLst>
                                          <p:attrName>style.visibility</p:attrName>
                                        </p:attrNameLst>
                                      </p:cBhvr>
                                      <p:to>
                                        <p:strVal val="visible"/>
                                      </p:to>
                                    </p:set>
                                    <p:animEffect transition="in" filter="fade">
                                      <p:cBhvr>
                                        <p:cTn id="13" dur="500"/>
                                        <p:tgtEl>
                                          <p:spTgt spid="27033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0338">
                                            <p:txEl>
                                              <p:pRg st="4" end="4"/>
                                            </p:txEl>
                                          </p:spTgt>
                                        </p:tgtEl>
                                        <p:attrNameLst>
                                          <p:attrName>style.visibility</p:attrName>
                                        </p:attrNameLst>
                                      </p:cBhvr>
                                      <p:to>
                                        <p:strVal val="visible"/>
                                      </p:to>
                                    </p:set>
                                    <p:animEffect transition="in" filter="fade">
                                      <p:cBhvr>
                                        <p:cTn id="16" dur="500"/>
                                        <p:tgtEl>
                                          <p:spTgt spid="27033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70338">
                                            <p:txEl>
                                              <p:pRg st="5" end="5"/>
                                            </p:txEl>
                                          </p:spTgt>
                                        </p:tgtEl>
                                        <p:attrNameLst>
                                          <p:attrName>style.visibility</p:attrName>
                                        </p:attrNameLst>
                                      </p:cBhvr>
                                      <p:to>
                                        <p:strVal val="visible"/>
                                      </p:to>
                                    </p:set>
                                    <p:animEffect transition="in" filter="fade">
                                      <p:cBhvr>
                                        <p:cTn id="19" dur="500"/>
                                        <p:tgtEl>
                                          <p:spTgt spid="2703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CA2167-95F9-43BF-9B5B-9FC1364E3809}"/>
              </a:ext>
            </a:extLst>
          </p:cNvPr>
          <p:cNvSpPr>
            <a:spLocks noGrp="1"/>
          </p:cNvSpPr>
          <p:nvPr>
            <p:ph type="title"/>
          </p:nvPr>
        </p:nvSpPr>
        <p:spPr/>
        <p:txBody>
          <a:bodyPr/>
          <a:lstStyle/>
          <a:p>
            <a:r>
              <a:rPr lang="de-DE" b="1" dirty="0"/>
              <a:t>3-Phasen-Modell</a:t>
            </a:r>
            <a:endParaRPr lang="cs-CZ" b="1" dirty="0"/>
          </a:p>
        </p:txBody>
      </p:sp>
      <p:sp>
        <p:nvSpPr>
          <p:cNvPr id="3" name="Zástupný symbol pro obsah 2">
            <a:extLst>
              <a:ext uri="{FF2B5EF4-FFF2-40B4-BE49-F238E27FC236}">
                <a16:creationId xmlns:a16="http://schemas.microsoft.com/office/drawing/2014/main" id="{C9085B34-E494-406B-9977-9CBBDB450356}"/>
              </a:ext>
            </a:extLst>
          </p:cNvPr>
          <p:cNvSpPr>
            <a:spLocks noGrp="1"/>
          </p:cNvSpPr>
          <p:nvPr>
            <p:ph idx="1"/>
          </p:nvPr>
        </p:nvSpPr>
        <p:spPr>
          <a:xfrm>
            <a:off x="1066800" y="1708428"/>
            <a:ext cx="8077200" cy="4495800"/>
          </a:xfrm>
        </p:spPr>
        <p:txBody>
          <a:bodyPr/>
          <a:lstStyle/>
          <a:p>
            <a:r>
              <a:rPr lang="de-DE" dirty="0"/>
              <a:t>Bekanntmachen mit dem Buch</a:t>
            </a:r>
            <a:r>
              <a:rPr lang="cs-CZ" dirty="0"/>
              <a:t> – „vor dem </a:t>
            </a:r>
            <a:r>
              <a:rPr lang="cs-CZ" dirty="0" err="1"/>
              <a:t>Lesen</a:t>
            </a:r>
            <a:r>
              <a:rPr lang="cs-CZ" dirty="0"/>
              <a:t> / vor der </a:t>
            </a:r>
            <a:r>
              <a:rPr lang="cs-CZ" dirty="0" err="1"/>
              <a:t>Textrezeption</a:t>
            </a:r>
            <a:r>
              <a:rPr lang="cs-CZ" dirty="0"/>
              <a:t>“</a:t>
            </a:r>
          </a:p>
          <a:p>
            <a:r>
              <a:rPr lang="de-DE" dirty="0"/>
              <a:t>Lesen (zu Hause oder im Unterricht)</a:t>
            </a:r>
            <a:r>
              <a:rPr lang="cs-CZ" dirty="0"/>
              <a:t> – „</a:t>
            </a:r>
            <a:r>
              <a:rPr lang="cs-CZ" dirty="0" err="1"/>
              <a:t>während</a:t>
            </a:r>
            <a:r>
              <a:rPr lang="cs-CZ" dirty="0"/>
              <a:t> des </a:t>
            </a:r>
            <a:r>
              <a:rPr lang="cs-CZ" dirty="0" err="1"/>
              <a:t>Lesens</a:t>
            </a:r>
            <a:r>
              <a:rPr lang="cs-CZ" dirty="0"/>
              <a:t> / </a:t>
            </a:r>
            <a:r>
              <a:rPr lang="cs-CZ" dirty="0" err="1"/>
              <a:t>während</a:t>
            </a:r>
            <a:r>
              <a:rPr lang="cs-CZ" dirty="0"/>
              <a:t> der </a:t>
            </a:r>
            <a:r>
              <a:rPr lang="cs-CZ" dirty="0" err="1"/>
              <a:t>Textrezeption</a:t>
            </a:r>
            <a:r>
              <a:rPr lang="cs-CZ" dirty="0"/>
              <a:t>“</a:t>
            </a:r>
          </a:p>
          <a:p>
            <a:r>
              <a:rPr lang="de-DE" dirty="0"/>
              <a:t>Besprechung/Behandlung im Unterricht</a:t>
            </a:r>
            <a:r>
              <a:rPr lang="cs-CZ" dirty="0"/>
              <a:t> – „nach dem </a:t>
            </a:r>
            <a:r>
              <a:rPr lang="cs-CZ" dirty="0" err="1"/>
              <a:t>Lesen</a:t>
            </a:r>
            <a:r>
              <a:rPr lang="cs-CZ" dirty="0"/>
              <a:t> / nach der </a:t>
            </a:r>
            <a:r>
              <a:rPr lang="cs-CZ" dirty="0" err="1"/>
              <a:t>Textrezeption</a:t>
            </a:r>
            <a:r>
              <a:rPr lang="cs-CZ" dirty="0"/>
              <a:t>“</a:t>
            </a:r>
          </a:p>
        </p:txBody>
      </p:sp>
    </p:spTree>
    <p:extLst>
      <p:ext uri="{BB962C8B-B14F-4D97-AF65-F5344CB8AC3E}">
        <p14:creationId xmlns:p14="http://schemas.microsoft.com/office/powerpoint/2010/main" val="138541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0FE359-0C46-492E-ADA0-40669B86D609}"/>
              </a:ext>
            </a:extLst>
          </p:cNvPr>
          <p:cNvSpPr>
            <a:spLocks noGrp="1"/>
          </p:cNvSpPr>
          <p:nvPr>
            <p:ph type="title"/>
          </p:nvPr>
        </p:nvSpPr>
        <p:spPr/>
        <p:txBody>
          <a:bodyPr/>
          <a:lstStyle/>
          <a:p>
            <a:r>
              <a:rPr lang="de-DE" b="1" dirty="0"/>
              <a:t>1) VOR DEM LESEN:</a:t>
            </a:r>
            <a:br>
              <a:rPr lang="cs-CZ" dirty="0"/>
            </a:br>
            <a:endParaRPr lang="cs-CZ" dirty="0"/>
          </a:p>
        </p:txBody>
      </p:sp>
      <p:sp>
        <p:nvSpPr>
          <p:cNvPr id="3" name="Zástupný symbol pro obsah 2">
            <a:extLst>
              <a:ext uri="{FF2B5EF4-FFF2-40B4-BE49-F238E27FC236}">
                <a16:creationId xmlns:a16="http://schemas.microsoft.com/office/drawing/2014/main" id="{02CCE451-BC38-49DE-B821-2FE6A3B559A4}"/>
              </a:ext>
            </a:extLst>
          </p:cNvPr>
          <p:cNvSpPr>
            <a:spLocks noGrp="1"/>
          </p:cNvSpPr>
          <p:nvPr>
            <p:ph idx="1"/>
          </p:nvPr>
        </p:nvSpPr>
        <p:spPr>
          <a:xfrm>
            <a:off x="1169894" y="1367056"/>
            <a:ext cx="8077200" cy="4495800"/>
          </a:xfrm>
        </p:spPr>
        <p:txBody>
          <a:bodyPr/>
          <a:lstStyle/>
          <a:p>
            <a:r>
              <a:rPr lang="de-DE" b="1" dirty="0" err="1"/>
              <a:t>Vorbereitungs</a:t>
            </a:r>
            <a:r>
              <a:rPr lang="cs-CZ" b="1" dirty="0" err="1"/>
              <a:t>phase</a:t>
            </a:r>
            <a:r>
              <a:rPr lang="cs-CZ" b="1" dirty="0"/>
              <a:t> </a:t>
            </a:r>
          </a:p>
          <a:p>
            <a:r>
              <a:rPr lang="de-DE" b="1" dirty="0"/>
              <a:t>Motivationsphase</a:t>
            </a:r>
            <a:endParaRPr lang="cs-CZ" dirty="0"/>
          </a:p>
        </p:txBody>
      </p:sp>
    </p:spTree>
    <p:extLst>
      <p:ext uri="{BB962C8B-B14F-4D97-AF65-F5344CB8AC3E}">
        <p14:creationId xmlns:p14="http://schemas.microsoft.com/office/powerpoint/2010/main" val="182121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F0EF41-906F-4B89-B423-443332BAF463}"/>
              </a:ext>
            </a:extLst>
          </p:cNvPr>
          <p:cNvSpPr>
            <a:spLocks noGrp="1"/>
          </p:cNvSpPr>
          <p:nvPr>
            <p:ph type="title"/>
          </p:nvPr>
        </p:nvSpPr>
        <p:spPr/>
        <p:txBody>
          <a:bodyPr/>
          <a:lstStyle/>
          <a:p>
            <a:r>
              <a:rPr lang="de-DE" b="1" dirty="0"/>
              <a:t>Vorbereitungsphase: </a:t>
            </a:r>
            <a:endParaRPr lang="cs-CZ" dirty="0"/>
          </a:p>
        </p:txBody>
      </p:sp>
      <p:sp>
        <p:nvSpPr>
          <p:cNvPr id="3" name="Zástupný symbol pro obsah 2">
            <a:extLst>
              <a:ext uri="{FF2B5EF4-FFF2-40B4-BE49-F238E27FC236}">
                <a16:creationId xmlns:a16="http://schemas.microsoft.com/office/drawing/2014/main" id="{741122AE-F5C0-4ACF-A050-3C178CF6CBC0}"/>
              </a:ext>
            </a:extLst>
          </p:cNvPr>
          <p:cNvSpPr>
            <a:spLocks noGrp="1"/>
          </p:cNvSpPr>
          <p:nvPr>
            <p:ph idx="1"/>
          </p:nvPr>
        </p:nvSpPr>
        <p:spPr>
          <a:xfrm>
            <a:off x="1066800" y="1646238"/>
            <a:ext cx="8077200" cy="4495800"/>
          </a:xfrm>
        </p:spPr>
        <p:txBody>
          <a:bodyPr/>
          <a:lstStyle/>
          <a:p>
            <a:r>
              <a:rPr lang="de-DE" sz="2200" dirty="0"/>
              <a:t>„Es werden Voraussetzungen dafür geschaffen, einen (auch längeren) Text in der FS verstehen zu können“ (Kast, </a:t>
            </a:r>
            <a:r>
              <a:rPr lang="cs-CZ" sz="2200" dirty="0"/>
              <a:t>1985, </a:t>
            </a:r>
            <a:r>
              <a:rPr lang="de-DE" sz="2200" dirty="0"/>
              <a:t>S. 72) </a:t>
            </a:r>
            <a:endParaRPr lang="cs-CZ" sz="2200" dirty="0"/>
          </a:p>
          <a:p>
            <a:r>
              <a:rPr lang="de-DE" sz="2200" b="1" dirty="0"/>
              <a:t> „Advance </a:t>
            </a:r>
            <a:r>
              <a:rPr lang="de-DE" sz="2200" b="1" dirty="0" err="1"/>
              <a:t>organisers</a:t>
            </a:r>
            <a:r>
              <a:rPr lang="de-DE" sz="2200" b="1" dirty="0"/>
              <a:t>“ </a:t>
            </a:r>
            <a:r>
              <a:rPr lang="de-DE" sz="2200" dirty="0"/>
              <a:t>(</a:t>
            </a:r>
            <a:r>
              <a:rPr lang="cs-CZ" sz="2200" dirty="0" err="1"/>
              <a:t>ibid</a:t>
            </a:r>
            <a:r>
              <a:rPr lang="cs-CZ" sz="2200" dirty="0"/>
              <a:t>., </a:t>
            </a:r>
            <a:r>
              <a:rPr lang="de-DE" sz="2200" dirty="0"/>
              <a:t>S. 49-60</a:t>
            </a:r>
            <a:r>
              <a:rPr lang="de-DE" sz="2200" b="1" dirty="0"/>
              <a:t>)</a:t>
            </a:r>
            <a:r>
              <a:rPr lang="de-DE" sz="2200" dirty="0"/>
              <a:t> - versuchen den Lernprozess zu verbessern, indem sie im Voraus (in </a:t>
            </a:r>
            <a:r>
              <a:rPr lang="de-DE" sz="2200" dirty="0" err="1"/>
              <a:t>advance</a:t>
            </a:r>
            <a:r>
              <a:rPr lang="de-DE" sz="2200" dirty="0"/>
              <a:t>) die Hindernisse aus dem Weg räumen</a:t>
            </a:r>
            <a:r>
              <a:rPr lang="cs-CZ" sz="2200" dirty="0"/>
              <a:t>, </a:t>
            </a:r>
            <a:r>
              <a:rPr lang="de-DE" sz="2200" dirty="0"/>
              <a:t>die die Arbeit mit dem Text erschweren könnten. </a:t>
            </a:r>
            <a:endParaRPr lang="cs-CZ" sz="2200" dirty="0"/>
          </a:p>
          <a:p>
            <a:endParaRPr lang="cs-CZ" sz="2200" dirty="0"/>
          </a:p>
          <a:p>
            <a:r>
              <a:rPr lang="de-DE" sz="2200" dirty="0"/>
              <a:t>Welche Hindernisse stellen sich den Lernenden in den Weg? - 	in Bezug auf: Inhalt, Situation, Sprache, Textsorte (vor allem Inhalt und Sprache) </a:t>
            </a:r>
            <a:endParaRPr lang="cs-CZ" sz="2200" dirty="0"/>
          </a:p>
          <a:p>
            <a:endParaRPr lang="cs-CZ" sz="1200" dirty="0"/>
          </a:p>
        </p:txBody>
      </p:sp>
    </p:spTree>
    <p:extLst>
      <p:ext uri="{BB962C8B-B14F-4D97-AF65-F5344CB8AC3E}">
        <p14:creationId xmlns:p14="http://schemas.microsoft.com/office/powerpoint/2010/main" val="427651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D3204E7A-0BA3-4854-8B10-33B4B4124D8C}"/>
              </a:ext>
            </a:extLst>
          </p:cNvPr>
          <p:cNvSpPr>
            <a:spLocks noGrp="1"/>
          </p:cNvSpPr>
          <p:nvPr>
            <p:ph idx="1"/>
          </p:nvPr>
        </p:nvSpPr>
        <p:spPr>
          <a:xfrm>
            <a:off x="1063432" y="295320"/>
            <a:ext cx="8640960" cy="4495800"/>
          </a:xfrm>
        </p:spPr>
        <p:txBody>
          <a:bodyPr>
            <a:normAutofit fontScale="92500" lnSpcReduction="10000"/>
          </a:bodyPr>
          <a:lstStyle/>
          <a:p>
            <a:pPr lvl="0"/>
            <a:r>
              <a:rPr lang="de-DE" sz="2000" u="sng" dirty="0"/>
              <a:t>Inhalt</a:t>
            </a:r>
            <a:r>
              <a:rPr lang="de-DE" sz="2000" dirty="0"/>
              <a:t> - kulturelle</a:t>
            </a:r>
            <a:r>
              <a:rPr lang="cs-CZ" sz="2000" dirty="0"/>
              <a:t>r</a:t>
            </a:r>
            <a:r>
              <a:rPr lang="de-DE" sz="2000" dirty="0"/>
              <a:t>, gesellschaftliche</a:t>
            </a:r>
            <a:r>
              <a:rPr lang="cs-CZ" sz="2000" dirty="0"/>
              <a:t>r</a:t>
            </a:r>
            <a:r>
              <a:rPr lang="de-DE" sz="2000" dirty="0"/>
              <a:t>, politische</a:t>
            </a:r>
            <a:r>
              <a:rPr lang="cs-CZ" sz="2000" dirty="0"/>
              <a:t>r</a:t>
            </a:r>
            <a:r>
              <a:rPr lang="de-DE" sz="2000" dirty="0"/>
              <a:t>, historische</a:t>
            </a:r>
            <a:r>
              <a:rPr lang="cs-CZ" sz="2000" dirty="0"/>
              <a:t>r</a:t>
            </a:r>
            <a:r>
              <a:rPr lang="de-DE" sz="2000" dirty="0"/>
              <a:t> und geographische</a:t>
            </a:r>
            <a:r>
              <a:rPr lang="cs-CZ" sz="2000" dirty="0"/>
              <a:t>r</a:t>
            </a:r>
            <a:r>
              <a:rPr lang="de-DE" sz="2000" dirty="0"/>
              <a:t> Kontext. (z. B. Fotos</a:t>
            </a:r>
            <a:r>
              <a:rPr lang="cs-CZ" sz="2000" dirty="0"/>
              <a:t> oder </a:t>
            </a:r>
            <a:r>
              <a:rPr lang="de-DE" sz="2000" dirty="0"/>
              <a:t>Video einsetzen</a:t>
            </a:r>
            <a:r>
              <a:rPr lang="cs-CZ" sz="2000" dirty="0"/>
              <a:t> </a:t>
            </a:r>
            <a:r>
              <a:rPr lang="cs-CZ" sz="2000" dirty="0" err="1"/>
              <a:t>und</a:t>
            </a:r>
            <a:r>
              <a:rPr lang="cs-CZ" sz="2000" dirty="0"/>
              <a:t> </a:t>
            </a:r>
            <a:r>
              <a:rPr lang="de-DE" sz="2000" dirty="0"/>
              <a:t>die</a:t>
            </a:r>
            <a:r>
              <a:rPr lang="cs-CZ" sz="2000" dirty="0"/>
              <a:t> </a:t>
            </a:r>
            <a:r>
              <a:rPr lang="cs-CZ" sz="2000" dirty="0" err="1"/>
              <a:t>kontextbezogenen</a:t>
            </a:r>
            <a:r>
              <a:rPr lang="de-DE" sz="2000" dirty="0"/>
              <a:t> Informationen immer wieder erklären</a:t>
            </a:r>
            <a:r>
              <a:rPr lang="cs-CZ" sz="2000" dirty="0"/>
              <a:t>)</a:t>
            </a:r>
            <a:r>
              <a:rPr lang="de-DE" sz="2000" dirty="0"/>
              <a:t> </a:t>
            </a:r>
            <a:endParaRPr lang="cs-CZ" sz="2000" dirty="0"/>
          </a:p>
          <a:p>
            <a:pPr lvl="0"/>
            <a:r>
              <a:rPr lang="de-DE" sz="2000" u="sng" dirty="0"/>
              <a:t>Situation</a:t>
            </a:r>
            <a:r>
              <a:rPr lang="de-DE" sz="2000" dirty="0"/>
              <a:t> - emotionale Einstellung des Schülers auf den Text, Konzentration, Aufnahmebereitschaft auf die Thematik des Textes </a:t>
            </a:r>
            <a:endParaRPr lang="cs-CZ" sz="2000" dirty="0"/>
          </a:p>
          <a:p>
            <a:pPr lvl="0"/>
            <a:r>
              <a:rPr lang="de-DE" sz="2000" u="sng" dirty="0"/>
              <a:t>Sprache</a:t>
            </a:r>
            <a:r>
              <a:rPr lang="de-DE" sz="2000" dirty="0"/>
              <a:t> - </a:t>
            </a:r>
            <a:r>
              <a:rPr lang="de-DE" sz="2000" b="1" dirty="0"/>
              <a:t>nicht die Muttersprache einzuschalten </a:t>
            </a:r>
            <a:r>
              <a:rPr lang="de-DE" sz="2000" dirty="0"/>
              <a:t>- d. h. den Lernenden die Zeit zu nehmen, zu übersetzen und sie hiermit dazu zu zwingen, direkt zu verstehen</a:t>
            </a:r>
            <a:endParaRPr lang="cs-CZ" sz="2000" dirty="0"/>
          </a:p>
          <a:p>
            <a:pPr lvl="0"/>
            <a:r>
              <a:rPr lang="de-DE" sz="2000" u="sng" dirty="0"/>
              <a:t>* Zubringertext (Begriff von Ungerer) / Vorentlastung (</a:t>
            </a:r>
            <a:r>
              <a:rPr lang="de-DE" sz="2000" u="sng" dirty="0" err="1"/>
              <a:t>Piepho</a:t>
            </a:r>
            <a:r>
              <a:rPr lang="de-DE" sz="2000" u="sng" dirty="0"/>
              <a:t>) </a:t>
            </a:r>
            <a:r>
              <a:rPr lang="de-DE" sz="2000" dirty="0"/>
              <a:t>- didaktisch aufbereiteter Text, der „vorab behandelt wird und die Lernenden dazu bringen soll, den Basistext möglichst direkt und ohne Umweg über das Wörterbuch, Nachschlagewerk zu verstehen</a:t>
            </a:r>
            <a:r>
              <a:rPr lang="cs-CZ" sz="2000" dirty="0"/>
              <a:t>. </a:t>
            </a:r>
            <a:r>
              <a:rPr lang="cs-CZ" sz="2000" dirty="0" err="1"/>
              <a:t>Beinhaltet</a:t>
            </a:r>
            <a:r>
              <a:rPr lang="cs-CZ" sz="2000" dirty="0"/>
              <a:t> </a:t>
            </a:r>
            <a:r>
              <a:rPr lang="de-DE" sz="2000" dirty="0"/>
              <a:t>Schlüsselwörter, die man dann beim Lesen rezeptiv versteht (Kast, </a:t>
            </a:r>
            <a:r>
              <a:rPr lang="cs-CZ" sz="2000" dirty="0"/>
              <a:t>1985, </a:t>
            </a:r>
            <a:r>
              <a:rPr lang="de-DE" sz="2000" dirty="0"/>
              <a:t>S. 51-53)</a:t>
            </a:r>
            <a:r>
              <a:rPr lang="cs-CZ" sz="2000" dirty="0"/>
              <a:t>.</a:t>
            </a:r>
            <a:r>
              <a:rPr lang="de-DE" sz="2000" dirty="0"/>
              <a:t> </a:t>
            </a:r>
            <a:r>
              <a:rPr lang="cs-CZ" sz="2000" dirty="0"/>
              <a:t>S</a:t>
            </a:r>
            <a:r>
              <a:rPr lang="de-DE" sz="2000" dirty="0" err="1"/>
              <a:t>og</a:t>
            </a:r>
            <a:r>
              <a:rPr lang="de-DE" sz="2000" dirty="0"/>
              <a:t>. Waschzettel</a:t>
            </a:r>
            <a:r>
              <a:rPr lang="cs-CZ" sz="2000" dirty="0"/>
              <a:t> </a:t>
            </a:r>
            <a:r>
              <a:rPr lang="cs-CZ" sz="2000" dirty="0" err="1"/>
              <a:t>vom</a:t>
            </a:r>
            <a:r>
              <a:rPr lang="cs-CZ" sz="2000" dirty="0"/>
              <a:t> </a:t>
            </a:r>
            <a:r>
              <a:rPr lang="cs-CZ" sz="2000" dirty="0" err="1"/>
              <a:t>Verlag</a:t>
            </a:r>
            <a:r>
              <a:rPr lang="cs-CZ" sz="2000" dirty="0"/>
              <a:t>.</a:t>
            </a:r>
          </a:p>
          <a:p>
            <a:pPr lvl="0"/>
            <a:r>
              <a:rPr lang="de-DE" sz="2000" u="sng" dirty="0"/>
              <a:t>Textsorte</a:t>
            </a:r>
            <a:r>
              <a:rPr lang="de-DE" sz="2000" dirty="0"/>
              <a:t> - textsortentypische Merkmale beschreiben (anhand von Beispielen, z. B. auch Bildern)</a:t>
            </a:r>
            <a:endParaRPr lang="cs-CZ" sz="2000" dirty="0"/>
          </a:p>
          <a:p>
            <a:endParaRPr lang="cs-CZ" sz="2000" dirty="0"/>
          </a:p>
        </p:txBody>
      </p:sp>
    </p:spTree>
    <p:extLst>
      <p:ext uri="{BB962C8B-B14F-4D97-AF65-F5344CB8AC3E}">
        <p14:creationId xmlns:p14="http://schemas.microsoft.com/office/powerpoint/2010/main" val="419868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D3204E7A-0BA3-4854-8B10-33B4B4124D8C}"/>
              </a:ext>
            </a:extLst>
          </p:cNvPr>
          <p:cNvSpPr>
            <a:spLocks noGrp="1"/>
          </p:cNvSpPr>
          <p:nvPr>
            <p:ph idx="1"/>
          </p:nvPr>
        </p:nvSpPr>
        <p:spPr>
          <a:xfrm>
            <a:off x="1063432" y="295320"/>
            <a:ext cx="8640960" cy="4495800"/>
          </a:xfrm>
        </p:spPr>
        <p:txBody>
          <a:bodyPr>
            <a:normAutofit lnSpcReduction="10000"/>
          </a:bodyPr>
          <a:lstStyle/>
          <a:p>
            <a:r>
              <a:rPr lang="cs-CZ" sz="2000" dirty="0" err="1"/>
              <a:t>Wort-Bild-Karten</a:t>
            </a:r>
            <a:r>
              <a:rPr lang="cs-CZ" sz="2000" dirty="0"/>
              <a:t> (</a:t>
            </a:r>
            <a:r>
              <a:rPr lang="cs-CZ" sz="2000" dirty="0" err="1"/>
              <a:t>zur</a:t>
            </a:r>
            <a:r>
              <a:rPr lang="cs-CZ" sz="2000" dirty="0"/>
              <a:t> </a:t>
            </a:r>
            <a:r>
              <a:rPr lang="cs-CZ" sz="2000" dirty="0" err="1"/>
              <a:t>Vorentlastung</a:t>
            </a:r>
            <a:r>
              <a:rPr lang="cs-CZ" sz="2000" dirty="0"/>
              <a:t> des </a:t>
            </a:r>
            <a:r>
              <a:rPr lang="cs-CZ" sz="2000" dirty="0" err="1"/>
              <a:t>Wortschatzes</a:t>
            </a:r>
            <a:r>
              <a:rPr lang="cs-CZ" sz="2000" dirty="0"/>
              <a:t>)</a:t>
            </a:r>
          </a:p>
          <a:p>
            <a:r>
              <a:rPr lang="cs-CZ" sz="2000" dirty="0" err="1"/>
              <a:t>Gegenstände</a:t>
            </a:r>
            <a:r>
              <a:rPr lang="cs-CZ" sz="2000" dirty="0"/>
              <a:t>, </a:t>
            </a:r>
            <a:r>
              <a:rPr lang="cs-CZ" sz="2000" dirty="0" err="1"/>
              <a:t>die</a:t>
            </a:r>
            <a:r>
              <a:rPr lang="cs-CZ" sz="2000" dirty="0"/>
              <a:t> </a:t>
            </a:r>
            <a:r>
              <a:rPr lang="cs-CZ" sz="2000" dirty="0" err="1"/>
              <a:t>mit</a:t>
            </a:r>
            <a:r>
              <a:rPr lang="cs-CZ" sz="2000" dirty="0"/>
              <a:t> der </a:t>
            </a:r>
            <a:r>
              <a:rPr lang="cs-CZ" sz="2000" dirty="0" err="1"/>
              <a:t>Handlung</a:t>
            </a:r>
            <a:r>
              <a:rPr lang="cs-CZ" sz="2000" dirty="0"/>
              <a:t> des </a:t>
            </a:r>
            <a:r>
              <a:rPr lang="cs-CZ" sz="2000" dirty="0" err="1"/>
              <a:t>Textes</a:t>
            </a:r>
            <a:r>
              <a:rPr lang="cs-CZ" sz="2000" dirty="0"/>
              <a:t> </a:t>
            </a:r>
            <a:r>
              <a:rPr lang="cs-CZ" sz="2000" dirty="0" err="1"/>
              <a:t>zusammenhängen</a:t>
            </a:r>
            <a:r>
              <a:rPr lang="cs-CZ" sz="2000" dirty="0"/>
              <a:t> </a:t>
            </a:r>
          </a:p>
          <a:p>
            <a:r>
              <a:rPr lang="cs-CZ" sz="2000" dirty="0" err="1"/>
              <a:t>Titelanalyse</a:t>
            </a:r>
            <a:r>
              <a:rPr lang="cs-CZ" sz="2000" dirty="0"/>
              <a:t> – </a:t>
            </a:r>
            <a:r>
              <a:rPr lang="cs-CZ" sz="2000" dirty="0" err="1"/>
              <a:t>Botschaften</a:t>
            </a:r>
            <a:r>
              <a:rPr lang="cs-CZ" sz="2000" dirty="0"/>
              <a:t> </a:t>
            </a:r>
            <a:r>
              <a:rPr lang="cs-CZ" sz="2000" dirty="0" err="1"/>
              <a:t>entdecken</a:t>
            </a:r>
            <a:endParaRPr lang="cs-CZ" sz="2000" dirty="0"/>
          </a:p>
          <a:p>
            <a:r>
              <a:rPr lang="cs-CZ" sz="2000" dirty="0" err="1"/>
              <a:t>Assoziogram</a:t>
            </a:r>
            <a:r>
              <a:rPr lang="cs-CZ" sz="2000" dirty="0"/>
              <a:t> </a:t>
            </a:r>
            <a:r>
              <a:rPr lang="cs-CZ" sz="2000" dirty="0" err="1"/>
              <a:t>erstellen</a:t>
            </a:r>
            <a:r>
              <a:rPr lang="cs-CZ" sz="2000" dirty="0"/>
              <a:t> – </a:t>
            </a:r>
            <a:r>
              <a:rPr lang="cs-CZ" sz="2000" dirty="0" err="1"/>
              <a:t>zum</a:t>
            </a:r>
            <a:r>
              <a:rPr lang="cs-CZ" sz="2000" dirty="0"/>
              <a:t> </a:t>
            </a:r>
            <a:r>
              <a:rPr lang="cs-CZ" sz="2000" dirty="0" err="1"/>
              <a:t>Titel</a:t>
            </a:r>
            <a:r>
              <a:rPr lang="cs-CZ" sz="2000" dirty="0"/>
              <a:t>, </a:t>
            </a:r>
            <a:r>
              <a:rPr lang="cs-CZ" sz="2000" dirty="0" err="1"/>
              <a:t>zum</a:t>
            </a:r>
            <a:r>
              <a:rPr lang="cs-CZ" sz="2000" dirty="0"/>
              <a:t> </a:t>
            </a:r>
            <a:r>
              <a:rPr lang="cs-CZ" sz="2000" dirty="0" err="1"/>
              <a:t>Titelbild</a:t>
            </a:r>
            <a:endParaRPr lang="cs-CZ" sz="2000" dirty="0"/>
          </a:p>
          <a:p>
            <a:r>
              <a:rPr lang="cs-CZ" sz="2000" dirty="0" err="1"/>
              <a:t>Assoziationskette</a:t>
            </a:r>
            <a:r>
              <a:rPr lang="cs-CZ" sz="2000" dirty="0"/>
              <a:t> – </a:t>
            </a:r>
            <a:r>
              <a:rPr lang="cs-CZ" sz="2000" dirty="0" err="1"/>
              <a:t>Wortnetze</a:t>
            </a:r>
            <a:r>
              <a:rPr lang="cs-CZ" sz="2000" dirty="0"/>
              <a:t> </a:t>
            </a:r>
            <a:r>
              <a:rPr lang="cs-CZ" sz="2000" dirty="0" err="1"/>
              <a:t>erstellen</a:t>
            </a:r>
            <a:r>
              <a:rPr lang="cs-CZ" sz="2000" dirty="0"/>
              <a:t> </a:t>
            </a:r>
          </a:p>
          <a:p>
            <a:r>
              <a:rPr lang="cs-CZ" sz="2000" dirty="0" err="1"/>
              <a:t>Vorgabe</a:t>
            </a:r>
            <a:r>
              <a:rPr lang="cs-CZ" sz="2000" dirty="0"/>
              <a:t> von </a:t>
            </a:r>
            <a:r>
              <a:rPr lang="cs-CZ" sz="2000" dirty="0" err="1"/>
              <a:t>Schlüsselwörtern</a:t>
            </a:r>
            <a:r>
              <a:rPr lang="cs-CZ" sz="2000" dirty="0"/>
              <a:t>: „Die </a:t>
            </a:r>
            <a:r>
              <a:rPr lang="cs-CZ" sz="2000" dirty="0" err="1"/>
              <a:t>folgenden</a:t>
            </a:r>
            <a:r>
              <a:rPr lang="cs-CZ" sz="2000" dirty="0"/>
              <a:t> </a:t>
            </a:r>
            <a:r>
              <a:rPr lang="cs-CZ" sz="2000" dirty="0" err="1"/>
              <a:t>Wörter</a:t>
            </a:r>
            <a:r>
              <a:rPr lang="cs-CZ" sz="2000" dirty="0"/>
              <a:t> </a:t>
            </a:r>
            <a:r>
              <a:rPr lang="cs-CZ" sz="2000" dirty="0" err="1"/>
              <a:t>gehören</a:t>
            </a:r>
            <a:r>
              <a:rPr lang="cs-CZ" sz="2000" dirty="0"/>
              <a:t> </a:t>
            </a:r>
            <a:r>
              <a:rPr lang="cs-CZ" sz="2000" dirty="0" err="1"/>
              <a:t>zu</a:t>
            </a:r>
            <a:r>
              <a:rPr lang="cs-CZ" sz="2000" dirty="0"/>
              <a:t> </a:t>
            </a:r>
            <a:r>
              <a:rPr lang="cs-CZ" sz="2000" dirty="0" err="1"/>
              <a:t>einer</a:t>
            </a:r>
            <a:r>
              <a:rPr lang="cs-CZ" sz="2000" dirty="0"/>
              <a:t> </a:t>
            </a:r>
            <a:r>
              <a:rPr lang="cs-CZ" sz="2000" dirty="0" err="1"/>
              <a:t>Geschichte</a:t>
            </a:r>
            <a:r>
              <a:rPr lang="cs-CZ" sz="2000" dirty="0"/>
              <a:t>….</a:t>
            </a:r>
            <a:r>
              <a:rPr lang="cs-CZ" sz="2000" dirty="0" err="1"/>
              <a:t>Welche</a:t>
            </a:r>
            <a:r>
              <a:rPr lang="cs-CZ" sz="2000" dirty="0"/>
              <a:t> </a:t>
            </a:r>
            <a:r>
              <a:rPr lang="cs-CZ" sz="2000" dirty="0" err="1"/>
              <a:t>Handlung</a:t>
            </a:r>
            <a:r>
              <a:rPr lang="cs-CZ" sz="2000" dirty="0"/>
              <a:t> </a:t>
            </a:r>
            <a:r>
              <a:rPr lang="cs-CZ" sz="2000" dirty="0" err="1"/>
              <a:t>könnte</a:t>
            </a:r>
            <a:r>
              <a:rPr lang="cs-CZ" sz="2000" dirty="0"/>
              <a:t> </a:t>
            </a:r>
            <a:r>
              <a:rPr lang="cs-CZ" sz="2000" dirty="0" err="1"/>
              <a:t>diese</a:t>
            </a:r>
            <a:r>
              <a:rPr lang="cs-CZ" sz="2000" dirty="0"/>
              <a:t> </a:t>
            </a:r>
            <a:r>
              <a:rPr lang="cs-CZ" sz="2000" dirty="0" err="1"/>
              <a:t>haben</a:t>
            </a:r>
            <a:r>
              <a:rPr lang="cs-CZ" sz="2000" dirty="0"/>
              <a:t>?“</a:t>
            </a:r>
          </a:p>
          <a:p>
            <a:r>
              <a:rPr lang="cs-CZ" sz="2000" dirty="0" err="1"/>
              <a:t>Klappentext</a:t>
            </a:r>
            <a:endParaRPr lang="cs-CZ" sz="2000" dirty="0"/>
          </a:p>
          <a:p>
            <a:r>
              <a:rPr lang="cs-CZ" sz="2000" dirty="0" err="1"/>
              <a:t>Einsatz</a:t>
            </a:r>
            <a:r>
              <a:rPr lang="cs-CZ" sz="2000" dirty="0"/>
              <a:t> von </a:t>
            </a:r>
            <a:r>
              <a:rPr lang="cs-CZ" sz="2000" dirty="0" err="1"/>
              <a:t>Zusatztexten</a:t>
            </a:r>
            <a:r>
              <a:rPr lang="cs-CZ" sz="2000" dirty="0"/>
              <a:t> /</a:t>
            </a:r>
            <a:r>
              <a:rPr lang="cs-CZ" sz="2000" dirty="0" err="1"/>
              <a:t>Verfilmungen</a:t>
            </a:r>
            <a:endParaRPr lang="cs-CZ" sz="2000" dirty="0"/>
          </a:p>
          <a:p>
            <a:r>
              <a:rPr lang="cs-CZ" sz="2000" dirty="0"/>
              <a:t> </a:t>
            </a:r>
            <a:r>
              <a:rPr lang="cs-CZ" sz="2000" dirty="0" err="1"/>
              <a:t>Vokabelhilfen</a:t>
            </a:r>
            <a:endParaRPr lang="cs-CZ" sz="2000" dirty="0"/>
          </a:p>
          <a:p>
            <a:pPr marL="0" indent="0">
              <a:buNone/>
            </a:pPr>
            <a:endParaRPr lang="cs-CZ" sz="2000" dirty="0"/>
          </a:p>
          <a:p>
            <a:endParaRPr lang="cs-CZ" sz="2000" dirty="0"/>
          </a:p>
        </p:txBody>
      </p:sp>
    </p:spTree>
    <p:extLst>
      <p:ext uri="{BB962C8B-B14F-4D97-AF65-F5344CB8AC3E}">
        <p14:creationId xmlns:p14="http://schemas.microsoft.com/office/powerpoint/2010/main" val="116918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7CB456-6B8A-4C52-B0D3-590B2F6C007B}"/>
              </a:ext>
            </a:extLst>
          </p:cNvPr>
          <p:cNvSpPr>
            <a:spLocks noGrp="1"/>
          </p:cNvSpPr>
          <p:nvPr>
            <p:ph type="title"/>
          </p:nvPr>
        </p:nvSpPr>
        <p:spPr/>
        <p:txBody>
          <a:bodyPr/>
          <a:lstStyle/>
          <a:p>
            <a:r>
              <a:rPr lang="de-DE" b="1" dirty="0"/>
              <a:t>Motivationsphase:</a:t>
            </a:r>
            <a:br>
              <a:rPr lang="cs-CZ" dirty="0"/>
            </a:br>
            <a:endParaRPr lang="cs-CZ" dirty="0"/>
          </a:p>
        </p:txBody>
      </p:sp>
      <p:sp>
        <p:nvSpPr>
          <p:cNvPr id="3" name="Zástupný symbol pro obsah 2">
            <a:extLst>
              <a:ext uri="{FF2B5EF4-FFF2-40B4-BE49-F238E27FC236}">
                <a16:creationId xmlns:a16="http://schemas.microsoft.com/office/drawing/2014/main" id="{0FF7DC5E-B698-46B5-A524-459844BFF0B3}"/>
              </a:ext>
            </a:extLst>
          </p:cNvPr>
          <p:cNvSpPr>
            <a:spLocks noGrp="1"/>
          </p:cNvSpPr>
          <p:nvPr>
            <p:ph idx="1"/>
          </p:nvPr>
        </p:nvSpPr>
        <p:spPr>
          <a:xfrm>
            <a:off x="1066800" y="1268760"/>
            <a:ext cx="8077200" cy="4495800"/>
          </a:xfrm>
        </p:spPr>
        <p:txBody>
          <a:bodyPr/>
          <a:lstStyle/>
          <a:p>
            <a:r>
              <a:rPr lang="de-DE" sz="2200" dirty="0"/>
              <a:t>(eigentlich </a:t>
            </a:r>
            <a:r>
              <a:rPr lang="cs-CZ" sz="2200" dirty="0" err="1"/>
              <a:t>schon</a:t>
            </a:r>
            <a:r>
              <a:rPr lang="cs-CZ" sz="2200" dirty="0"/>
              <a:t> </a:t>
            </a:r>
            <a:r>
              <a:rPr lang="de-DE" sz="2200" dirty="0"/>
              <a:t>in die Vorbereitungsphase eingebettet)</a:t>
            </a:r>
            <a:endParaRPr lang="cs-CZ" sz="2200" dirty="0"/>
          </a:p>
          <a:p>
            <a:pPr lvl="0"/>
            <a:r>
              <a:rPr lang="de-DE" sz="2200" dirty="0"/>
              <a:t>Ziel: </a:t>
            </a:r>
            <a:r>
              <a:rPr lang="cs-CZ" sz="2200" dirty="0"/>
              <a:t>„</a:t>
            </a:r>
            <a:r>
              <a:rPr lang="de-DE" sz="2200" dirty="0"/>
              <a:t>die Lernenden für den Text zu motivieren und ihr Interesse zu wecken, Neugierde und Spannung aufkommen zu lassen, Erwartungshaltung herbeizuführen“ (</a:t>
            </a:r>
            <a:r>
              <a:rPr lang="de-DE" sz="2200" dirty="0" err="1"/>
              <a:t>Riehme</a:t>
            </a:r>
            <a:r>
              <a:rPr lang="de-DE" sz="2200" dirty="0"/>
              <a:t> in Kast, </a:t>
            </a:r>
            <a:r>
              <a:rPr lang="cs-CZ" sz="2200" dirty="0"/>
              <a:t>1985, </a:t>
            </a:r>
            <a:r>
              <a:rPr lang="de-DE" sz="2200" dirty="0"/>
              <a:t>S. 72)</a:t>
            </a:r>
            <a:endParaRPr lang="cs-CZ" sz="2200" dirty="0"/>
          </a:p>
          <a:p>
            <a:pPr lvl="0"/>
            <a:r>
              <a:rPr lang="cs-CZ" sz="2200" dirty="0"/>
              <a:t>D</a:t>
            </a:r>
            <a:r>
              <a:rPr lang="de-DE" sz="2200" dirty="0" err="1"/>
              <a:t>urch</a:t>
            </a:r>
            <a:r>
              <a:rPr lang="de-DE" sz="2200" dirty="0"/>
              <a:t> ungeschicktes methodisches Vorgehen </a:t>
            </a:r>
            <a:r>
              <a:rPr lang="cs-CZ" sz="2200" dirty="0"/>
              <a:t>kann </a:t>
            </a:r>
            <a:r>
              <a:rPr lang="de-DE" sz="2200" dirty="0"/>
              <a:t>den Schülern die Lust vergehen</a:t>
            </a:r>
            <a:r>
              <a:rPr lang="cs-CZ" sz="2200" dirty="0"/>
              <a:t>.</a:t>
            </a:r>
          </a:p>
          <a:p>
            <a:pPr lvl="0"/>
            <a:r>
              <a:rPr lang="cs-CZ" sz="2200" dirty="0"/>
              <a:t>D</a:t>
            </a:r>
            <a:r>
              <a:rPr lang="de-DE" sz="2200" dirty="0"/>
              <a:t>en Einstieg je nach dem Thema, Autor, Lehrer, Schüler wählen und mit folgenden Phasen verknüpfen</a:t>
            </a:r>
            <a:r>
              <a:rPr lang="cs-CZ" sz="2200" dirty="0"/>
              <a:t>.</a:t>
            </a:r>
          </a:p>
          <a:p>
            <a:endParaRPr lang="cs-CZ" sz="2200" dirty="0"/>
          </a:p>
        </p:txBody>
      </p:sp>
    </p:spTree>
    <p:extLst>
      <p:ext uri="{BB962C8B-B14F-4D97-AF65-F5344CB8AC3E}">
        <p14:creationId xmlns:p14="http://schemas.microsoft.com/office/powerpoint/2010/main" val="16625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662468F9-F793-4F22-8D39-1BD76A43907C}"/>
              </a:ext>
            </a:extLst>
          </p:cNvPr>
          <p:cNvSpPr>
            <a:spLocks noGrp="1"/>
          </p:cNvSpPr>
          <p:nvPr>
            <p:ph idx="1"/>
          </p:nvPr>
        </p:nvSpPr>
        <p:spPr>
          <a:xfrm>
            <a:off x="1002472" y="249599"/>
            <a:ext cx="8712968" cy="6143179"/>
          </a:xfrm>
        </p:spPr>
        <p:txBody>
          <a:bodyPr>
            <a:normAutofit fontScale="92500" lnSpcReduction="20000"/>
          </a:bodyPr>
          <a:lstStyle/>
          <a:p>
            <a:pPr lvl="0"/>
            <a:r>
              <a:rPr lang="de-DE" dirty="0"/>
              <a:t>Wie kann man die Schüler motivieren? (Lesemotivation)</a:t>
            </a:r>
            <a:endParaRPr lang="cs-CZ" dirty="0"/>
          </a:p>
          <a:p>
            <a:pPr lvl="1"/>
            <a:r>
              <a:rPr lang="de-DE" sz="2200" dirty="0">
                <a:solidFill>
                  <a:srgbClr val="284C6A"/>
                </a:solidFill>
              </a:rPr>
              <a:t>Die Schüler haben das Buch noch nicht vor sich: </a:t>
            </a:r>
            <a:endParaRPr lang="cs-CZ" sz="2200" dirty="0">
              <a:solidFill>
                <a:srgbClr val="284C6A"/>
              </a:solidFill>
            </a:endParaRPr>
          </a:p>
          <a:p>
            <a:pPr lvl="2"/>
            <a:r>
              <a:rPr lang="cs-CZ" sz="2200" dirty="0" err="1">
                <a:solidFill>
                  <a:srgbClr val="284C6A"/>
                </a:solidFill>
              </a:rPr>
              <a:t>Ein</a:t>
            </a:r>
            <a:r>
              <a:rPr lang="cs-CZ" sz="2200" dirty="0">
                <a:solidFill>
                  <a:srgbClr val="284C6A"/>
                </a:solidFill>
              </a:rPr>
              <a:t> </a:t>
            </a:r>
            <a:r>
              <a:rPr lang="cs-CZ" sz="2200" dirty="0" err="1">
                <a:solidFill>
                  <a:srgbClr val="284C6A"/>
                </a:solidFill>
              </a:rPr>
              <a:t>Bild</a:t>
            </a:r>
            <a:r>
              <a:rPr lang="cs-CZ" sz="2200" dirty="0">
                <a:solidFill>
                  <a:srgbClr val="284C6A"/>
                </a:solidFill>
              </a:rPr>
              <a:t>, </a:t>
            </a:r>
            <a:r>
              <a:rPr lang="cs-CZ" sz="2200" dirty="0" err="1">
                <a:solidFill>
                  <a:srgbClr val="284C6A"/>
                </a:solidFill>
              </a:rPr>
              <a:t>das</a:t>
            </a:r>
            <a:r>
              <a:rPr lang="cs-CZ" sz="2200" dirty="0">
                <a:solidFill>
                  <a:srgbClr val="284C6A"/>
                </a:solidFill>
              </a:rPr>
              <a:t> </a:t>
            </a:r>
            <a:r>
              <a:rPr lang="cs-CZ" sz="2200" dirty="0" err="1">
                <a:solidFill>
                  <a:srgbClr val="284C6A"/>
                </a:solidFill>
              </a:rPr>
              <a:t>mit</a:t>
            </a:r>
            <a:r>
              <a:rPr lang="cs-CZ" sz="2200" dirty="0">
                <a:solidFill>
                  <a:srgbClr val="284C6A"/>
                </a:solidFill>
              </a:rPr>
              <a:t> </a:t>
            </a:r>
            <a:r>
              <a:rPr lang="cs-CZ" sz="2200" dirty="0" err="1">
                <a:solidFill>
                  <a:srgbClr val="284C6A"/>
                </a:solidFill>
              </a:rPr>
              <a:t>Klebezetteln</a:t>
            </a:r>
            <a:r>
              <a:rPr lang="cs-CZ" sz="2200" dirty="0">
                <a:solidFill>
                  <a:srgbClr val="284C6A"/>
                </a:solidFill>
              </a:rPr>
              <a:t> </a:t>
            </a:r>
            <a:r>
              <a:rPr lang="cs-CZ" sz="2200" dirty="0" err="1">
                <a:solidFill>
                  <a:srgbClr val="284C6A"/>
                </a:solidFill>
              </a:rPr>
              <a:t>bedeckt</a:t>
            </a:r>
            <a:r>
              <a:rPr lang="cs-CZ" sz="2200" dirty="0">
                <a:solidFill>
                  <a:srgbClr val="284C6A"/>
                </a:solidFill>
              </a:rPr>
              <a:t> </a:t>
            </a:r>
            <a:r>
              <a:rPr lang="cs-CZ" sz="2200" dirty="0" err="1">
                <a:solidFill>
                  <a:srgbClr val="284C6A"/>
                </a:solidFill>
              </a:rPr>
              <a:t>ist</a:t>
            </a:r>
            <a:r>
              <a:rPr lang="cs-CZ" sz="2200" dirty="0">
                <a:solidFill>
                  <a:srgbClr val="284C6A"/>
                </a:solidFill>
              </a:rPr>
              <a:t>, </a:t>
            </a:r>
            <a:r>
              <a:rPr lang="cs-CZ" sz="2200" dirty="0" err="1">
                <a:solidFill>
                  <a:srgbClr val="284C6A"/>
                </a:solidFill>
              </a:rPr>
              <a:t>zu</a:t>
            </a:r>
            <a:r>
              <a:rPr lang="cs-CZ" sz="2200" dirty="0">
                <a:solidFill>
                  <a:srgbClr val="284C6A"/>
                </a:solidFill>
              </a:rPr>
              <a:t> </a:t>
            </a:r>
            <a:r>
              <a:rPr lang="cs-CZ" sz="2200" dirty="0" err="1">
                <a:solidFill>
                  <a:srgbClr val="284C6A"/>
                </a:solidFill>
              </a:rPr>
              <a:t>entdecken</a:t>
            </a:r>
            <a:r>
              <a:rPr lang="cs-CZ" sz="2200" dirty="0">
                <a:solidFill>
                  <a:srgbClr val="284C6A"/>
                </a:solidFill>
              </a:rPr>
              <a:t>.</a:t>
            </a:r>
          </a:p>
          <a:p>
            <a:pPr lvl="2"/>
            <a:r>
              <a:rPr lang="cs-CZ" sz="2200" dirty="0" err="1">
                <a:solidFill>
                  <a:srgbClr val="284C6A"/>
                </a:solidFill>
              </a:rPr>
              <a:t>Das</a:t>
            </a:r>
            <a:r>
              <a:rPr lang="cs-CZ" sz="2200" dirty="0">
                <a:solidFill>
                  <a:srgbClr val="284C6A"/>
                </a:solidFill>
              </a:rPr>
              <a:t> </a:t>
            </a:r>
            <a:r>
              <a:rPr lang="cs-CZ" sz="2200" dirty="0" err="1">
                <a:solidFill>
                  <a:srgbClr val="284C6A"/>
                </a:solidFill>
              </a:rPr>
              <a:t>Titelbild</a:t>
            </a:r>
            <a:r>
              <a:rPr lang="cs-CZ" sz="2200" dirty="0">
                <a:solidFill>
                  <a:srgbClr val="284C6A"/>
                </a:solidFill>
              </a:rPr>
              <a:t> </a:t>
            </a:r>
            <a:r>
              <a:rPr lang="cs-CZ" sz="2200" dirty="0" err="1">
                <a:solidFill>
                  <a:srgbClr val="284C6A"/>
                </a:solidFill>
              </a:rPr>
              <a:t>wird</a:t>
            </a:r>
            <a:r>
              <a:rPr lang="cs-CZ" sz="2200" dirty="0">
                <a:solidFill>
                  <a:srgbClr val="284C6A"/>
                </a:solidFill>
              </a:rPr>
              <a:t> </a:t>
            </a:r>
            <a:r>
              <a:rPr lang="cs-CZ" sz="2200" dirty="0" err="1">
                <a:solidFill>
                  <a:srgbClr val="284C6A"/>
                </a:solidFill>
              </a:rPr>
              <a:t>beschrieben</a:t>
            </a:r>
            <a:r>
              <a:rPr lang="cs-CZ" sz="2200" dirty="0">
                <a:solidFill>
                  <a:srgbClr val="284C6A"/>
                </a:solidFill>
              </a:rPr>
              <a:t>. </a:t>
            </a:r>
          </a:p>
          <a:p>
            <a:pPr lvl="2"/>
            <a:r>
              <a:rPr lang="cs-CZ" sz="2200" dirty="0" err="1">
                <a:solidFill>
                  <a:srgbClr val="284C6A"/>
                </a:solidFill>
              </a:rPr>
              <a:t>Bilddiktat</a:t>
            </a:r>
            <a:r>
              <a:rPr lang="cs-CZ" sz="2200" dirty="0">
                <a:solidFill>
                  <a:srgbClr val="284C6A"/>
                </a:solidFill>
              </a:rPr>
              <a:t> (</a:t>
            </a:r>
            <a:r>
              <a:rPr lang="cs-CZ" sz="2200" dirty="0" err="1">
                <a:solidFill>
                  <a:srgbClr val="284C6A"/>
                </a:solidFill>
              </a:rPr>
              <a:t>Beschreibung</a:t>
            </a:r>
            <a:r>
              <a:rPr lang="cs-CZ" sz="2200" dirty="0">
                <a:solidFill>
                  <a:srgbClr val="284C6A"/>
                </a:solidFill>
              </a:rPr>
              <a:t> des </a:t>
            </a:r>
            <a:r>
              <a:rPr lang="cs-CZ" sz="2200" dirty="0" err="1">
                <a:solidFill>
                  <a:srgbClr val="284C6A"/>
                </a:solidFill>
              </a:rPr>
              <a:t>Bildes</a:t>
            </a:r>
            <a:r>
              <a:rPr lang="cs-CZ" sz="2200" dirty="0">
                <a:solidFill>
                  <a:srgbClr val="284C6A"/>
                </a:solidFill>
              </a:rPr>
              <a:t> </a:t>
            </a:r>
            <a:r>
              <a:rPr lang="cs-CZ" sz="2200" dirty="0" err="1">
                <a:solidFill>
                  <a:srgbClr val="284C6A"/>
                </a:solidFill>
              </a:rPr>
              <a:t>und</a:t>
            </a:r>
            <a:r>
              <a:rPr lang="cs-CZ" sz="2200" dirty="0">
                <a:solidFill>
                  <a:srgbClr val="284C6A"/>
                </a:solidFill>
              </a:rPr>
              <a:t> </a:t>
            </a:r>
            <a:r>
              <a:rPr lang="cs-CZ" sz="2200" dirty="0" err="1">
                <a:solidFill>
                  <a:srgbClr val="284C6A"/>
                </a:solidFill>
              </a:rPr>
              <a:t>dabei</a:t>
            </a:r>
            <a:r>
              <a:rPr lang="cs-CZ" sz="2200" dirty="0">
                <a:solidFill>
                  <a:srgbClr val="284C6A"/>
                </a:solidFill>
              </a:rPr>
              <a:t> </a:t>
            </a:r>
            <a:r>
              <a:rPr lang="cs-CZ" sz="2200" dirty="0" err="1">
                <a:solidFill>
                  <a:srgbClr val="284C6A"/>
                </a:solidFill>
              </a:rPr>
              <a:t>eine</a:t>
            </a:r>
            <a:r>
              <a:rPr lang="cs-CZ" sz="2200" dirty="0">
                <a:solidFill>
                  <a:srgbClr val="284C6A"/>
                </a:solidFill>
              </a:rPr>
              <a:t> </a:t>
            </a:r>
            <a:r>
              <a:rPr lang="cs-CZ" sz="2200" dirty="0" err="1">
                <a:solidFill>
                  <a:srgbClr val="284C6A"/>
                </a:solidFill>
              </a:rPr>
              <a:t>Skizzierung</a:t>
            </a:r>
            <a:r>
              <a:rPr lang="cs-CZ" sz="2200" dirty="0">
                <a:solidFill>
                  <a:srgbClr val="284C6A"/>
                </a:solidFill>
              </a:rPr>
              <a:t> </a:t>
            </a:r>
            <a:r>
              <a:rPr lang="cs-CZ" sz="2200" dirty="0" err="1">
                <a:solidFill>
                  <a:srgbClr val="284C6A"/>
                </a:solidFill>
              </a:rPr>
              <a:t>anferzigen</a:t>
            </a:r>
            <a:r>
              <a:rPr lang="cs-CZ" sz="2200" dirty="0">
                <a:solidFill>
                  <a:srgbClr val="284C6A"/>
                </a:solidFill>
              </a:rPr>
              <a:t>)</a:t>
            </a:r>
          </a:p>
          <a:p>
            <a:pPr lvl="2"/>
            <a:r>
              <a:rPr lang="cs-CZ" sz="2200" dirty="0" err="1">
                <a:solidFill>
                  <a:srgbClr val="284C6A"/>
                </a:solidFill>
              </a:rPr>
              <a:t>Zitate</a:t>
            </a:r>
            <a:r>
              <a:rPr lang="cs-CZ" sz="2200" dirty="0">
                <a:solidFill>
                  <a:srgbClr val="284C6A"/>
                </a:solidFill>
              </a:rPr>
              <a:t> – </a:t>
            </a:r>
            <a:r>
              <a:rPr lang="cs-CZ" sz="2200" dirty="0" err="1">
                <a:solidFill>
                  <a:srgbClr val="284C6A"/>
                </a:solidFill>
              </a:rPr>
              <a:t>Vorwissen</a:t>
            </a:r>
            <a:r>
              <a:rPr lang="cs-CZ" sz="2200" dirty="0">
                <a:solidFill>
                  <a:srgbClr val="284C6A"/>
                </a:solidFill>
              </a:rPr>
              <a:t> </a:t>
            </a:r>
            <a:r>
              <a:rPr lang="cs-CZ" sz="2200" dirty="0" err="1">
                <a:solidFill>
                  <a:srgbClr val="284C6A"/>
                </a:solidFill>
              </a:rPr>
              <a:t>und</a:t>
            </a:r>
            <a:r>
              <a:rPr lang="cs-CZ" sz="2200" dirty="0">
                <a:solidFill>
                  <a:srgbClr val="284C6A"/>
                </a:solidFill>
              </a:rPr>
              <a:t> </a:t>
            </a:r>
            <a:r>
              <a:rPr lang="cs-CZ" sz="2200" dirty="0" err="1">
                <a:solidFill>
                  <a:srgbClr val="284C6A"/>
                </a:solidFill>
              </a:rPr>
              <a:t>Vermutungen</a:t>
            </a:r>
            <a:r>
              <a:rPr lang="cs-CZ" sz="2200" dirty="0">
                <a:solidFill>
                  <a:srgbClr val="284C6A"/>
                </a:solidFill>
              </a:rPr>
              <a:t> </a:t>
            </a:r>
            <a:r>
              <a:rPr lang="cs-CZ" sz="2200" dirty="0" err="1">
                <a:solidFill>
                  <a:srgbClr val="284C6A"/>
                </a:solidFill>
              </a:rPr>
              <a:t>zum</a:t>
            </a:r>
            <a:r>
              <a:rPr lang="cs-CZ" sz="2200" dirty="0">
                <a:solidFill>
                  <a:srgbClr val="284C6A"/>
                </a:solidFill>
              </a:rPr>
              <a:t> </a:t>
            </a:r>
            <a:r>
              <a:rPr lang="cs-CZ" sz="2200" dirty="0" err="1">
                <a:solidFill>
                  <a:srgbClr val="284C6A"/>
                </a:solidFill>
              </a:rPr>
              <a:t>Zitat</a:t>
            </a:r>
            <a:r>
              <a:rPr lang="cs-CZ" sz="2200" dirty="0">
                <a:solidFill>
                  <a:srgbClr val="284C6A"/>
                </a:solidFill>
              </a:rPr>
              <a:t> </a:t>
            </a:r>
            <a:r>
              <a:rPr lang="cs-CZ" sz="2200" dirty="0" err="1">
                <a:solidFill>
                  <a:srgbClr val="284C6A"/>
                </a:solidFill>
              </a:rPr>
              <a:t>anstellen</a:t>
            </a:r>
            <a:endParaRPr lang="cs-CZ" sz="2200" dirty="0">
              <a:solidFill>
                <a:srgbClr val="284C6A"/>
              </a:solidFill>
            </a:endParaRPr>
          </a:p>
          <a:p>
            <a:pPr lvl="2"/>
            <a:r>
              <a:rPr lang="cs-CZ" sz="2200" dirty="0" err="1">
                <a:solidFill>
                  <a:srgbClr val="284C6A"/>
                </a:solidFill>
              </a:rPr>
              <a:t>Zitatfragmente</a:t>
            </a:r>
            <a:r>
              <a:rPr lang="cs-CZ" sz="2200" dirty="0">
                <a:solidFill>
                  <a:srgbClr val="284C6A"/>
                </a:solidFill>
              </a:rPr>
              <a:t> </a:t>
            </a:r>
            <a:r>
              <a:rPr lang="cs-CZ" sz="2200" dirty="0" err="1">
                <a:solidFill>
                  <a:srgbClr val="284C6A"/>
                </a:solidFill>
              </a:rPr>
              <a:t>zusammensetzen</a:t>
            </a:r>
            <a:r>
              <a:rPr lang="cs-CZ" sz="2200" dirty="0">
                <a:solidFill>
                  <a:srgbClr val="284C6A"/>
                </a:solidFill>
              </a:rPr>
              <a:t> – </a:t>
            </a:r>
            <a:r>
              <a:rPr lang="cs-CZ" sz="2200" dirty="0" err="1">
                <a:solidFill>
                  <a:srgbClr val="284C6A"/>
                </a:solidFill>
              </a:rPr>
              <a:t>zur</a:t>
            </a:r>
            <a:r>
              <a:rPr lang="cs-CZ" sz="2200" dirty="0">
                <a:solidFill>
                  <a:srgbClr val="284C6A"/>
                </a:solidFill>
              </a:rPr>
              <a:t> </a:t>
            </a:r>
            <a:r>
              <a:rPr lang="cs-CZ" sz="2200" dirty="0" err="1">
                <a:solidFill>
                  <a:srgbClr val="284C6A"/>
                </a:solidFill>
              </a:rPr>
              <a:t>Gruppen</a:t>
            </a:r>
            <a:endParaRPr lang="cs-CZ" sz="2200" dirty="0">
              <a:solidFill>
                <a:srgbClr val="284C6A"/>
              </a:solidFill>
            </a:endParaRPr>
          </a:p>
          <a:p>
            <a:pPr lvl="2"/>
            <a:r>
              <a:rPr lang="de-DE" sz="2200" dirty="0">
                <a:solidFill>
                  <a:srgbClr val="284C6A"/>
                </a:solidFill>
              </a:rPr>
              <a:t>Der Lehrer liest den Anfang oder eine Stelle mit ansteigender Spannung vor und bricht vor dem Höhepunkt ab</a:t>
            </a:r>
            <a:r>
              <a:rPr lang="cs-CZ" sz="2200" dirty="0">
                <a:solidFill>
                  <a:srgbClr val="284C6A"/>
                </a:solidFill>
              </a:rPr>
              <a:t>…den Rest </a:t>
            </a:r>
            <a:r>
              <a:rPr lang="cs-CZ" sz="2200" dirty="0" err="1">
                <a:solidFill>
                  <a:srgbClr val="284C6A"/>
                </a:solidFill>
              </a:rPr>
              <a:t>sollen</a:t>
            </a:r>
            <a:r>
              <a:rPr lang="cs-CZ" sz="2200" dirty="0">
                <a:solidFill>
                  <a:srgbClr val="284C6A"/>
                </a:solidFill>
              </a:rPr>
              <a:t> </a:t>
            </a:r>
            <a:r>
              <a:rPr lang="cs-CZ" sz="2200" dirty="0" err="1">
                <a:solidFill>
                  <a:srgbClr val="284C6A"/>
                </a:solidFill>
              </a:rPr>
              <a:t>die</a:t>
            </a:r>
            <a:r>
              <a:rPr lang="cs-CZ" sz="2200" dirty="0">
                <a:solidFill>
                  <a:srgbClr val="284C6A"/>
                </a:solidFill>
              </a:rPr>
              <a:t> </a:t>
            </a:r>
            <a:r>
              <a:rPr lang="cs-CZ" sz="2200" dirty="0" err="1">
                <a:solidFill>
                  <a:srgbClr val="284C6A"/>
                </a:solidFill>
              </a:rPr>
              <a:t>Lernenden</a:t>
            </a:r>
            <a:r>
              <a:rPr lang="de-DE" sz="2200" dirty="0">
                <a:solidFill>
                  <a:srgbClr val="284C6A"/>
                </a:solidFill>
              </a:rPr>
              <a:t> zu Hause lesen</a:t>
            </a:r>
            <a:r>
              <a:rPr lang="cs-CZ" sz="2200" dirty="0">
                <a:solidFill>
                  <a:srgbClr val="284C6A"/>
                </a:solidFill>
              </a:rPr>
              <a:t>.</a:t>
            </a:r>
          </a:p>
          <a:p>
            <a:pPr lvl="2"/>
            <a:r>
              <a:rPr lang="de-DE" sz="2200" dirty="0">
                <a:solidFill>
                  <a:srgbClr val="284C6A"/>
                </a:solidFill>
              </a:rPr>
              <a:t>historische oder kulturelle Einführung (</a:t>
            </a:r>
            <a:r>
              <a:rPr lang="de-DE" sz="2200" dirty="0" err="1">
                <a:solidFill>
                  <a:srgbClr val="284C6A"/>
                </a:solidFill>
              </a:rPr>
              <a:t>Riehme</a:t>
            </a:r>
            <a:r>
              <a:rPr lang="de-DE" sz="2200" dirty="0">
                <a:solidFill>
                  <a:srgbClr val="284C6A"/>
                </a:solidFill>
              </a:rPr>
              <a:t>, 1978 in Kast, </a:t>
            </a:r>
            <a:r>
              <a:rPr lang="cs-CZ" sz="2200" dirty="0">
                <a:solidFill>
                  <a:srgbClr val="284C6A"/>
                </a:solidFill>
              </a:rPr>
              <a:t>1985, </a:t>
            </a:r>
            <a:r>
              <a:rPr lang="de-DE" sz="2200" dirty="0">
                <a:solidFill>
                  <a:srgbClr val="284C6A"/>
                </a:solidFill>
              </a:rPr>
              <a:t>S. 73) - Der Lehrer bespricht den gesellschaftlichen/historischen Rahmen des Buches (kurzer Text, historisches Ereignis, …)</a:t>
            </a:r>
            <a:r>
              <a:rPr lang="cs-CZ" sz="2200" dirty="0">
                <a:solidFill>
                  <a:srgbClr val="284C6A"/>
                </a:solidFill>
              </a:rPr>
              <a:t> – </a:t>
            </a:r>
            <a:r>
              <a:rPr lang="cs-CZ" sz="2200" dirty="0" err="1">
                <a:solidFill>
                  <a:srgbClr val="284C6A"/>
                </a:solidFill>
              </a:rPr>
              <a:t>Bsp</a:t>
            </a:r>
            <a:r>
              <a:rPr lang="cs-CZ" sz="2200" dirty="0">
                <a:solidFill>
                  <a:srgbClr val="284C6A"/>
                </a:solidFill>
              </a:rPr>
              <a:t>. </a:t>
            </a:r>
            <a:r>
              <a:rPr lang="cs-CZ" sz="2200" dirty="0" err="1">
                <a:solidFill>
                  <a:srgbClr val="284C6A"/>
                </a:solidFill>
              </a:rPr>
              <a:t>Zweiter</a:t>
            </a:r>
            <a:r>
              <a:rPr lang="cs-CZ" sz="2200" dirty="0">
                <a:solidFill>
                  <a:srgbClr val="284C6A"/>
                </a:solidFill>
              </a:rPr>
              <a:t> </a:t>
            </a:r>
            <a:r>
              <a:rPr lang="cs-CZ" sz="2200" dirty="0" err="1">
                <a:solidFill>
                  <a:srgbClr val="284C6A"/>
                </a:solidFill>
              </a:rPr>
              <a:t>Weltkrieg</a:t>
            </a:r>
            <a:endParaRPr lang="cs-CZ" sz="2200" dirty="0">
              <a:solidFill>
                <a:srgbClr val="284C6A"/>
              </a:solidFill>
            </a:endParaRPr>
          </a:p>
          <a:p>
            <a:pPr lvl="2"/>
            <a:r>
              <a:rPr lang="de-DE" sz="2200" dirty="0">
                <a:solidFill>
                  <a:srgbClr val="284C6A"/>
                </a:solidFill>
              </a:rPr>
              <a:t>biographische Einführung (</a:t>
            </a:r>
            <a:r>
              <a:rPr lang="de-DE" sz="2200" dirty="0" err="1">
                <a:solidFill>
                  <a:srgbClr val="284C6A"/>
                </a:solidFill>
              </a:rPr>
              <a:t>Riehme</a:t>
            </a:r>
            <a:r>
              <a:rPr lang="de-DE" sz="2200" dirty="0">
                <a:solidFill>
                  <a:srgbClr val="284C6A"/>
                </a:solidFill>
              </a:rPr>
              <a:t>, 1978 in Kast, </a:t>
            </a:r>
            <a:r>
              <a:rPr lang="cs-CZ" sz="2200" dirty="0">
                <a:solidFill>
                  <a:srgbClr val="284C6A"/>
                </a:solidFill>
              </a:rPr>
              <a:t>1985, </a:t>
            </a:r>
            <a:r>
              <a:rPr lang="de-DE" sz="2200" dirty="0">
                <a:solidFill>
                  <a:srgbClr val="284C6A"/>
                </a:solidFill>
              </a:rPr>
              <a:t>S. 73) - Kurzreferat über den Autor (machen die Schüler/der Lehrer)</a:t>
            </a:r>
            <a:r>
              <a:rPr lang="cs-CZ" sz="2200" dirty="0">
                <a:solidFill>
                  <a:srgbClr val="284C6A"/>
                </a:solidFill>
              </a:rPr>
              <a:t> – </a:t>
            </a:r>
            <a:r>
              <a:rPr lang="cs-CZ" sz="2200" dirty="0" err="1">
                <a:solidFill>
                  <a:srgbClr val="284C6A"/>
                </a:solidFill>
              </a:rPr>
              <a:t>Bsp</a:t>
            </a:r>
            <a:r>
              <a:rPr lang="cs-CZ" sz="2200" dirty="0">
                <a:solidFill>
                  <a:srgbClr val="284C6A"/>
                </a:solidFill>
              </a:rPr>
              <a:t>. Hoffmann - </a:t>
            </a:r>
            <a:r>
              <a:rPr lang="cs-CZ" sz="2200" dirty="0" err="1">
                <a:solidFill>
                  <a:srgbClr val="284C6A"/>
                </a:solidFill>
              </a:rPr>
              <a:t>Struwwelpeter</a:t>
            </a:r>
            <a:endParaRPr lang="cs-CZ" sz="2200" dirty="0">
              <a:solidFill>
                <a:srgbClr val="284C6A"/>
              </a:solidFill>
            </a:endParaRPr>
          </a:p>
          <a:p>
            <a:pPr lvl="2"/>
            <a:r>
              <a:rPr lang="de-DE" sz="2200" dirty="0">
                <a:solidFill>
                  <a:srgbClr val="284C6A"/>
                </a:solidFill>
              </a:rPr>
              <a:t>situationsgebundene Einführung: Erfahrungswelt der Lernenden ansprechen - an bestimmte Vorstellungen und Erinnerungen der Lernenden anzuknüpfen </a:t>
            </a:r>
            <a:r>
              <a:rPr lang="cs-CZ" sz="2200" dirty="0">
                <a:solidFill>
                  <a:srgbClr val="284C6A"/>
                </a:solidFill>
              </a:rPr>
              <a:t>– </a:t>
            </a:r>
            <a:r>
              <a:rPr lang="cs-CZ" sz="2200" dirty="0" err="1">
                <a:solidFill>
                  <a:srgbClr val="284C6A"/>
                </a:solidFill>
              </a:rPr>
              <a:t>Bsp</a:t>
            </a:r>
            <a:r>
              <a:rPr lang="cs-CZ" sz="2200" dirty="0">
                <a:solidFill>
                  <a:srgbClr val="284C6A"/>
                </a:solidFill>
              </a:rPr>
              <a:t>. Heidi – </a:t>
            </a:r>
            <a:r>
              <a:rPr lang="cs-CZ" sz="2200" dirty="0" err="1">
                <a:solidFill>
                  <a:srgbClr val="284C6A"/>
                </a:solidFill>
              </a:rPr>
              <a:t>Ferien</a:t>
            </a:r>
            <a:r>
              <a:rPr lang="cs-CZ" sz="2200" dirty="0">
                <a:solidFill>
                  <a:srgbClr val="284C6A"/>
                </a:solidFill>
              </a:rPr>
              <a:t> </a:t>
            </a:r>
            <a:r>
              <a:rPr lang="cs-CZ" sz="2200" dirty="0" err="1">
                <a:solidFill>
                  <a:srgbClr val="284C6A"/>
                </a:solidFill>
              </a:rPr>
              <a:t>bei</a:t>
            </a:r>
            <a:r>
              <a:rPr lang="cs-CZ" sz="2200" dirty="0">
                <a:solidFill>
                  <a:srgbClr val="284C6A"/>
                </a:solidFill>
              </a:rPr>
              <a:t> </a:t>
            </a:r>
            <a:r>
              <a:rPr lang="cs-CZ" sz="2200" dirty="0" err="1">
                <a:solidFill>
                  <a:srgbClr val="284C6A"/>
                </a:solidFill>
              </a:rPr>
              <a:t>Gro</a:t>
            </a:r>
            <a:r>
              <a:rPr lang="el-GR" sz="2200" dirty="0">
                <a:solidFill>
                  <a:srgbClr val="284C6A"/>
                </a:solidFill>
              </a:rPr>
              <a:t>β</a:t>
            </a:r>
            <a:r>
              <a:rPr lang="cs-CZ" sz="2200" dirty="0" err="1">
                <a:solidFill>
                  <a:srgbClr val="284C6A"/>
                </a:solidFill>
              </a:rPr>
              <a:t>eltern</a:t>
            </a:r>
            <a:r>
              <a:rPr lang="de-DE" sz="2200" dirty="0">
                <a:solidFill>
                  <a:srgbClr val="284C6A"/>
                </a:solidFill>
              </a:rPr>
              <a:t> </a:t>
            </a:r>
            <a:endParaRPr lang="cs-CZ" sz="2200" dirty="0">
              <a:solidFill>
                <a:srgbClr val="284C6A"/>
              </a:solidFill>
            </a:endParaRPr>
          </a:p>
          <a:p>
            <a:pPr lvl="2"/>
            <a:r>
              <a:rPr lang="cs-CZ" sz="2200" dirty="0">
                <a:solidFill>
                  <a:srgbClr val="284C6A"/>
                </a:solidFill>
              </a:rPr>
              <a:t> …</a:t>
            </a:r>
          </a:p>
          <a:p>
            <a:endParaRPr lang="cs-CZ" sz="2000" dirty="0"/>
          </a:p>
        </p:txBody>
      </p:sp>
    </p:spTree>
    <p:extLst>
      <p:ext uri="{BB962C8B-B14F-4D97-AF65-F5344CB8AC3E}">
        <p14:creationId xmlns:p14="http://schemas.microsoft.com/office/powerpoint/2010/main" val="287095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Was</a:t>
            </a:r>
            <a:r>
              <a:rPr lang="cs-CZ" dirty="0"/>
              <a:t> </a:t>
            </a:r>
            <a:r>
              <a:rPr lang="cs-CZ" dirty="0" err="1"/>
              <a:t>ist</a:t>
            </a:r>
            <a:r>
              <a:rPr lang="cs-CZ" dirty="0"/>
              <a:t> </a:t>
            </a:r>
            <a:r>
              <a:rPr lang="cs-CZ" dirty="0" err="1"/>
              <a:t>die</a:t>
            </a:r>
            <a:r>
              <a:rPr lang="cs-CZ" dirty="0"/>
              <a:t> KJL?</a:t>
            </a:r>
          </a:p>
        </p:txBody>
      </p:sp>
      <p:sp>
        <p:nvSpPr>
          <p:cNvPr id="3" name="Zástupný symbol pro obsah 2"/>
          <p:cNvSpPr>
            <a:spLocks noGrp="1"/>
          </p:cNvSpPr>
          <p:nvPr>
            <p:ph idx="1"/>
          </p:nvPr>
        </p:nvSpPr>
        <p:spPr/>
        <p:txBody>
          <a:bodyPr>
            <a:normAutofit/>
          </a:bodyPr>
          <a:lstStyle/>
          <a:p>
            <a:r>
              <a:rPr lang="cs-CZ" b="1" dirty="0" err="1"/>
              <a:t>Zielgruppe</a:t>
            </a:r>
            <a:r>
              <a:rPr lang="cs-CZ" b="1" dirty="0"/>
              <a:t>:</a:t>
            </a:r>
          </a:p>
          <a:p>
            <a:r>
              <a:rPr lang="de-DE" dirty="0"/>
              <a:t>geschlechtsspezifisch: Jungenbuch, </a:t>
            </a:r>
            <a:r>
              <a:rPr lang="de-DE" dirty="0" err="1"/>
              <a:t>Mädchenbuc</a:t>
            </a:r>
            <a:r>
              <a:rPr lang="cs-CZ" dirty="0"/>
              <a:t>h</a:t>
            </a:r>
          </a:p>
          <a:p>
            <a:r>
              <a:rPr lang="de-DE" dirty="0"/>
              <a:t>altersspezifisch:</a:t>
            </a:r>
            <a:r>
              <a:rPr lang="cs-CZ" b="1" dirty="0"/>
              <a:t> </a:t>
            </a:r>
          </a:p>
          <a:p>
            <a:pPr lvl="1"/>
            <a:r>
              <a:rPr lang="de-DE" dirty="0"/>
              <a:t>KJL besteht eigentlich aus drei Literaturen: Kinder-, Jugend- und Erwachsenenliteratur</a:t>
            </a:r>
            <a:r>
              <a:rPr lang="cs-CZ" dirty="0"/>
              <a:t> </a:t>
            </a:r>
            <a:r>
              <a:rPr lang="de-DE" dirty="0"/>
              <a:t>(Kast, S. 17)</a:t>
            </a:r>
            <a:endParaRPr lang="cs-CZ" dirty="0"/>
          </a:p>
          <a:p>
            <a:pPr lvl="2"/>
            <a:r>
              <a:rPr lang="de-DE" sz="2000" dirty="0"/>
              <a:t>Literatur, die von erwachsenen Autoren für Kinder und Jugendliche geschrieben bzw. bearbeitet worden ist = </a:t>
            </a:r>
            <a:r>
              <a:rPr lang="de-DE" sz="2000" b="1" dirty="0"/>
              <a:t>„spezifische KJL“</a:t>
            </a:r>
            <a:endParaRPr lang="cs-CZ" sz="2000" b="1" dirty="0"/>
          </a:p>
          <a:p>
            <a:pPr lvl="2"/>
            <a:r>
              <a:rPr lang="de-DE" sz="2000" dirty="0"/>
              <a:t>Erwachsenenliteratur bzw. für keine bestimmte Adressatengruppe verfasste Literatur, die unter anderem auch von Jugendlichen rezipiert wird = </a:t>
            </a:r>
            <a:r>
              <a:rPr lang="de-DE" sz="2000" b="1" dirty="0"/>
              <a:t>„KJL im weiteren Sinne</a:t>
            </a:r>
            <a:r>
              <a:rPr lang="cs-CZ" sz="2000" b="1" dirty="0"/>
              <a:t>“ </a:t>
            </a:r>
            <a:r>
              <a:rPr lang="cs-CZ" sz="2000" dirty="0"/>
              <a:t>(</a:t>
            </a:r>
            <a:r>
              <a:rPr lang="de-DE" sz="2000" dirty="0"/>
              <a:t>auch Kinder- und Jugendlektüre</a:t>
            </a:r>
            <a:r>
              <a:rPr lang="cs-CZ" sz="2000" dirty="0"/>
              <a:t>)</a:t>
            </a:r>
          </a:p>
          <a:p>
            <a:endParaRPr lang="cs-CZ" dirty="0"/>
          </a:p>
          <a:p>
            <a:pPr marL="0" indent="0">
              <a:buNone/>
            </a:pPr>
            <a:endParaRPr lang="cs-CZ" dirty="0"/>
          </a:p>
        </p:txBody>
      </p:sp>
    </p:spTree>
    <p:extLst>
      <p:ext uri="{BB962C8B-B14F-4D97-AF65-F5344CB8AC3E}">
        <p14:creationId xmlns:p14="http://schemas.microsoft.com/office/powerpoint/2010/main" val="194108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DB990C5A-8B8A-423A-8BDA-E8268161AA24}"/>
              </a:ext>
            </a:extLst>
          </p:cNvPr>
          <p:cNvSpPr>
            <a:spLocks noGrp="1"/>
          </p:cNvSpPr>
          <p:nvPr>
            <p:ph idx="1"/>
          </p:nvPr>
        </p:nvSpPr>
        <p:spPr>
          <a:xfrm>
            <a:off x="1325176" y="767760"/>
            <a:ext cx="8077200" cy="4495800"/>
          </a:xfrm>
        </p:spPr>
        <p:txBody>
          <a:bodyPr>
            <a:normAutofit fontScale="92500" lnSpcReduction="10000"/>
          </a:bodyPr>
          <a:lstStyle/>
          <a:p>
            <a:pPr lvl="1"/>
            <a:r>
              <a:rPr lang="de-DE" sz="2200" dirty="0">
                <a:solidFill>
                  <a:srgbClr val="284C6A"/>
                </a:solidFill>
              </a:rPr>
              <a:t>Die Bücher werden ausgeteilt: </a:t>
            </a:r>
            <a:endParaRPr lang="cs-CZ" sz="2200" dirty="0">
              <a:solidFill>
                <a:srgbClr val="284C6A"/>
              </a:solidFill>
            </a:endParaRPr>
          </a:p>
          <a:p>
            <a:pPr lvl="2"/>
            <a:r>
              <a:rPr lang="de-DE" sz="2200" dirty="0">
                <a:solidFill>
                  <a:srgbClr val="284C6A"/>
                </a:solidFill>
              </a:rPr>
              <a:t>Anhand von Gesprächsimpulsen - Welche Erwartungen weckt der Titel/der Umschlag/Illustrationen/Klappentext (auf dem Umschlag oder auf der Rückseite) / eine Rezension?</a:t>
            </a:r>
            <a:endParaRPr lang="cs-CZ" sz="2200" dirty="0">
              <a:solidFill>
                <a:srgbClr val="284C6A"/>
              </a:solidFill>
            </a:endParaRPr>
          </a:p>
          <a:p>
            <a:pPr lvl="2"/>
            <a:r>
              <a:rPr lang="de-DE" sz="2200" dirty="0">
                <a:solidFill>
                  <a:srgbClr val="284C6A"/>
                </a:solidFill>
              </a:rPr>
              <a:t>Vermutungen über den Inhalt stellen - Klappentext lesen, Buch durchblättern</a:t>
            </a:r>
            <a:endParaRPr lang="cs-CZ" sz="2200" dirty="0">
              <a:solidFill>
                <a:srgbClr val="284C6A"/>
              </a:solidFill>
            </a:endParaRPr>
          </a:p>
          <a:p>
            <a:pPr lvl="2"/>
            <a:r>
              <a:rPr lang="de-DE" sz="2200" dirty="0">
                <a:solidFill>
                  <a:srgbClr val="284C6A"/>
                </a:solidFill>
              </a:rPr>
              <a:t>Gemeinsames „Ein-Lesen“ des ersten Kapitels/der ersten Seiten </a:t>
            </a:r>
            <a:endParaRPr lang="cs-CZ" sz="2200" dirty="0">
              <a:solidFill>
                <a:srgbClr val="284C6A"/>
              </a:solidFill>
            </a:endParaRPr>
          </a:p>
          <a:p>
            <a:pPr lvl="2"/>
            <a:r>
              <a:rPr lang="cs-CZ" sz="2200" dirty="0">
                <a:solidFill>
                  <a:srgbClr val="284C6A"/>
                </a:solidFill>
              </a:rPr>
              <a:t> …</a:t>
            </a:r>
          </a:p>
          <a:p>
            <a:pPr lvl="2"/>
            <a:endParaRPr lang="cs-CZ" sz="2200" dirty="0">
              <a:solidFill>
                <a:srgbClr val="284C6A"/>
              </a:solidFill>
            </a:endParaRPr>
          </a:p>
          <a:p>
            <a:pPr lvl="0"/>
            <a:r>
              <a:rPr lang="de-DE" sz="2200" dirty="0"/>
              <a:t>„Unbekannte Sachverhalte inhaltlicher oder sprachlicher Art müssen vor der Lektüre geklärt werden, es sei denn, sie sind Teil einer Aufgabenstellung beim Lesen (Festlegung geographischer Angaben, Nachschlagen von unbekannten Begriffen, Fremdwörtern usw.).“ </a:t>
            </a:r>
            <a:r>
              <a:rPr lang="cs-CZ" sz="2200" dirty="0"/>
              <a:t>(</a:t>
            </a:r>
            <a:r>
              <a:rPr lang="de-DE" sz="2200" dirty="0"/>
              <a:t>F</a:t>
            </a:r>
            <a:r>
              <a:rPr lang="cs-CZ" sz="2200" dirty="0" err="1"/>
              <a:t>ranz</a:t>
            </a:r>
            <a:r>
              <a:rPr lang="cs-CZ" sz="2200" dirty="0"/>
              <a:t> </a:t>
            </a:r>
            <a:r>
              <a:rPr lang="cs-CZ" sz="2200" dirty="0">
                <a:sym typeface="Symbol" panose="05050102010706020507" pitchFamily="18" charset="2"/>
              </a:rPr>
              <a:t> </a:t>
            </a:r>
            <a:r>
              <a:rPr lang="de-DE" sz="2200" dirty="0"/>
              <a:t>M</a:t>
            </a:r>
            <a:r>
              <a:rPr lang="cs-CZ" sz="2200" dirty="0" err="1"/>
              <a:t>eier</a:t>
            </a:r>
            <a:r>
              <a:rPr lang="de-DE" sz="2200" dirty="0"/>
              <a:t>, </a:t>
            </a:r>
            <a:r>
              <a:rPr lang="cs-CZ" sz="2200" dirty="0"/>
              <a:t>1978, </a:t>
            </a:r>
            <a:r>
              <a:rPr lang="de-DE" sz="2200" dirty="0"/>
              <a:t>S. 158</a:t>
            </a:r>
            <a:r>
              <a:rPr lang="cs-CZ" sz="2200" dirty="0"/>
              <a:t>)</a:t>
            </a:r>
          </a:p>
          <a:p>
            <a:endParaRPr lang="cs-CZ" sz="2200" dirty="0"/>
          </a:p>
        </p:txBody>
      </p:sp>
    </p:spTree>
    <p:extLst>
      <p:ext uri="{BB962C8B-B14F-4D97-AF65-F5344CB8AC3E}">
        <p14:creationId xmlns:p14="http://schemas.microsoft.com/office/powerpoint/2010/main" val="390463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9A1773-FC41-4A89-B4B9-7DE60B9FCE0F}"/>
              </a:ext>
            </a:extLst>
          </p:cNvPr>
          <p:cNvSpPr>
            <a:spLocks noGrp="1"/>
          </p:cNvSpPr>
          <p:nvPr>
            <p:ph type="title"/>
          </p:nvPr>
        </p:nvSpPr>
        <p:spPr>
          <a:xfrm>
            <a:off x="1091366" y="1452404"/>
            <a:ext cx="8077200" cy="914400"/>
          </a:xfrm>
        </p:spPr>
        <p:txBody>
          <a:bodyPr>
            <a:normAutofit fontScale="90000"/>
          </a:bodyPr>
          <a:lstStyle/>
          <a:p>
            <a:r>
              <a:rPr lang="de-DE" sz="4000" b="1" dirty="0"/>
              <a:t>WÄHREND DES LESENS</a:t>
            </a:r>
            <a:br>
              <a:rPr lang="cs-CZ" dirty="0"/>
            </a:br>
            <a:r>
              <a:rPr lang="cs-CZ" sz="2000" dirty="0"/>
              <a:t>(</a:t>
            </a:r>
            <a:r>
              <a:rPr lang="de-DE" sz="2000" dirty="0"/>
              <a:t>heißt auch Präsentationsphase - Verstehen der wichtigsten Mitteilungen des Textes</a:t>
            </a:r>
            <a:r>
              <a:rPr lang="cs-CZ" sz="2000" dirty="0"/>
              <a:t>)</a:t>
            </a:r>
            <a:br>
              <a:rPr lang="cs-CZ" dirty="0"/>
            </a:br>
            <a:br>
              <a:rPr lang="cs-CZ" dirty="0"/>
            </a:br>
            <a:endParaRPr lang="cs-CZ" dirty="0"/>
          </a:p>
        </p:txBody>
      </p:sp>
      <p:sp>
        <p:nvSpPr>
          <p:cNvPr id="3" name="Zástupný symbol pro obsah 2">
            <a:extLst>
              <a:ext uri="{FF2B5EF4-FFF2-40B4-BE49-F238E27FC236}">
                <a16:creationId xmlns:a16="http://schemas.microsoft.com/office/drawing/2014/main" id="{F83CF9F8-5DD8-4631-BAAA-195CD37E9FAA}"/>
              </a:ext>
            </a:extLst>
          </p:cNvPr>
          <p:cNvSpPr>
            <a:spLocks noGrp="1"/>
          </p:cNvSpPr>
          <p:nvPr>
            <p:ph idx="1"/>
          </p:nvPr>
        </p:nvSpPr>
        <p:spPr>
          <a:xfrm>
            <a:off x="1091366" y="1765196"/>
            <a:ext cx="8077200" cy="4495800"/>
          </a:xfrm>
        </p:spPr>
        <p:txBody>
          <a:bodyPr>
            <a:normAutofit fontScale="92500" lnSpcReduction="20000"/>
          </a:bodyPr>
          <a:lstStyle/>
          <a:p>
            <a:r>
              <a:rPr lang="cs-CZ" sz="2200" b="1" dirty="0"/>
              <a:t>Art der </a:t>
            </a:r>
            <a:r>
              <a:rPr lang="cs-CZ" sz="2200" b="1" dirty="0" err="1"/>
              <a:t>Textrezeption</a:t>
            </a:r>
            <a:r>
              <a:rPr lang="cs-CZ" sz="2200" dirty="0"/>
              <a:t>: </a:t>
            </a:r>
          </a:p>
          <a:p>
            <a:pPr lvl="1"/>
            <a:r>
              <a:rPr lang="cs-CZ" sz="1900" dirty="0" err="1"/>
              <a:t>Lesen</a:t>
            </a:r>
            <a:r>
              <a:rPr lang="cs-CZ" sz="1900" dirty="0"/>
              <a:t> (</a:t>
            </a:r>
            <a:r>
              <a:rPr lang="cs-CZ" sz="1900" dirty="0" err="1"/>
              <a:t>Textsalat</a:t>
            </a:r>
            <a:r>
              <a:rPr lang="cs-CZ" sz="1900" dirty="0"/>
              <a:t> – </a:t>
            </a:r>
            <a:r>
              <a:rPr lang="cs-CZ" sz="1900" dirty="0" err="1"/>
              <a:t>Textteile</a:t>
            </a:r>
            <a:r>
              <a:rPr lang="cs-CZ" sz="1900" dirty="0"/>
              <a:t> in </a:t>
            </a:r>
            <a:r>
              <a:rPr lang="cs-CZ" sz="1900" dirty="0" err="1"/>
              <a:t>die</a:t>
            </a:r>
            <a:r>
              <a:rPr lang="cs-CZ" sz="1900" dirty="0"/>
              <a:t> </a:t>
            </a:r>
            <a:r>
              <a:rPr lang="cs-CZ" sz="1900" dirty="0" err="1"/>
              <a:t>Richtige</a:t>
            </a:r>
            <a:r>
              <a:rPr lang="cs-CZ" sz="1900" dirty="0"/>
              <a:t> </a:t>
            </a:r>
            <a:r>
              <a:rPr lang="cs-CZ" sz="1900" dirty="0" err="1"/>
              <a:t>Reihenfolge</a:t>
            </a:r>
            <a:r>
              <a:rPr lang="cs-CZ" sz="1900" dirty="0"/>
              <a:t> </a:t>
            </a:r>
            <a:r>
              <a:rPr lang="cs-CZ" sz="1900" dirty="0" err="1"/>
              <a:t>bringen</a:t>
            </a:r>
            <a:r>
              <a:rPr lang="cs-CZ" sz="1900" dirty="0"/>
              <a:t>)</a:t>
            </a:r>
          </a:p>
          <a:p>
            <a:pPr lvl="1"/>
            <a:r>
              <a:rPr lang="cs-CZ" sz="1900" dirty="0" err="1"/>
              <a:t>Hören</a:t>
            </a:r>
            <a:r>
              <a:rPr lang="cs-CZ" sz="1900" dirty="0"/>
              <a:t> (</a:t>
            </a:r>
            <a:r>
              <a:rPr lang="cs-CZ" sz="1900" dirty="0" err="1"/>
              <a:t>Lehrer</a:t>
            </a:r>
            <a:r>
              <a:rPr lang="cs-CZ" sz="1900" dirty="0"/>
              <a:t> </a:t>
            </a:r>
            <a:r>
              <a:rPr lang="cs-CZ" sz="1900" dirty="0" err="1"/>
              <a:t>als</a:t>
            </a:r>
            <a:r>
              <a:rPr lang="cs-CZ" sz="1900" dirty="0"/>
              <a:t> </a:t>
            </a:r>
            <a:r>
              <a:rPr lang="cs-CZ" sz="1900" dirty="0" err="1"/>
              <a:t>Erzähler</a:t>
            </a:r>
            <a:r>
              <a:rPr lang="cs-CZ" sz="1900" dirty="0"/>
              <a:t> / </a:t>
            </a:r>
            <a:r>
              <a:rPr lang="cs-CZ" sz="1900" dirty="0" err="1"/>
              <a:t>Lerner</a:t>
            </a:r>
            <a:r>
              <a:rPr lang="cs-CZ" sz="1900" dirty="0"/>
              <a:t> </a:t>
            </a:r>
            <a:r>
              <a:rPr lang="cs-CZ" sz="1900" dirty="0" err="1"/>
              <a:t>als</a:t>
            </a:r>
            <a:r>
              <a:rPr lang="cs-CZ" sz="1900" dirty="0"/>
              <a:t> </a:t>
            </a:r>
            <a:r>
              <a:rPr lang="cs-CZ" sz="1900" dirty="0" err="1"/>
              <a:t>Erzähler</a:t>
            </a:r>
            <a:r>
              <a:rPr lang="cs-CZ" sz="1900" dirty="0"/>
              <a:t> – </a:t>
            </a:r>
            <a:r>
              <a:rPr lang="cs-CZ" sz="1900" dirty="0" err="1"/>
              <a:t>Wiedergabe</a:t>
            </a:r>
            <a:r>
              <a:rPr lang="cs-CZ" sz="1900" dirty="0"/>
              <a:t> der </a:t>
            </a:r>
            <a:r>
              <a:rPr lang="cs-CZ" sz="1900" dirty="0" err="1"/>
              <a:t>Handlung</a:t>
            </a:r>
            <a:r>
              <a:rPr lang="cs-CZ" sz="1900" dirty="0"/>
              <a:t> </a:t>
            </a:r>
            <a:r>
              <a:rPr lang="cs-CZ" sz="1900" dirty="0" err="1"/>
              <a:t>an</a:t>
            </a:r>
            <a:r>
              <a:rPr lang="cs-CZ" sz="1900" dirty="0"/>
              <a:t> </a:t>
            </a:r>
            <a:r>
              <a:rPr lang="cs-CZ" sz="1900" dirty="0" err="1"/>
              <a:t>andere</a:t>
            </a:r>
            <a:r>
              <a:rPr lang="cs-CZ" sz="1900" dirty="0"/>
              <a:t> </a:t>
            </a:r>
            <a:r>
              <a:rPr lang="cs-CZ" sz="1900" dirty="0" err="1"/>
              <a:t>Mitschüler</a:t>
            </a:r>
            <a:r>
              <a:rPr lang="cs-CZ" sz="1900" dirty="0"/>
              <a:t>)</a:t>
            </a:r>
          </a:p>
          <a:p>
            <a:pPr lvl="1"/>
            <a:r>
              <a:rPr lang="cs-CZ" sz="1900" dirty="0" err="1"/>
              <a:t>Sehen</a:t>
            </a:r>
            <a:endParaRPr lang="cs-CZ" sz="1900" u="sng" dirty="0"/>
          </a:p>
          <a:p>
            <a:pPr lvl="0"/>
            <a:r>
              <a:rPr lang="de-DE" sz="2200" u="sng" dirty="0"/>
              <a:t>nur </a:t>
            </a:r>
            <a:r>
              <a:rPr lang="de-DE" sz="2200" b="1" u="sng" dirty="0"/>
              <a:t>Auszüge</a:t>
            </a:r>
            <a:r>
              <a:rPr lang="de-DE" sz="2200" u="sng" dirty="0"/>
              <a:t> </a:t>
            </a:r>
            <a:r>
              <a:rPr lang="de-DE" sz="2200" dirty="0"/>
              <a:t>/ </a:t>
            </a:r>
            <a:r>
              <a:rPr lang="de-DE" sz="2200" b="1" u="sng" dirty="0"/>
              <a:t>den ganzen Text</a:t>
            </a:r>
            <a:r>
              <a:rPr lang="de-DE" sz="2200" u="sng" dirty="0"/>
              <a:t> </a:t>
            </a:r>
            <a:endParaRPr lang="cs-CZ" sz="2200" u="sng" dirty="0"/>
          </a:p>
          <a:p>
            <a:pPr lvl="0"/>
            <a:r>
              <a:rPr lang="de-DE" sz="2200" b="1" u="sng" dirty="0"/>
              <a:t>ununterbrochen lesen </a:t>
            </a:r>
            <a:r>
              <a:rPr lang="de-DE" sz="2200" dirty="0"/>
              <a:t>(völlig frei ohne weitere Aufträge, nicht zu enge Zeitbegrenzung) / </a:t>
            </a:r>
            <a:r>
              <a:rPr lang="de-DE" sz="2200" b="1" u="sng" dirty="0"/>
              <a:t>in zeitlichen „Etappen" mit regelmäßigen Besprechungen</a:t>
            </a:r>
            <a:r>
              <a:rPr lang="de-DE" sz="2200" b="1" dirty="0"/>
              <a:t> / </a:t>
            </a:r>
            <a:r>
              <a:rPr lang="de-DE" sz="2200" b="1" u="sng" dirty="0"/>
              <a:t>mit durchlaufenden Aufgaben und Orientierungsbesprechungen</a:t>
            </a:r>
            <a:r>
              <a:rPr lang="de-DE" sz="2200" u="sng" dirty="0"/>
              <a:t> </a:t>
            </a:r>
            <a:r>
              <a:rPr lang="de-DE" sz="2200" dirty="0"/>
              <a:t>(Leitfragen - Orientierungshilfe, steuern das Leseverhalten, geeignet für ungeübte Leser, jedoch nicht zu viele und zu schwere) - sog. „Lesen mit dem Bleistift“ - Während des Lesens Fragen beantworten wie z.B. Wer sind die Hauptfiguren? Charakterisiert die Hauptfiguren (Angabe der Seitenzahlen, wo die Charakteristiken zu finden sind), Wo liegt der Höhepunkt? …etc. (siehe Kast,</a:t>
            </a:r>
            <a:r>
              <a:rPr lang="cs-CZ" sz="2200" dirty="0"/>
              <a:t> 1975,</a:t>
            </a:r>
            <a:r>
              <a:rPr lang="de-DE" sz="2200" dirty="0"/>
              <a:t> S.74)</a:t>
            </a:r>
            <a:endParaRPr lang="cs-CZ" sz="2200" dirty="0"/>
          </a:p>
          <a:p>
            <a:endParaRPr lang="cs-CZ" sz="2000" dirty="0"/>
          </a:p>
        </p:txBody>
      </p:sp>
    </p:spTree>
    <p:extLst>
      <p:ext uri="{BB962C8B-B14F-4D97-AF65-F5344CB8AC3E}">
        <p14:creationId xmlns:p14="http://schemas.microsoft.com/office/powerpoint/2010/main" val="258114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9A1773-FC41-4A89-B4B9-7DE60B9FCE0F}"/>
              </a:ext>
            </a:extLst>
          </p:cNvPr>
          <p:cNvSpPr>
            <a:spLocks noGrp="1"/>
          </p:cNvSpPr>
          <p:nvPr>
            <p:ph type="title"/>
          </p:nvPr>
        </p:nvSpPr>
        <p:spPr>
          <a:xfrm>
            <a:off x="1091366" y="1452404"/>
            <a:ext cx="8077200" cy="914400"/>
          </a:xfrm>
        </p:spPr>
        <p:txBody>
          <a:bodyPr>
            <a:normAutofit fontScale="90000"/>
          </a:bodyPr>
          <a:lstStyle/>
          <a:p>
            <a:r>
              <a:rPr lang="de-DE" sz="4000" b="1" dirty="0"/>
              <a:t>WÄHREND DES LESENS</a:t>
            </a:r>
            <a:br>
              <a:rPr lang="cs-CZ" dirty="0"/>
            </a:br>
            <a:r>
              <a:rPr lang="cs-CZ" sz="2000" dirty="0"/>
              <a:t>(</a:t>
            </a:r>
            <a:r>
              <a:rPr lang="de-DE" sz="2000" dirty="0"/>
              <a:t>heißt auch Präsentationsphase - Verstehen der wichtigsten Mitteilungen des Textes</a:t>
            </a:r>
            <a:r>
              <a:rPr lang="cs-CZ" sz="2000" dirty="0"/>
              <a:t>)</a:t>
            </a:r>
            <a:br>
              <a:rPr lang="cs-CZ" dirty="0"/>
            </a:br>
            <a:br>
              <a:rPr lang="cs-CZ" dirty="0"/>
            </a:br>
            <a:endParaRPr lang="cs-CZ" dirty="0"/>
          </a:p>
        </p:txBody>
      </p:sp>
      <p:sp>
        <p:nvSpPr>
          <p:cNvPr id="3" name="Zástupný symbol pro obsah 2">
            <a:extLst>
              <a:ext uri="{FF2B5EF4-FFF2-40B4-BE49-F238E27FC236}">
                <a16:creationId xmlns:a16="http://schemas.microsoft.com/office/drawing/2014/main" id="{F83CF9F8-5DD8-4631-BAAA-195CD37E9FAA}"/>
              </a:ext>
            </a:extLst>
          </p:cNvPr>
          <p:cNvSpPr>
            <a:spLocks noGrp="1"/>
          </p:cNvSpPr>
          <p:nvPr>
            <p:ph idx="1"/>
          </p:nvPr>
        </p:nvSpPr>
        <p:spPr>
          <a:xfrm>
            <a:off x="1091366" y="1765196"/>
            <a:ext cx="8077200" cy="4495800"/>
          </a:xfrm>
        </p:spPr>
        <p:txBody>
          <a:bodyPr>
            <a:normAutofit/>
          </a:bodyPr>
          <a:lstStyle/>
          <a:p>
            <a:r>
              <a:rPr lang="cs-CZ" sz="2000" b="1" dirty="0" err="1"/>
              <a:t>Verständnis</a:t>
            </a:r>
            <a:r>
              <a:rPr lang="cs-CZ" sz="2000" b="1" dirty="0"/>
              <a:t> der </a:t>
            </a:r>
            <a:r>
              <a:rPr lang="cs-CZ" sz="2000" b="1" dirty="0" err="1"/>
              <a:t>Sicherung</a:t>
            </a:r>
            <a:r>
              <a:rPr lang="cs-CZ" sz="2000" b="1" dirty="0"/>
              <a:t>: </a:t>
            </a:r>
          </a:p>
          <a:p>
            <a:pPr lvl="1"/>
            <a:r>
              <a:rPr lang="cs-CZ" dirty="0"/>
              <a:t>Durch </a:t>
            </a:r>
            <a:r>
              <a:rPr lang="cs-CZ" dirty="0" err="1"/>
              <a:t>Richtig-Falsch-Aufgaben</a:t>
            </a:r>
            <a:endParaRPr lang="cs-CZ" dirty="0"/>
          </a:p>
          <a:p>
            <a:pPr lvl="1"/>
            <a:r>
              <a:rPr lang="cs-CZ" dirty="0" err="1"/>
              <a:t>Zusammenhänhe</a:t>
            </a:r>
            <a:r>
              <a:rPr lang="cs-CZ" dirty="0"/>
              <a:t> </a:t>
            </a:r>
            <a:r>
              <a:rPr lang="cs-CZ" dirty="0" err="1"/>
              <a:t>herstellen</a:t>
            </a:r>
            <a:r>
              <a:rPr lang="cs-CZ" dirty="0"/>
              <a:t> – </a:t>
            </a:r>
            <a:r>
              <a:rPr lang="cs-CZ" dirty="0" err="1"/>
              <a:t>Verbindung</a:t>
            </a:r>
            <a:r>
              <a:rPr lang="cs-CZ" dirty="0"/>
              <a:t> von </a:t>
            </a:r>
            <a:r>
              <a:rPr lang="cs-CZ" dirty="0" err="1"/>
              <a:t>Satzhälften</a:t>
            </a:r>
            <a:endParaRPr lang="cs-CZ" dirty="0"/>
          </a:p>
          <a:p>
            <a:pPr lvl="1"/>
            <a:r>
              <a:rPr lang="cs-CZ" dirty="0" err="1"/>
              <a:t>Multiple-Choice-Aufgaben</a:t>
            </a:r>
            <a:endParaRPr lang="cs-CZ" dirty="0"/>
          </a:p>
          <a:p>
            <a:pPr lvl="1"/>
            <a:r>
              <a:rPr lang="cs-CZ" dirty="0" err="1"/>
              <a:t>Vokabelerklärungen</a:t>
            </a:r>
            <a:endParaRPr lang="cs-CZ" dirty="0"/>
          </a:p>
          <a:p>
            <a:pPr marL="320040" lvl="1" indent="0">
              <a:buNone/>
            </a:pPr>
            <a:endParaRPr lang="cs-CZ" sz="1600" dirty="0"/>
          </a:p>
        </p:txBody>
      </p:sp>
    </p:spTree>
    <p:extLst>
      <p:ext uri="{BB962C8B-B14F-4D97-AF65-F5344CB8AC3E}">
        <p14:creationId xmlns:p14="http://schemas.microsoft.com/office/powerpoint/2010/main" val="10919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62E8E97-2FD0-4D69-93DA-24AEC4AEB38D}"/>
              </a:ext>
            </a:extLst>
          </p:cNvPr>
          <p:cNvSpPr>
            <a:spLocks noGrp="1"/>
          </p:cNvSpPr>
          <p:nvPr>
            <p:ph idx="1"/>
          </p:nvPr>
        </p:nvSpPr>
        <p:spPr>
          <a:xfrm>
            <a:off x="1012756" y="565448"/>
            <a:ext cx="8077200" cy="4495800"/>
          </a:xfrm>
        </p:spPr>
        <p:txBody>
          <a:bodyPr/>
          <a:lstStyle/>
          <a:p>
            <a:pPr lvl="0"/>
            <a:r>
              <a:rPr lang="de-DE" sz="2200" b="1" u="sng" dirty="0"/>
              <a:t>im Unterricht</a:t>
            </a:r>
            <a:r>
              <a:rPr lang="de-DE" sz="2200" u="sng" dirty="0"/>
              <a:t> </a:t>
            </a:r>
            <a:r>
              <a:rPr lang="de-DE" sz="2200" dirty="0"/>
              <a:t>(der Lehrer liest den Text/die Lernenden selbst, bzw. wird vorgespielt) - eher bei kürzeren Texten, oder nur Auszüge)</a:t>
            </a:r>
            <a:endParaRPr lang="cs-CZ" sz="2200" dirty="0"/>
          </a:p>
          <a:p>
            <a:pPr lvl="0"/>
            <a:r>
              <a:rPr lang="de-DE" sz="2200" b="1" u="sng" dirty="0"/>
              <a:t>zu Hause </a:t>
            </a:r>
            <a:r>
              <a:rPr lang="de-DE" sz="2200" dirty="0"/>
              <a:t>(häusliche Lektüre) - kurze Zwischenbesprechung im Unterricht nach einigen Tagen (Verständnisschwierigkeiten klären und Kontrolle für den Lehrer, wer liest), eine zweite kurze Zwischenbesprechung vom Lehrer geleitet (Welche Stelle/welches Kapitel war bisher di</a:t>
            </a:r>
            <a:r>
              <a:rPr lang="cs-CZ" sz="2200" dirty="0"/>
              <a:t>e </a:t>
            </a:r>
            <a:r>
              <a:rPr lang="de-DE" sz="2200" dirty="0"/>
              <a:t>spannendste/</a:t>
            </a:r>
            <a:r>
              <a:rPr lang="cs-CZ" sz="2200" dirty="0"/>
              <a:t> </a:t>
            </a:r>
            <a:r>
              <a:rPr lang="de-DE" sz="2200" dirty="0"/>
              <a:t>interessanteste/langweiligste/</a:t>
            </a:r>
            <a:r>
              <a:rPr lang="cs-CZ" sz="2200" dirty="0"/>
              <a:t> </a:t>
            </a:r>
            <a:r>
              <a:rPr lang="de-DE" sz="2200" dirty="0"/>
              <a:t>schwierigste… - auch Kontrolle über die Lesegeschwindigkeit der Schüler </a:t>
            </a:r>
            <a:endParaRPr lang="cs-CZ" sz="2200" dirty="0"/>
          </a:p>
          <a:p>
            <a:pPr marL="0" indent="0">
              <a:buNone/>
            </a:pPr>
            <a:r>
              <a:rPr lang="de-DE" sz="2200" dirty="0"/>
              <a:t> </a:t>
            </a:r>
            <a:endParaRPr lang="cs-CZ" sz="2200" dirty="0"/>
          </a:p>
          <a:p>
            <a:endParaRPr lang="cs-CZ" sz="2200" dirty="0"/>
          </a:p>
        </p:txBody>
      </p:sp>
    </p:spTree>
    <p:extLst>
      <p:ext uri="{BB962C8B-B14F-4D97-AF65-F5344CB8AC3E}">
        <p14:creationId xmlns:p14="http://schemas.microsoft.com/office/powerpoint/2010/main" val="253807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B9DD4407-86BA-415F-A7AC-8B9CBB957972}"/>
              </a:ext>
            </a:extLst>
          </p:cNvPr>
          <p:cNvSpPr>
            <a:spLocks noGrp="1"/>
          </p:cNvSpPr>
          <p:nvPr>
            <p:ph idx="1"/>
          </p:nvPr>
        </p:nvSpPr>
        <p:spPr>
          <a:xfrm>
            <a:off x="1058476" y="724704"/>
            <a:ext cx="8077200" cy="4495800"/>
          </a:xfrm>
        </p:spPr>
        <p:txBody>
          <a:bodyPr/>
          <a:lstStyle/>
          <a:p>
            <a:r>
              <a:rPr lang="de-DE" sz="2200" b="1" u="sng" dirty="0"/>
              <a:t>alle zusammen </a:t>
            </a:r>
            <a:r>
              <a:rPr lang="de-DE" sz="2200" b="1" dirty="0"/>
              <a:t>/ </a:t>
            </a:r>
            <a:r>
              <a:rPr lang="de-DE" sz="2200" b="1" u="sng" dirty="0"/>
              <a:t>differenziert</a:t>
            </a:r>
            <a:r>
              <a:rPr lang="de-DE" sz="2200" b="1" dirty="0"/>
              <a:t> (F</a:t>
            </a:r>
            <a:r>
              <a:rPr lang="cs-CZ" sz="2200" b="1" dirty="0" err="1"/>
              <a:t>ranz</a:t>
            </a:r>
            <a:r>
              <a:rPr lang="cs-CZ" sz="2200" b="1" dirty="0"/>
              <a:t> </a:t>
            </a:r>
            <a:r>
              <a:rPr lang="cs-CZ" sz="2200" b="1" dirty="0">
                <a:sym typeface="Symbol" panose="05050102010706020507" pitchFamily="18" charset="2"/>
              </a:rPr>
              <a:t> </a:t>
            </a:r>
            <a:r>
              <a:rPr lang="de-DE" sz="2200" b="1" dirty="0"/>
              <a:t>M</a:t>
            </a:r>
            <a:r>
              <a:rPr lang="cs-CZ" sz="2200" b="1" dirty="0" err="1"/>
              <a:t>eier</a:t>
            </a:r>
            <a:r>
              <a:rPr lang="de-DE" sz="2200" b="1" dirty="0"/>
              <a:t>, </a:t>
            </a:r>
            <a:r>
              <a:rPr lang="cs-CZ" sz="2200" b="1" dirty="0"/>
              <a:t>1978, </a:t>
            </a:r>
            <a:r>
              <a:rPr lang="de-DE" sz="2200" b="1" dirty="0"/>
              <a:t>S. 158) </a:t>
            </a:r>
            <a:endParaRPr lang="cs-CZ" sz="2200" b="1" dirty="0"/>
          </a:p>
          <a:p>
            <a:r>
              <a:rPr lang="de-DE" sz="2200" dirty="0"/>
              <a:t>„in Gruppen aufgeteilt mit konkreten Aufgaben - Strukturierung des Handlungsablaufs; Bericht über Beziehungen von Personen zueinander, Charakter von Personen, Motive ihres Handelns, das zentrale Problem, die Lösung; Untersuchung sprachlicher Besonderheiten usw.)</a:t>
            </a:r>
            <a:r>
              <a:rPr lang="cs-CZ" sz="2200" dirty="0"/>
              <a:t>“</a:t>
            </a:r>
          </a:p>
          <a:p>
            <a:r>
              <a:rPr lang="de-DE" sz="2200" dirty="0"/>
              <a:t>ODER Einzelne Schüler oder Gruppen konzentrieren sich auf ein ausgewähltes Kapitel/Teil </a:t>
            </a:r>
            <a:endParaRPr lang="cs-CZ" sz="2200" dirty="0"/>
          </a:p>
          <a:p>
            <a:endParaRPr lang="cs-CZ" sz="2200" dirty="0"/>
          </a:p>
        </p:txBody>
      </p:sp>
    </p:spTree>
    <p:extLst>
      <p:ext uri="{BB962C8B-B14F-4D97-AF65-F5344CB8AC3E}">
        <p14:creationId xmlns:p14="http://schemas.microsoft.com/office/powerpoint/2010/main" val="9991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C7AA0D-F6DC-4A86-BAA0-075E851CCBE0}"/>
              </a:ext>
            </a:extLst>
          </p:cNvPr>
          <p:cNvSpPr>
            <a:spLocks noGrp="1"/>
          </p:cNvSpPr>
          <p:nvPr>
            <p:ph type="title"/>
          </p:nvPr>
        </p:nvSpPr>
        <p:spPr/>
        <p:txBody>
          <a:bodyPr/>
          <a:lstStyle/>
          <a:p>
            <a:r>
              <a:rPr lang="de-DE" dirty="0"/>
              <a:t>KOOPERATIVES/REZIPROKES LESEN</a:t>
            </a:r>
            <a:endParaRPr lang="cs-CZ" dirty="0"/>
          </a:p>
        </p:txBody>
      </p:sp>
      <p:sp>
        <p:nvSpPr>
          <p:cNvPr id="3" name="Zástupný symbol pro obsah 2">
            <a:extLst>
              <a:ext uri="{FF2B5EF4-FFF2-40B4-BE49-F238E27FC236}">
                <a16:creationId xmlns:a16="http://schemas.microsoft.com/office/drawing/2014/main" id="{A93E09DA-69E1-4E5D-AA0C-803FB590179C}"/>
              </a:ext>
            </a:extLst>
          </p:cNvPr>
          <p:cNvSpPr>
            <a:spLocks noGrp="1"/>
          </p:cNvSpPr>
          <p:nvPr>
            <p:ph idx="1"/>
          </p:nvPr>
        </p:nvSpPr>
        <p:spPr/>
        <p:txBody>
          <a:bodyPr/>
          <a:lstStyle/>
          <a:p>
            <a:r>
              <a:rPr lang="de-DE" sz="2000" dirty="0"/>
              <a:t>„Gemeinsames Lesen in der Gruppe“</a:t>
            </a:r>
            <a:endParaRPr lang="cs-CZ" sz="2000" dirty="0"/>
          </a:p>
          <a:p>
            <a:r>
              <a:rPr lang="de-DE" sz="2000" dirty="0"/>
              <a:t>Einteilung der Schüler/-innen in Vierergruppen </a:t>
            </a:r>
            <a:r>
              <a:rPr lang="cs-CZ" sz="2000" dirty="0"/>
              <a:t>(</a:t>
            </a:r>
            <a:r>
              <a:rPr lang="cs-CZ" sz="2000" dirty="0" err="1"/>
              <a:t>jeder</a:t>
            </a:r>
            <a:r>
              <a:rPr lang="cs-CZ" sz="2000" dirty="0"/>
              <a:t> </a:t>
            </a:r>
            <a:r>
              <a:rPr lang="cs-CZ" sz="2000" dirty="0" err="1"/>
              <a:t>Schüler</a:t>
            </a:r>
            <a:r>
              <a:rPr lang="cs-CZ" sz="2000" dirty="0"/>
              <a:t> </a:t>
            </a:r>
            <a:r>
              <a:rPr lang="cs-CZ" sz="2000" dirty="0" err="1"/>
              <a:t>konzentriert</a:t>
            </a:r>
            <a:r>
              <a:rPr lang="cs-CZ" sz="2000" dirty="0"/>
              <a:t> </a:t>
            </a:r>
            <a:r>
              <a:rPr lang="cs-CZ" sz="2000" dirty="0" err="1"/>
              <a:t>sich</a:t>
            </a:r>
            <a:r>
              <a:rPr lang="cs-CZ" sz="2000" dirty="0"/>
              <a:t> </a:t>
            </a:r>
            <a:r>
              <a:rPr lang="cs-CZ" sz="2000" dirty="0" err="1"/>
              <a:t>auf</a:t>
            </a:r>
            <a:r>
              <a:rPr lang="cs-CZ" sz="2000" dirty="0"/>
              <a:t> </a:t>
            </a:r>
            <a:r>
              <a:rPr lang="cs-CZ" sz="2000" dirty="0" err="1"/>
              <a:t>etwas</a:t>
            </a:r>
            <a:r>
              <a:rPr lang="cs-CZ" sz="2000" dirty="0"/>
              <a:t> </a:t>
            </a:r>
            <a:r>
              <a:rPr lang="cs-CZ" sz="2000" dirty="0" err="1"/>
              <a:t>anderes</a:t>
            </a:r>
            <a:r>
              <a:rPr lang="cs-CZ" sz="2000" dirty="0"/>
              <a:t> – </a:t>
            </a:r>
            <a:r>
              <a:rPr lang="cs-CZ" sz="2000" dirty="0" err="1"/>
              <a:t>Zusammenfassung</a:t>
            </a:r>
            <a:r>
              <a:rPr lang="cs-CZ" sz="2000" dirty="0"/>
              <a:t>, </a:t>
            </a:r>
            <a:r>
              <a:rPr lang="de-DE" sz="2000" dirty="0"/>
              <a:t>schwierige Textstellen,</a:t>
            </a:r>
            <a:r>
              <a:rPr lang="cs-CZ" sz="2000" dirty="0"/>
              <a:t> </a:t>
            </a:r>
            <a:r>
              <a:rPr lang="de-DE" sz="2000" dirty="0"/>
              <a:t>zentrale Begriffe Fragen</a:t>
            </a:r>
            <a:r>
              <a:rPr lang="cs-CZ" sz="2000" dirty="0"/>
              <a:t> </a:t>
            </a:r>
            <a:r>
              <a:rPr lang="cs-CZ" sz="2000" dirty="0" err="1"/>
              <a:t>an</a:t>
            </a:r>
            <a:r>
              <a:rPr lang="cs-CZ" sz="2000" dirty="0"/>
              <a:t> </a:t>
            </a:r>
            <a:r>
              <a:rPr lang="cs-CZ" sz="2000" dirty="0" err="1"/>
              <a:t>Mitschüler</a:t>
            </a:r>
            <a:r>
              <a:rPr lang="cs-CZ" sz="2000" dirty="0"/>
              <a:t> </a:t>
            </a:r>
            <a:r>
              <a:rPr lang="cs-CZ" sz="2000" dirty="0" err="1"/>
              <a:t>verfassen</a:t>
            </a:r>
            <a:r>
              <a:rPr lang="cs-CZ" sz="2000" dirty="0"/>
              <a:t>.</a:t>
            </a:r>
          </a:p>
          <a:p>
            <a:r>
              <a:rPr lang="de-DE" sz="1600" dirty="0"/>
              <a:t>http://bildungsserver.berlin-brandenburg.de/themen/sprachbildung/lesecurriculum/lesen-im-unterricht/lesen-in-allen-faechern/reziprokes-lesen/</a:t>
            </a:r>
          </a:p>
          <a:p>
            <a:r>
              <a:rPr lang="de-DE" sz="1600" dirty="0"/>
              <a:t>http://bildungsserver.berlin-brandenburg.de/fileadmin/bbb/themen/sprachbildung/Lesecurriculum/lesen_in_allen_faechern/Rollenkarten__reziprokes_Lesen.pdf</a:t>
            </a:r>
          </a:p>
          <a:p>
            <a:r>
              <a:rPr lang="de-DE" sz="1600" dirty="0"/>
              <a:t>http://imedias.fhnw.educanet2.ch/kooperatives.lernen/.ws_gen/19/reziprokes_lesen.pdf</a:t>
            </a:r>
            <a:endParaRPr lang="cs-CZ" sz="1600" dirty="0"/>
          </a:p>
        </p:txBody>
      </p:sp>
    </p:spTree>
    <p:extLst>
      <p:ext uri="{BB962C8B-B14F-4D97-AF65-F5344CB8AC3E}">
        <p14:creationId xmlns:p14="http://schemas.microsoft.com/office/powerpoint/2010/main" val="11265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A66CE1-5AAF-4150-8BAF-88BC997F9672}"/>
              </a:ext>
            </a:extLst>
          </p:cNvPr>
          <p:cNvSpPr>
            <a:spLocks noGrp="1"/>
          </p:cNvSpPr>
          <p:nvPr>
            <p:ph type="title"/>
          </p:nvPr>
        </p:nvSpPr>
        <p:spPr>
          <a:xfrm>
            <a:off x="944880" y="1109504"/>
            <a:ext cx="8077200" cy="914400"/>
          </a:xfrm>
        </p:spPr>
        <p:txBody>
          <a:bodyPr>
            <a:normAutofit fontScale="90000"/>
          </a:bodyPr>
          <a:lstStyle/>
          <a:p>
            <a:r>
              <a:rPr lang="cs-CZ" sz="4000" b="1" dirty="0"/>
              <a:t>NACH DEM LESEN </a:t>
            </a:r>
            <a:br>
              <a:rPr lang="cs-CZ" dirty="0"/>
            </a:br>
            <a:r>
              <a:rPr lang="cs-CZ" sz="3000" dirty="0" err="1"/>
              <a:t>Phase</a:t>
            </a:r>
            <a:r>
              <a:rPr lang="cs-CZ" sz="3000" dirty="0"/>
              <a:t> der</a:t>
            </a:r>
            <a:r>
              <a:rPr lang="de-DE" sz="3000" dirty="0"/>
              <a:t> Be</a:t>
            </a:r>
            <a:r>
              <a:rPr lang="cs-CZ" sz="3000" dirty="0" err="1"/>
              <a:t>handlung</a:t>
            </a:r>
            <a:r>
              <a:rPr lang="cs-CZ" sz="3000" dirty="0"/>
              <a:t> des </a:t>
            </a:r>
            <a:r>
              <a:rPr lang="cs-CZ" sz="3000" dirty="0" err="1"/>
              <a:t>Textes</a:t>
            </a:r>
            <a:r>
              <a:rPr lang="de-DE" sz="3000" dirty="0"/>
              <a:t> im Unterricht </a:t>
            </a:r>
            <a:r>
              <a:rPr lang="cs-CZ" sz="1800" dirty="0"/>
              <a:t>(</a:t>
            </a:r>
            <a:r>
              <a:rPr lang="de-DE" sz="1800" dirty="0"/>
              <a:t>Kast, </a:t>
            </a:r>
            <a:r>
              <a:rPr lang="cs-CZ" sz="1800" dirty="0"/>
              <a:t>1985, </a:t>
            </a:r>
            <a:r>
              <a:rPr lang="de-DE" sz="1800" dirty="0"/>
              <a:t>S. 75f</a:t>
            </a:r>
            <a:r>
              <a:rPr lang="cs-CZ" sz="1800" dirty="0"/>
              <a:t>)</a:t>
            </a:r>
            <a:br>
              <a:rPr lang="de-DE" dirty="0"/>
            </a:br>
            <a:endParaRPr lang="cs-CZ" dirty="0"/>
          </a:p>
        </p:txBody>
      </p:sp>
      <p:sp>
        <p:nvSpPr>
          <p:cNvPr id="3" name="Zástupný symbol pro obsah 2">
            <a:extLst>
              <a:ext uri="{FF2B5EF4-FFF2-40B4-BE49-F238E27FC236}">
                <a16:creationId xmlns:a16="http://schemas.microsoft.com/office/drawing/2014/main" id="{29378788-1C3A-4586-9873-B91F267AD4A7}"/>
              </a:ext>
            </a:extLst>
          </p:cNvPr>
          <p:cNvSpPr>
            <a:spLocks noGrp="1"/>
          </p:cNvSpPr>
          <p:nvPr>
            <p:ph idx="1"/>
          </p:nvPr>
        </p:nvSpPr>
        <p:spPr>
          <a:xfrm>
            <a:off x="944880" y="1779071"/>
            <a:ext cx="8077200" cy="4495800"/>
          </a:xfrm>
        </p:spPr>
        <p:txBody>
          <a:bodyPr/>
          <a:lstStyle/>
          <a:p>
            <a:r>
              <a:rPr lang="de-DE" b="1" dirty="0"/>
              <a:t>„offene Phase“ / „Sammelphase“</a:t>
            </a:r>
            <a:endParaRPr lang="cs-CZ" b="1" dirty="0"/>
          </a:p>
          <a:p>
            <a:r>
              <a:rPr lang="de-DE" b="1" dirty="0"/>
              <a:t>Erarbeitungsphase</a:t>
            </a:r>
            <a:endParaRPr lang="cs-CZ" b="1" dirty="0"/>
          </a:p>
          <a:p>
            <a:r>
              <a:rPr lang="de-DE" b="1" dirty="0"/>
              <a:t>produktiv-schöpferische (kreative) Phase</a:t>
            </a:r>
            <a:endParaRPr lang="cs-CZ" b="1" dirty="0"/>
          </a:p>
        </p:txBody>
      </p:sp>
    </p:spTree>
    <p:extLst>
      <p:ext uri="{BB962C8B-B14F-4D97-AF65-F5344CB8AC3E}">
        <p14:creationId xmlns:p14="http://schemas.microsoft.com/office/powerpoint/2010/main" val="25855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A4F0A-BE13-459F-8662-AEF5D099246F}"/>
              </a:ext>
            </a:extLst>
          </p:cNvPr>
          <p:cNvSpPr>
            <a:spLocks noGrp="1"/>
          </p:cNvSpPr>
          <p:nvPr>
            <p:ph type="title"/>
          </p:nvPr>
        </p:nvSpPr>
        <p:spPr/>
        <p:txBody>
          <a:bodyPr/>
          <a:lstStyle/>
          <a:p>
            <a:r>
              <a:rPr lang="cs-CZ" sz="3400" b="1" dirty="0"/>
              <a:t>„</a:t>
            </a:r>
            <a:r>
              <a:rPr lang="de-DE" sz="3400" b="1" dirty="0"/>
              <a:t>offene</a:t>
            </a:r>
            <a:r>
              <a:rPr lang="cs-CZ" sz="3400" b="1" dirty="0"/>
              <a:t> </a:t>
            </a:r>
            <a:r>
              <a:rPr lang="de-DE" sz="3400" b="1" dirty="0"/>
              <a:t>Phase“/</a:t>
            </a:r>
            <a:r>
              <a:rPr lang="cs-CZ" sz="3400" b="1" dirty="0"/>
              <a:t> </a:t>
            </a:r>
            <a:r>
              <a:rPr lang="de-DE" sz="3400" b="1" dirty="0"/>
              <a:t>„Sammelphase“</a:t>
            </a:r>
            <a:br>
              <a:rPr lang="cs-CZ" sz="3400" b="1" dirty="0"/>
            </a:br>
            <a:r>
              <a:rPr lang="cs-CZ" sz="1800" b="1" dirty="0"/>
              <a:t>(</a:t>
            </a:r>
            <a:r>
              <a:rPr lang="de-DE" sz="1800" dirty="0" err="1"/>
              <a:t>Scarbath</a:t>
            </a:r>
            <a:r>
              <a:rPr lang="de-DE" sz="1800" dirty="0"/>
              <a:t>, 1979 in Kast,</a:t>
            </a:r>
            <a:r>
              <a:rPr lang="cs-CZ" sz="1800" dirty="0"/>
              <a:t> 1985,</a:t>
            </a:r>
            <a:r>
              <a:rPr lang="de-DE" sz="1800" dirty="0"/>
              <a:t> S. 75) </a:t>
            </a:r>
            <a:endParaRPr lang="cs-CZ" sz="1800" dirty="0"/>
          </a:p>
        </p:txBody>
      </p:sp>
      <p:sp>
        <p:nvSpPr>
          <p:cNvPr id="3" name="Zástupný symbol pro obsah 2">
            <a:extLst>
              <a:ext uri="{FF2B5EF4-FFF2-40B4-BE49-F238E27FC236}">
                <a16:creationId xmlns:a16="http://schemas.microsoft.com/office/drawing/2014/main" id="{C82D5244-C0A9-4A09-A822-6791FB36FCE7}"/>
              </a:ext>
            </a:extLst>
          </p:cNvPr>
          <p:cNvSpPr>
            <a:spLocks noGrp="1"/>
          </p:cNvSpPr>
          <p:nvPr>
            <p:ph idx="1"/>
          </p:nvPr>
        </p:nvSpPr>
        <p:spPr>
          <a:xfrm>
            <a:off x="1066800" y="1936264"/>
            <a:ext cx="8077200" cy="4495800"/>
          </a:xfrm>
        </p:spPr>
        <p:txBody>
          <a:bodyPr/>
          <a:lstStyle/>
          <a:p>
            <a:pPr lvl="0"/>
            <a:r>
              <a:rPr lang="cs-CZ" sz="2200" dirty="0" err="1"/>
              <a:t>Schülerorientierte</a:t>
            </a:r>
            <a:r>
              <a:rPr lang="cs-CZ" sz="2200" dirty="0"/>
              <a:t> </a:t>
            </a:r>
            <a:r>
              <a:rPr lang="cs-CZ" sz="2200" dirty="0" err="1"/>
              <a:t>Phase</a:t>
            </a:r>
            <a:r>
              <a:rPr lang="cs-CZ" sz="2200" dirty="0"/>
              <a:t>: Die </a:t>
            </a:r>
            <a:r>
              <a:rPr lang="cs-CZ" sz="2200" dirty="0" err="1"/>
              <a:t>Lernenden</a:t>
            </a:r>
            <a:r>
              <a:rPr lang="cs-CZ" sz="2200" dirty="0"/>
              <a:t> </a:t>
            </a:r>
            <a:r>
              <a:rPr lang="cs-CZ" sz="2200" dirty="0" err="1"/>
              <a:t>haben</a:t>
            </a:r>
            <a:r>
              <a:rPr lang="cs-CZ" sz="2200" dirty="0"/>
              <a:t> </a:t>
            </a:r>
            <a:r>
              <a:rPr lang="cs-CZ" sz="2200" dirty="0" err="1"/>
              <a:t>die</a:t>
            </a:r>
            <a:r>
              <a:rPr lang="cs-CZ" sz="2200" dirty="0"/>
              <a:t> </a:t>
            </a:r>
            <a:r>
              <a:rPr lang="cs-CZ" sz="2200" dirty="0" err="1"/>
              <a:t>Möglichkeit</a:t>
            </a:r>
            <a:r>
              <a:rPr lang="cs-CZ" sz="2200" dirty="0"/>
              <a:t>, </a:t>
            </a:r>
            <a:r>
              <a:rPr lang="de-DE" sz="2200" dirty="0"/>
              <a:t>sich zu dem Text zu äußern</a:t>
            </a:r>
            <a:r>
              <a:rPr lang="cs-CZ" sz="2200" dirty="0"/>
              <a:t>.</a:t>
            </a:r>
          </a:p>
          <a:p>
            <a:pPr lvl="0"/>
            <a:r>
              <a:rPr lang="cs-CZ" sz="2200" dirty="0"/>
              <a:t>D</a:t>
            </a:r>
            <a:r>
              <a:rPr lang="de-DE" sz="2200" dirty="0"/>
              <a:t>er Lehrer sammelt </a:t>
            </a:r>
            <a:r>
              <a:rPr lang="cs-CZ" sz="2200" dirty="0" err="1"/>
              <a:t>die</a:t>
            </a:r>
            <a:r>
              <a:rPr lang="cs-CZ" sz="2200" dirty="0"/>
              <a:t> </a:t>
            </a:r>
            <a:r>
              <a:rPr lang="de-DE" sz="2200" dirty="0"/>
              <a:t>Wünsche und Eindrücke </a:t>
            </a:r>
            <a:r>
              <a:rPr lang="cs-CZ" sz="2200" dirty="0"/>
              <a:t>der </a:t>
            </a:r>
            <a:r>
              <a:rPr lang="cs-CZ" sz="2200" dirty="0" err="1"/>
              <a:t>Lernenden</a:t>
            </a:r>
            <a:r>
              <a:rPr lang="cs-CZ" sz="2200" dirty="0"/>
              <a:t> („</a:t>
            </a:r>
            <a:r>
              <a:rPr lang="de-DE" sz="2200" dirty="0"/>
              <a:t>Worüber möchtet ihr gern </a:t>
            </a:r>
            <a:r>
              <a:rPr lang="cs-CZ" sz="2200" dirty="0" err="1"/>
              <a:t>sprechen</a:t>
            </a:r>
            <a:r>
              <a:rPr lang="de-DE" sz="2200" dirty="0"/>
              <a:t>? Was hat euch an dem Buch besonders angesprochen/geärgert?</a:t>
            </a:r>
            <a:r>
              <a:rPr lang="cs-CZ" sz="2200" dirty="0"/>
              <a:t>) -</a:t>
            </a:r>
            <a:r>
              <a:rPr lang="de-DE" sz="2200" dirty="0"/>
              <a:t>dadurch </a:t>
            </a:r>
            <a:r>
              <a:rPr lang="cs-CZ" sz="2200" dirty="0" err="1"/>
              <a:t>werden</a:t>
            </a:r>
            <a:r>
              <a:rPr lang="cs-CZ" sz="2200" dirty="0"/>
              <a:t> </a:t>
            </a:r>
            <a:r>
              <a:rPr lang="de-DE" sz="2200" dirty="0"/>
              <a:t>unterschiedliche Schülerperspektive in den Unterricht gebracht </a:t>
            </a:r>
            <a:endParaRPr lang="cs-CZ" sz="2200" dirty="0"/>
          </a:p>
          <a:p>
            <a:pPr lvl="0"/>
            <a:r>
              <a:rPr lang="cs-CZ" sz="2200" dirty="0"/>
              <a:t>+ </a:t>
            </a:r>
            <a:r>
              <a:rPr lang="de-DE" sz="2200" dirty="0"/>
              <a:t>Anknüpfung an die Vorbereitungsphase – </a:t>
            </a:r>
            <a:r>
              <a:rPr lang="cs-CZ" sz="2200" dirty="0"/>
              <a:t>„</a:t>
            </a:r>
            <a:r>
              <a:rPr lang="de-DE" sz="2200" dirty="0"/>
              <a:t>Haben sich unsere Vermutungen bestätigt?</a:t>
            </a:r>
            <a:r>
              <a:rPr lang="cs-CZ" sz="2200" dirty="0"/>
              <a:t>“</a:t>
            </a:r>
          </a:p>
          <a:p>
            <a:endParaRPr lang="cs-CZ" dirty="0"/>
          </a:p>
        </p:txBody>
      </p:sp>
    </p:spTree>
    <p:extLst>
      <p:ext uri="{BB962C8B-B14F-4D97-AF65-F5344CB8AC3E}">
        <p14:creationId xmlns:p14="http://schemas.microsoft.com/office/powerpoint/2010/main" val="253170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86517A-3139-48DA-9AC4-6AD90DDA9B47}"/>
              </a:ext>
            </a:extLst>
          </p:cNvPr>
          <p:cNvSpPr>
            <a:spLocks noGrp="1"/>
          </p:cNvSpPr>
          <p:nvPr>
            <p:ph type="title"/>
          </p:nvPr>
        </p:nvSpPr>
        <p:spPr>
          <a:xfrm>
            <a:off x="822960" y="1232188"/>
            <a:ext cx="8077200" cy="914400"/>
          </a:xfrm>
        </p:spPr>
        <p:txBody>
          <a:bodyPr>
            <a:normAutofit fontScale="90000"/>
          </a:bodyPr>
          <a:lstStyle/>
          <a:p>
            <a:r>
              <a:rPr lang="cs-CZ" i="1" dirty="0"/>
              <a:t>…</a:t>
            </a:r>
            <a:r>
              <a:rPr lang="de-DE" i="1" dirty="0"/>
              <a:t> geht in eine</a:t>
            </a:r>
            <a:r>
              <a:rPr lang="de-DE" b="1" dirty="0"/>
              <a:t> Erarbeitungsphase </a:t>
            </a:r>
            <a:r>
              <a:rPr lang="de-DE" i="1" dirty="0"/>
              <a:t>über</a:t>
            </a:r>
            <a:r>
              <a:rPr lang="de-DE" b="1" dirty="0"/>
              <a:t>,</a:t>
            </a:r>
            <a:r>
              <a:rPr lang="de-DE" dirty="0"/>
              <a:t> in der die wesentlichen Aspekte der Textinterpretation besprochen werden </a:t>
            </a:r>
            <a:br>
              <a:rPr lang="cs-CZ" dirty="0"/>
            </a:br>
            <a:endParaRPr lang="cs-CZ" dirty="0"/>
          </a:p>
        </p:txBody>
      </p:sp>
      <p:sp>
        <p:nvSpPr>
          <p:cNvPr id="3" name="Zástupný symbol pro obsah 2">
            <a:extLst>
              <a:ext uri="{FF2B5EF4-FFF2-40B4-BE49-F238E27FC236}">
                <a16:creationId xmlns:a16="http://schemas.microsoft.com/office/drawing/2014/main" id="{12A418A0-A665-4259-9CB6-5B4B6AEF1822}"/>
              </a:ext>
            </a:extLst>
          </p:cNvPr>
          <p:cNvSpPr>
            <a:spLocks noGrp="1"/>
          </p:cNvSpPr>
          <p:nvPr>
            <p:ph idx="1"/>
          </p:nvPr>
        </p:nvSpPr>
        <p:spPr>
          <a:xfrm>
            <a:off x="822960" y="1903492"/>
            <a:ext cx="8077200" cy="4495800"/>
          </a:xfrm>
        </p:spPr>
        <p:txBody>
          <a:bodyPr/>
          <a:lstStyle/>
          <a:p>
            <a:pPr lvl="1"/>
            <a:r>
              <a:rPr lang="de-DE" sz="2200" dirty="0">
                <a:solidFill>
                  <a:srgbClr val="002060"/>
                </a:solidFill>
              </a:rPr>
              <a:t>von zuvor gestellten Leitfragen ausgehend (im Plenum, in Gruppen) - siehe Kast, </a:t>
            </a:r>
            <a:r>
              <a:rPr lang="cs-CZ" sz="2200" dirty="0">
                <a:solidFill>
                  <a:srgbClr val="002060"/>
                </a:solidFill>
              </a:rPr>
              <a:t>1985, </a:t>
            </a:r>
            <a:r>
              <a:rPr lang="de-DE" sz="2200" dirty="0">
                <a:solidFill>
                  <a:srgbClr val="002060"/>
                </a:solidFill>
              </a:rPr>
              <a:t>S. 76</a:t>
            </a:r>
            <a:r>
              <a:rPr lang="cs-CZ" sz="2200" dirty="0">
                <a:solidFill>
                  <a:srgbClr val="002060"/>
                </a:solidFill>
              </a:rPr>
              <a:t> (</a:t>
            </a:r>
            <a:r>
              <a:rPr lang="cs-CZ" sz="2200" dirty="0" err="1">
                <a:solidFill>
                  <a:srgbClr val="002060"/>
                </a:solidFill>
              </a:rPr>
              <a:t>eingescannt</a:t>
            </a:r>
            <a:r>
              <a:rPr lang="cs-CZ" sz="2200" dirty="0">
                <a:solidFill>
                  <a:srgbClr val="002060"/>
                </a:solidFill>
              </a:rPr>
              <a:t>)</a:t>
            </a:r>
          </a:p>
          <a:p>
            <a:pPr lvl="1"/>
            <a:r>
              <a:rPr lang="de-DE" sz="2200" dirty="0">
                <a:solidFill>
                  <a:srgbClr val="002060"/>
                </a:solidFill>
              </a:rPr>
              <a:t>gemeinsam die Schlüsselstellen lesen und anhand deren die Schwerpunkt des Buches zu erarbeiten </a:t>
            </a:r>
            <a:endParaRPr lang="cs-CZ" sz="2200" dirty="0">
              <a:solidFill>
                <a:srgbClr val="002060"/>
              </a:solidFill>
            </a:endParaRPr>
          </a:p>
          <a:p>
            <a:pPr lvl="1"/>
            <a:r>
              <a:rPr lang="de-DE" sz="2200" dirty="0">
                <a:solidFill>
                  <a:srgbClr val="002060"/>
                </a:solidFill>
              </a:rPr>
              <a:t>in Gruppen - unterschiedliche Aufgabenstellungen, Protokoll erstellen, im Plenum präsentieren </a:t>
            </a:r>
            <a:endParaRPr lang="cs-CZ" sz="2200" dirty="0">
              <a:solidFill>
                <a:srgbClr val="002060"/>
              </a:solidFill>
            </a:endParaRPr>
          </a:p>
          <a:p>
            <a:pPr lvl="1"/>
            <a:endParaRPr lang="cs-CZ" sz="2200" dirty="0">
              <a:solidFill>
                <a:srgbClr val="002060"/>
              </a:solidFill>
            </a:endParaRPr>
          </a:p>
          <a:p>
            <a:endParaRPr lang="cs-CZ" sz="2200" dirty="0"/>
          </a:p>
        </p:txBody>
      </p:sp>
    </p:spTree>
    <p:extLst>
      <p:ext uri="{BB962C8B-B14F-4D97-AF65-F5344CB8AC3E}">
        <p14:creationId xmlns:p14="http://schemas.microsoft.com/office/powerpoint/2010/main" val="8353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3CCF18-70BB-4973-9D3A-DF243D88A5B6}"/>
              </a:ext>
            </a:extLst>
          </p:cNvPr>
          <p:cNvSpPr>
            <a:spLocks noGrp="1"/>
          </p:cNvSpPr>
          <p:nvPr>
            <p:ph type="title"/>
          </p:nvPr>
        </p:nvSpPr>
        <p:spPr/>
        <p:txBody>
          <a:bodyPr>
            <a:normAutofit fontScale="90000"/>
          </a:bodyPr>
          <a:lstStyle/>
          <a:p>
            <a:r>
              <a:rPr lang="cs-CZ" b="1" dirty="0"/>
              <a:t>P</a:t>
            </a:r>
            <a:r>
              <a:rPr lang="de-DE" b="1" dirty="0" err="1"/>
              <a:t>roduktiv</a:t>
            </a:r>
            <a:r>
              <a:rPr lang="de-DE" b="1" dirty="0"/>
              <a:t>-schöpferische (kreative) Phase</a:t>
            </a:r>
            <a:r>
              <a:rPr lang="de-DE" dirty="0"/>
              <a:t> </a:t>
            </a:r>
            <a:r>
              <a:rPr lang="de-DE" sz="1800" dirty="0"/>
              <a:t>(Kast, </a:t>
            </a:r>
            <a:r>
              <a:rPr lang="cs-CZ" sz="1800" dirty="0"/>
              <a:t>1985, </a:t>
            </a:r>
            <a:r>
              <a:rPr lang="de-DE" sz="1800" dirty="0"/>
              <a:t>S. 76-77</a:t>
            </a:r>
            <a:r>
              <a:rPr lang="cs-CZ" sz="1800" dirty="0"/>
              <a:t>)</a:t>
            </a:r>
            <a:br>
              <a:rPr lang="cs-CZ" sz="4000" dirty="0"/>
            </a:br>
            <a:endParaRPr lang="cs-CZ" dirty="0"/>
          </a:p>
        </p:txBody>
      </p:sp>
      <p:sp>
        <p:nvSpPr>
          <p:cNvPr id="3" name="Zástupný symbol pro obsah 2">
            <a:extLst>
              <a:ext uri="{FF2B5EF4-FFF2-40B4-BE49-F238E27FC236}">
                <a16:creationId xmlns:a16="http://schemas.microsoft.com/office/drawing/2014/main" id="{A9B79B3B-9ED1-454C-A4A9-41D619CF47E4}"/>
              </a:ext>
            </a:extLst>
          </p:cNvPr>
          <p:cNvSpPr>
            <a:spLocks noGrp="1"/>
          </p:cNvSpPr>
          <p:nvPr>
            <p:ph idx="1"/>
          </p:nvPr>
        </p:nvSpPr>
        <p:spPr>
          <a:xfrm>
            <a:off x="1066800" y="1475600"/>
            <a:ext cx="9144000" cy="4495800"/>
          </a:xfrm>
        </p:spPr>
        <p:txBody>
          <a:bodyPr>
            <a:normAutofit lnSpcReduction="10000"/>
          </a:bodyPr>
          <a:lstStyle/>
          <a:p>
            <a:pPr lvl="1"/>
            <a:r>
              <a:rPr lang="de-DE" sz="2200" dirty="0">
                <a:solidFill>
                  <a:srgbClr val="002060"/>
                </a:solidFill>
              </a:rPr>
              <a:t>Klappentext entwerfen / bzw. den vorliegenden bearbeiten</a:t>
            </a:r>
            <a:endParaRPr lang="cs-CZ" sz="2200" dirty="0">
              <a:solidFill>
                <a:srgbClr val="002060"/>
              </a:solidFill>
            </a:endParaRPr>
          </a:p>
          <a:p>
            <a:pPr lvl="1"/>
            <a:r>
              <a:rPr lang="de-DE" sz="2200" dirty="0">
                <a:solidFill>
                  <a:srgbClr val="002060"/>
                </a:solidFill>
              </a:rPr>
              <a:t>Rezension schreiben / auf eine Rezension reagieren - Leserbrief schreiben</a:t>
            </a:r>
            <a:r>
              <a:rPr lang="cs-CZ" sz="2200" dirty="0">
                <a:solidFill>
                  <a:srgbClr val="002060"/>
                </a:solidFill>
              </a:rPr>
              <a:t> </a:t>
            </a:r>
            <a:r>
              <a:rPr lang="de-DE" sz="2200" dirty="0">
                <a:solidFill>
                  <a:srgbClr val="002060"/>
                </a:solidFill>
              </a:rPr>
              <a:t>(attraktives Kontrollverfahren zum Textverständnis - der Lehrer erstellt eine fiktive Rezension des Buches, in die er falsche Informationen schreibt</a:t>
            </a:r>
            <a:r>
              <a:rPr lang="cs-CZ" sz="2200" dirty="0">
                <a:solidFill>
                  <a:srgbClr val="002060"/>
                </a:solidFill>
              </a:rPr>
              <a:t>)</a:t>
            </a:r>
          </a:p>
          <a:p>
            <a:pPr lvl="1"/>
            <a:r>
              <a:rPr lang="de-DE" sz="2200" dirty="0">
                <a:solidFill>
                  <a:srgbClr val="002060"/>
                </a:solidFill>
              </a:rPr>
              <a:t>Brief an den Autor (mit der Bitte um Ergänzung der Informationen) / an einen der Helden schreiben</a:t>
            </a:r>
            <a:endParaRPr lang="cs-CZ" sz="2200" dirty="0">
              <a:solidFill>
                <a:srgbClr val="002060"/>
              </a:solidFill>
            </a:endParaRPr>
          </a:p>
          <a:p>
            <a:pPr lvl="1"/>
            <a:r>
              <a:rPr lang="de-DE" sz="2200" dirty="0">
                <a:solidFill>
                  <a:srgbClr val="002060"/>
                </a:solidFill>
              </a:rPr>
              <a:t>Teile des Textes verändern, transformieren „Wie wäre die Handlung verlaufen, wenn…“</a:t>
            </a:r>
            <a:endParaRPr lang="cs-CZ" sz="2200" dirty="0">
              <a:solidFill>
                <a:srgbClr val="002060"/>
              </a:solidFill>
            </a:endParaRPr>
          </a:p>
          <a:p>
            <a:pPr lvl="1"/>
            <a:r>
              <a:rPr lang="de-DE" sz="2200" dirty="0">
                <a:solidFill>
                  <a:srgbClr val="002060"/>
                </a:solidFill>
              </a:rPr>
              <a:t>Thesen formulieren und diese dann im Plenum diskutieren </a:t>
            </a:r>
            <a:endParaRPr lang="cs-CZ" sz="2200" dirty="0">
              <a:solidFill>
                <a:srgbClr val="002060"/>
              </a:solidFill>
            </a:endParaRPr>
          </a:p>
          <a:p>
            <a:pPr lvl="1"/>
            <a:r>
              <a:rPr lang="de-DE" sz="2200" dirty="0">
                <a:solidFill>
                  <a:srgbClr val="002060"/>
                </a:solidFill>
              </a:rPr>
              <a:t>(attraktives/abschreckendes) Umschlagbild entwerfen </a:t>
            </a:r>
            <a:endParaRPr lang="cs-CZ" sz="2200" dirty="0">
              <a:solidFill>
                <a:srgbClr val="002060"/>
              </a:solidFill>
            </a:endParaRPr>
          </a:p>
          <a:p>
            <a:pPr lvl="1"/>
            <a:r>
              <a:rPr lang="de-DE" sz="2200" dirty="0">
                <a:solidFill>
                  <a:srgbClr val="002060"/>
                </a:solidFill>
              </a:rPr>
              <a:t>Werbeplakat gestalten </a:t>
            </a:r>
            <a:endParaRPr lang="cs-CZ" sz="2200" dirty="0">
              <a:solidFill>
                <a:srgbClr val="002060"/>
              </a:solidFill>
            </a:endParaRPr>
          </a:p>
          <a:p>
            <a:pPr lvl="1"/>
            <a:endParaRPr lang="cs-CZ" sz="2200" dirty="0">
              <a:solidFill>
                <a:srgbClr val="002060"/>
              </a:solidFill>
            </a:endParaRPr>
          </a:p>
          <a:p>
            <a:endParaRPr lang="cs-CZ" sz="2200" dirty="0">
              <a:solidFill>
                <a:srgbClr val="002060"/>
              </a:solidFill>
            </a:endParaRPr>
          </a:p>
        </p:txBody>
      </p:sp>
    </p:spTree>
    <p:extLst>
      <p:ext uri="{BB962C8B-B14F-4D97-AF65-F5344CB8AC3E}">
        <p14:creationId xmlns:p14="http://schemas.microsoft.com/office/powerpoint/2010/main" val="227704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Was</a:t>
            </a:r>
            <a:r>
              <a:rPr lang="cs-CZ" dirty="0"/>
              <a:t> </a:t>
            </a:r>
            <a:r>
              <a:rPr lang="cs-CZ" dirty="0" err="1"/>
              <a:t>ist</a:t>
            </a:r>
            <a:r>
              <a:rPr lang="cs-CZ" dirty="0"/>
              <a:t> </a:t>
            </a:r>
            <a:r>
              <a:rPr lang="cs-CZ" dirty="0" err="1"/>
              <a:t>die</a:t>
            </a:r>
            <a:r>
              <a:rPr lang="cs-CZ" dirty="0"/>
              <a:t> KJL?</a:t>
            </a:r>
          </a:p>
        </p:txBody>
      </p:sp>
      <p:sp>
        <p:nvSpPr>
          <p:cNvPr id="3" name="Zástupný symbol pro obsah 2"/>
          <p:cNvSpPr>
            <a:spLocks noGrp="1"/>
          </p:cNvSpPr>
          <p:nvPr>
            <p:ph idx="1"/>
          </p:nvPr>
        </p:nvSpPr>
        <p:spPr/>
        <p:txBody>
          <a:bodyPr>
            <a:normAutofit/>
          </a:bodyPr>
          <a:lstStyle/>
          <a:p>
            <a:r>
              <a:rPr lang="cs-CZ" b="1" dirty="0" err="1"/>
              <a:t>Ursprung</a:t>
            </a:r>
            <a:r>
              <a:rPr lang="cs-CZ" b="1" dirty="0"/>
              <a:t>, </a:t>
            </a:r>
            <a:r>
              <a:rPr lang="cs-CZ" b="1" dirty="0" err="1"/>
              <a:t>Entstehung</a:t>
            </a:r>
            <a:r>
              <a:rPr lang="cs-CZ" b="1" dirty="0"/>
              <a:t> </a:t>
            </a:r>
            <a:r>
              <a:rPr lang="de-DE" sz="1800" dirty="0"/>
              <a:t>(Brockhaus Enzyklopädie</a:t>
            </a:r>
            <a:r>
              <a:rPr lang="cs-CZ" sz="1800" dirty="0"/>
              <a:t>,</a:t>
            </a:r>
            <a:r>
              <a:rPr lang="de-DE" sz="1800" dirty="0"/>
              <a:t> 1970 </a:t>
            </a:r>
            <a:r>
              <a:rPr lang="cs-CZ" sz="1800" dirty="0" err="1"/>
              <a:t>und</a:t>
            </a:r>
            <a:r>
              <a:rPr lang="cs-CZ" sz="1800" dirty="0"/>
              <a:t> </a:t>
            </a:r>
            <a:r>
              <a:rPr lang="de-DE" sz="1800" dirty="0" err="1"/>
              <a:t>Jolles</a:t>
            </a:r>
            <a:r>
              <a:rPr lang="cs-CZ" sz="1800" dirty="0"/>
              <a:t>,</a:t>
            </a:r>
            <a:r>
              <a:rPr lang="de-DE" sz="1800" dirty="0"/>
              <a:t> 1968 in Kast, 1985, S. 14)</a:t>
            </a:r>
            <a:r>
              <a:rPr lang="cs-CZ" sz="1800" dirty="0"/>
              <a:t>:</a:t>
            </a:r>
          </a:p>
          <a:p>
            <a:pPr lvl="1"/>
            <a:r>
              <a:rPr lang="de-DE" b="1" dirty="0"/>
              <a:t>bearbeitete</a:t>
            </a:r>
            <a:r>
              <a:rPr lang="de-DE" dirty="0"/>
              <a:t> (verkürzte, vereinfachte, angepasste) </a:t>
            </a:r>
            <a:r>
              <a:rPr lang="de-DE" b="1" dirty="0"/>
              <a:t>Erwachsenenliteratur</a:t>
            </a:r>
            <a:r>
              <a:rPr lang="de-DE" dirty="0"/>
              <a:t> (Robinson Crusoe von Daniel Defoe - Robinson der Jüngere</a:t>
            </a:r>
            <a:r>
              <a:rPr lang="cs-CZ" dirty="0"/>
              <a:t>, </a:t>
            </a:r>
            <a:r>
              <a:rPr lang="de-DE" dirty="0"/>
              <a:t>Max und Moritz</a:t>
            </a:r>
            <a:r>
              <a:rPr lang="cs-CZ" dirty="0"/>
              <a:t>, …)</a:t>
            </a:r>
            <a:r>
              <a:rPr lang="de-DE" dirty="0"/>
              <a:t> </a:t>
            </a:r>
            <a:endParaRPr lang="cs-CZ" dirty="0"/>
          </a:p>
          <a:p>
            <a:pPr marL="662940" lvl="1" indent="-342900"/>
            <a:r>
              <a:rPr lang="cs-CZ" b="1" dirty="0" err="1"/>
              <a:t>gezielt</a:t>
            </a:r>
            <a:r>
              <a:rPr lang="cs-CZ" b="1" dirty="0"/>
              <a:t> </a:t>
            </a:r>
            <a:r>
              <a:rPr lang="de-DE" b="1" dirty="0"/>
              <a:t>für Kinder und Jugendliche </a:t>
            </a:r>
            <a:r>
              <a:rPr lang="de-DE" dirty="0"/>
              <a:t>geschriebene Werke (Kästner: Doppeltes Lottchen)</a:t>
            </a:r>
            <a:endParaRPr lang="cs-CZ" dirty="0"/>
          </a:p>
          <a:p>
            <a:pPr marL="662940" lvl="1" indent="-342900"/>
            <a:r>
              <a:rPr lang="de-DE" b="1" dirty="0"/>
              <a:t>sog. „</a:t>
            </a:r>
            <a:r>
              <a:rPr lang="cs-CZ" b="1" dirty="0"/>
              <a:t>e</a:t>
            </a:r>
            <a:r>
              <a:rPr lang="de-DE" b="1" dirty="0" err="1"/>
              <a:t>infache</a:t>
            </a:r>
            <a:r>
              <a:rPr lang="de-DE" b="1" dirty="0"/>
              <a:t> Formen“ </a:t>
            </a:r>
            <a:r>
              <a:rPr lang="de-DE" dirty="0"/>
              <a:t>- volkstümliche Formen Legende, Sage, Mythen, Rätsel, Spruch, Märchen usw. </a:t>
            </a:r>
            <a:endParaRPr lang="cs-CZ" dirty="0"/>
          </a:p>
          <a:p>
            <a:endParaRPr lang="cs-CZ" dirty="0"/>
          </a:p>
          <a:p>
            <a:pPr marL="0" indent="0">
              <a:buNone/>
            </a:pPr>
            <a:endParaRPr lang="cs-CZ" dirty="0"/>
          </a:p>
        </p:txBody>
      </p:sp>
    </p:spTree>
    <p:extLst>
      <p:ext uri="{BB962C8B-B14F-4D97-AF65-F5344CB8AC3E}">
        <p14:creationId xmlns:p14="http://schemas.microsoft.com/office/powerpoint/2010/main" val="144274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58FA26-66EF-4D30-BA3A-CBE97B7DE676}"/>
              </a:ext>
            </a:extLst>
          </p:cNvPr>
          <p:cNvSpPr>
            <a:spLocks noGrp="1"/>
          </p:cNvSpPr>
          <p:nvPr>
            <p:ph type="title"/>
          </p:nvPr>
        </p:nvSpPr>
        <p:spPr>
          <a:xfrm>
            <a:off x="990600" y="465624"/>
            <a:ext cx="8077200" cy="914400"/>
          </a:xfrm>
        </p:spPr>
        <p:txBody>
          <a:bodyPr>
            <a:normAutofit fontScale="90000"/>
          </a:bodyPr>
          <a:lstStyle/>
          <a:p>
            <a:r>
              <a:rPr lang="cs-CZ" b="1" dirty="0"/>
              <a:t>P</a:t>
            </a:r>
            <a:r>
              <a:rPr lang="de-DE" b="1" dirty="0" err="1"/>
              <a:t>roduktiv</a:t>
            </a:r>
            <a:r>
              <a:rPr lang="de-DE" b="1" dirty="0"/>
              <a:t>-schöpferische (kreative) Phase</a:t>
            </a:r>
            <a:r>
              <a:rPr lang="de-DE" dirty="0"/>
              <a:t> </a:t>
            </a:r>
            <a:r>
              <a:rPr lang="de-DE" sz="1800" dirty="0"/>
              <a:t>(Kast, </a:t>
            </a:r>
            <a:r>
              <a:rPr lang="cs-CZ" sz="1800" dirty="0"/>
              <a:t>1985, </a:t>
            </a:r>
            <a:r>
              <a:rPr lang="de-DE" sz="1800" dirty="0"/>
              <a:t>S. 76-77</a:t>
            </a:r>
            <a:r>
              <a:rPr lang="cs-CZ" sz="1800" dirty="0"/>
              <a:t>)</a:t>
            </a:r>
          </a:p>
        </p:txBody>
      </p:sp>
      <p:sp>
        <p:nvSpPr>
          <p:cNvPr id="3" name="Zástupný symbol pro obsah 2">
            <a:extLst>
              <a:ext uri="{FF2B5EF4-FFF2-40B4-BE49-F238E27FC236}">
                <a16:creationId xmlns:a16="http://schemas.microsoft.com/office/drawing/2014/main" id="{E047AEC3-1518-4786-B6D2-4A601C571617}"/>
              </a:ext>
            </a:extLst>
          </p:cNvPr>
          <p:cNvSpPr>
            <a:spLocks noGrp="1"/>
          </p:cNvSpPr>
          <p:nvPr>
            <p:ph idx="1"/>
          </p:nvPr>
        </p:nvSpPr>
        <p:spPr>
          <a:xfrm>
            <a:off x="990600" y="1727860"/>
            <a:ext cx="8534400" cy="4495800"/>
          </a:xfrm>
        </p:spPr>
        <p:txBody>
          <a:bodyPr>
            <a:normAutofit fontScale="92500"/>
          </a:bodyPr>
          <a:lstStyle/>
          <a:p>
            <a:pPr lvl="1"/>
            <a:r>
              <a:rPr lang="de-DE" sz="2200" dirty="0">
                <a:solidFill>
                  <a:srgbClr val="002060"/>
                </a:solidFill>
              </a:rPr>
              <a:t>Bilder, Collagen, Bild-Text-Collagen zu bestimmten Stellen anfertigen </a:t>
            </a:r>
            <a:endParaRPr lang="cs-CZ" sz="2200" dirty="0">
              <a:solidFill>
                <a:srgbClr val="002060"/>
              </a:solidFill>
            </a:endParaRPr>
          </a:p>
          <a:p>
            <a:pPr lvl="1"/>
            <a:r>
              <a:rPr lang="de-DE" sz="2200" dirty="0">
                <a:solidFill>
                  <a:srgbClr val="002060"/>
                </a:solidFill>
              </a:rPr>
              <a:t>Dramatisierung des Textes / Rollenspiel (mit Masken…) /pantomimische Darstellung bestimmter Textstellen / als Hörspiel bearbeiten</a:t>
            </a:r>
            <a:endParaRPr lang="cs-CZ" sz="2200" dirty="0">
              <a:solidFill>
                <a:srgbClr val="002060"/>
              </a:solidFill>
            </a:endParaRPr>
          </a:p>
          <a:p>
            <a:pPr lvl="1"/>
            <a:r>
              <a:rPr lang="de-DE" sz="2200" dirty="0">
                <a:solidFill>
                  <a:srgbClr val="002060"/>
                </a:solidFill>
              </a:rPr>
              <a:t>Hintergrundmusik für den Vortrag ausgewählter Textstellen zusammenstellen </a:t>
            </a:r>
            <a:endParaRPr lang="cs-CZ" sz="2200" dirty="0">
              <a:solidFill>
                <a:srgbClr val="002060"/>
              </a:solidFill>
            </a:endParaRPr>
          </a:p>
          <a:p>
            <a:pPr lvl="1"/>
            <a:r>
              <a:rPr lang="de-DE" sz="2200" dirty="0">
                <a:solidFill>
                  <a:srgbClr val="002060"/>
                </a:solidFill>
              </a:rPr>
              <a:t>das Buch mit einer Filmadaption/Verfilmung vergleichen</a:t>
            </a:r>
            <a:endParaRPr lang="cs-CZ" sz="2200" dirty="0">
              <a:solidFill>
                <a:srgbClr val="002060"/>
              </a:solidFill>
            </a:endParaRPr>
          </a:p>
          <a:p>
            <a:pPr lvl="1"/>
            <a:r>
              <a:rPr lang="cs-CZ" sz="2200" dirty="0">
                <a:solidFill>
                  <a:srgbClr val="002060"/>
                </a:solidFill>
              </a:rPr>
              <a:t>…</a:t>
            </a:r>
            <a:r>
              <a:rPr lang="de-DE" sz="2200" dirty="0">
                <a:solidFill>
                  <a:srgbClr val="002060"/>
                </a:solidFill>
              </a:rPr>
              <a:t> </a:t>
            </a:r>
            <a:endParaRPr lang="cs-CZ" sz="2200" dirty="0">
              <a:solidFill>
                <a:srgbClr val="002060"/>
              </a:solidFill>
            </a:endParaRPr>
          </a:p>
          <a:p>
            <a:pPr lvl="1"/>
            <a:endParaRPr lang="cs-CZ" sz="2200" dirty="0">
              <a:solidFill>
                <a:srgbClr val="002060"/>
              </a:solidFill>
            </a:endParaRPr>
          </a:p>
          <a:p>
            <a:pPr marL="457200" lvl="1" indent="0">
              <a:buNone/>
            </a:pPr>
            <a:r>
              <a:rPr lang="cs-CZ" sz="2200" dirty="0">
                <a:solidFill>
                  <a:srgbClr val="002060"/>
                </a:solidFill>
              </a:rPr>
              <a:t>!! D</a:t>
            </a:r>
            <a:r>
              <a:rPr lang="de-DE" sz="2200" dirty="0" err="1">
                <a:solidFill>
                  <a:srgbClr val="002060"/>
                </a:solidFill>
              </a:rPr>
              <a:t>ie</a:t>
            </a:r>
            <a:r>
              <a:rPr lang="de-DE" sz="2200" dirty="0">
                <a:solidFill>
                  <a:srgbClr val="002060"/>
                </a:solidFill>
              </a:rPr>
              <a:t> Besprechung des Buches in der Klasse sollte nicht viel ins Detail gehen und wenig schülerorientiert sein, sonst verwischt sich der positive Eindruck der Schüler von dem Buch</a:t>
            </a:r>
            <a:r>
              <a:rPr lang="cs-CZ" sz="2200" dirty="0">
                <a:solidFill>
                  <a:srgbClr val="002060"/>
                </a:solidFill>
              </a:rPr>
              <a:t> (Kast, 1985, S. 77)</a:t>
            </a:r>
          </a:p>
          <a:p>
            <a:pPr lvl="1"/>
            <a:endParaRPr lang="cs-CZ" sz="2200" dirty="0">
              <a:solidFill>
                <a:srgbClr val="002060"/>
              </a:solidFill>
            </a:endParaRPr>
          </a:p>
          <a:p>
            <a:pPr lvl="1"/>
            <a:endParaRPr lang="cs-CZ" sz="2200" dirty="0">
              <a:solidFill>
                <a:srgbClr val="002060"/>
              </a:solidFill>
            </a:endParaRPr>
          </a:p>
          <a:p>
            <a:endParaRPr lang="cs-CZ" dirty="0"/>
          </a:p>
        </p:txBody>
      </p:sp>
    </p:spTree>
    <p:extLst>
      <p:ext uri="{BB962C8B-B14F-4D97-AF65-F5344CB8AC3E}">
        <p14:creationId xmlns:p14="http://schemas.microsoft.com/office/powerpoint/2010/main" val="37706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4A85E3-7F0F-4E2A-B25C-711D6DDDC160}"/>
              </a:ext>
            </a:extLst>
          </p:cNvPr>
          <p:cNvSpPr>
            <a:spLocks noGrp="1"/>
          </p:cNvSpPr>
          <p:nvPr>
            <p:ph type="title"/>
          </p:nvPr>
        </p:nvSpPr>
        <p:spPr/>
        <p:txBody>
          <a:bodyPr/>
          <a:lstStyle/>
          <a:p>
            <a:r>
              <a:rPr lang="cs-CZ" dirty="0" err="1"/>
              <a:t>Lesestrategien</a:t>
            </a:r>
            <a:r>
              <a:rPr lang="cs-CZ" dirty="0"/>
              <a:t> </a:t>
            </a:r>
          </a:p>
        </p:txBody>
      </p:sp>
      <p:sp>
        <p:nvSpPr>
          <p:cNvPr id="3" name="Zástupný symbol pro obsah 2">
            <a:extLst>
              <a:ext uri="{FF2B5EF4-FFF2-40B4-BE49-F238E27FC236}">
                <a16:creationId xmlns:a16="http://schemas.microsoft.com/office/drawing/2014/main" id="{671FCC74-697B-402B-BAAE-4BA43C508FFF}"/>
              </a:ext>
            </a:extLst>
          </p:cNvPr>
          <p:cNvSpPr>
            <a:spLocks noGrp="1"/>
          </p:cNvSpPr>
          <p:nvPr>
            <p:ph idx="1"/>
          </p:nvPr>
        </p:nvSpPr>
        <p:spPr/>
        <p:txBody>
          <a:bodyPr/>
          <a:lstStyle/>
          <a:p>
            <a:r>
              <a:rPr lang="cs-CZ" dirty="0">
                <a:hlinkClick r:id="rId2"/>
              </a:rPr>
              <a:t>https://www.youtube.com/watch?v=5s8tb_MFsAU</a:t>
            </a:r>
            <a:endParaRPr lang="cs-CZ" dirty="0"/>
          </a:p>
          <a:p>
            <a:endParaRPr lang="cs-CZ" dirty="0"/>
          </a:p>
          <a:p>
            <a:r>
              <a:rPr lang="cs-CZ" dirty="0"/>
              <a:t>5-Gang-Lesemethode (</a:t>
            </a:r>
            <a:r>
              <a:rPr lang="cs-CZ" dirty="0" err="1"/>
              <a:t>für</a:t>
            </a:r>
            <a:r>
              <a:rPr lang="cs-CZ" dirty="0"/>
              <a:t> </a:t>
            </a:r>
            <a:r>
              <a:rPr lang="cs-CZ" dirty="0" err="1"/>
              <a:t>ganze</a:t>
            </a:r>
            <a:r>
              <a:rPr lang="cs-CZ" dirty="0"/>
              <a:t> Texte): https://www.youtube.com/watch?v=oHZwHa7WDxs</a:t>
            </a:r>
          </a:p>
        </p:txBody>
      </p:sp>
    </p:spTree>
    <p:extLst>
      <p:ext uri="{BB962C8B-B14F-4D97-AF65-F5344CB8AC3E}">
        <p14:creationId xmlns:p14="http://schemas.microsoft.com/office/powerpoint/2010/main" val="190962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Praktische</a:t>
            </a:r>
            <a:r>
              <a:rPr lang="cs-CZ" dirty="0"/>
              <a:t> </a:t>
            </a:r>
            <a:r>
              <a:rPr lang="cs-CZ" dirty="0" err="1"/>
              <a:t>Aktivität</a:t>
            </a:r>
            <a:r>
              <a:rPr lang="cs-CZ" dirty="0"/>
              <a:t>: </a:t>
            </a:r>
            <a:r>
              <a:rPr lang="cs-CZ" dirty="0" err="1"/>
              <a:t>Kurzer</a:t>
            </a:r>
            <a:r>
              <a:rPr lang="cs-CZ" dirty="0"/>
              <a:t> </a:t>
            </a:r>
            <a:r>
              <a:rPr lang="cs-CZ" dirty="0" err="1"/>
              <a:t>Entwurf</a:t>
            </a:r>
            <a:r>
              <a:rPr lang="cs-CZ" dirty="0"/>
              <a:t> </a:t>
            </a:r>
            <a:r>
              <a:rPr lang="cs-CZ" dirty="0" err="1"/>
              <a:t>einer</a:t>
            </a:r>
            <a:r>
              <a:rPr lang="cs-CZ" dirty="0"/>
              <a:t> </a:t>
            </a:r>
            <a:r>
              <a:rPr lang="cs-CZ" dirty="0" err="1"/>
              <a:t>Didaktisierung</a:t>
            </a:r>
            <a:r>
              <a:rPr lang="cs-CZ" dirty="0"/>
              <a:t> </a:t>
            </a:r>
            <a:r>
              <a:rPr lang="cs-CZ" dirty="0" err="1"/>
              <a:t>zu</a:t>
            </a:r>
            <a:r>
              <a:rPr lang="cs-CZ" dirty="0"/>
              <a:t> „</a:t>
            </a:r>
            <a:r>
              <a:rPr lang="cs-CZ" dirty="0" err="1"/>
              <a:t>Mannis</a:t>
            </a:r>
            <a:r>
              <a:rPr lang="cs-CZ" dirty="0"/>
              <a:t> </a:t>
            </a:r>
            <a:r>
              <a:rPr lang="cs-CZ" dirty="0" err="1"/>
              <a:t>Sandalen</a:t>
            </a:r>
            <a:r>
              <a:rPr lang="cs-CZ" dirty="0"/>
              <a:t>“</a:t>
            </a:r>
          </a:p>
        </p:txBody>
      </p:sp>
      <p:sp>
        <p:nvSpPr>
          <p:cNvPr id="3" name="Zástupný symbol pro obsah 2"/>
          <p:cNvSpPr>
            <a:spLocks noGrp="1"/>
          </p:cNvSpPr>
          <p:nvPr>
            <p:ph idx="1"/>
          </p:nvPr>
        </p:nvSpPr>
        <p:spPr/>
        <p:txBody>
          <a:bodyPr>
            <a:normAutofit/>
          </a:bodyPr>
          <a:lstStyle/>
          <a:p>
            <a:r>
              <a:rPr lang="cs-CZ" b="1" dirty="0" err="1"/>
              <a:t>Zielgruppe</a:t>
            </a:r>
            <a:r>
              <a:rPr lang="cs-CZ" b="1" dirty="0"/>
              <a:t>: </a:t>
            </a:r>
            <a:r>
              <a:rPr lang="cs-CZ" dirty="0" err="1"/>
              <a:t>Schüler</a:t>
            </a:r>
            <a:r>
              <a:rPr lang="cs-CZ" dirty="0"/>
              <a:t>, </a:t>
            </a:r>
            <a:r>
              <a:rPr lang="cs-CZ" dirty="0" err="1"/>
              <a:t>Sekundarstufe</a:t>
            </a:r>
            <a:r>
              <a:rPr lang="cs-CZ" dirty="0"/>
              <a:t> I, 9. </a:t>
            </a:r>
            <a:r>
              <a:rPr lang="cs-CZ" dirty="0" err="1"/>
              <a:t>Klasse</a:t>
            </a:r>
            <a:r>
              <a:rPr lang="cs-CZ" dirty="0"/>
              <a:t>, A2+ </a:t>
            </a:r>
            <a:r>
              <a:rPr lang="cs-CZ" dirty="0" err="1"/>
              <a:t>Niveau</a:t>
            </a:r>
            <a:endParaRPr lang="cs-CZ" dirty="0"/>
          </a:p>
          <a:p>
            <a:r>
              <a:rPr lang="cs-CZ" b="1" dirty="0" err="1"/>
              <a:t>Thema</a:t>
            </a:r>
            <a:r>
              <a:rPr lang="cs-CZ" dirty="0"/>
              <a:t>, </a:t>
            </a:r>
            <a:r>
              <a:rPr lang="cs-CZ" dirty="0" err="1"/>
              <a:t>das</a:t>
            </a:r>
            <a:r>
              <a:rPr lang="cs-CZ" dirty="0"/>
              <a:t> </a:t>
            </a:r>
            <a:r>
              <a:rPr lang="cs-CZ" dirty="0" err="1"/>
              <a:t>wir</a:t>
            </a:r>
            <a:r>
              <a:rPr lang="cs-CZ" dirty="0"/>
              <a:t> </a:t>
            </a:r>
            <a:r>
              <a:rPr lang="cs-CZ" dirty="0" err="1"/>
              <a:t>vermitteln</a:t>
            </a:r>
            <a:r>
              <a:rPr lang="cs-CZ" dirty="0"/>
              <a:t> </a:t>
            </a:r>
            <a:r>
              <a:rPr lang="cs-CZ" dirty="0" err="1"/>
              <a:t>wollen</a:t>
            </a:r>
            <a:r>
              <a:rPr lang="cs-CZ" dirty="0"/>
              <a:t>: ….. </a:t>
            </a:r>
            <a:r>
              <a:rPr lang="cs-CZ" sz="2000" dirty="0"/>
              <a:t>Nach </a:t>
            </a:r>
            <a:r>
              <a:rPr lang="cs-CZ" sz="2000" dirty="0" err="1"/>
              <a:t>freier</a:t>
            </a:r>
            <a:r>
              <a:rPr lang="cs-CZ" sz="2000" dirty="0"/>
              <a:t> </a:t>
            </a:r>
            <a:r>
              <a:rPr lang="cs-CZ" sz="2000" dirty="0" err="1"/>
              <a:t>Wahl</a:t>
            </a:r>
            <a:r>
              <a:rPr lang="cs-CZ" sz="2000" dirty="0"/>
              <a:t> (</a:t>
            </a:r>
            <a:r>
              <a:rPr lang="cs-CZ" sz="2000" dirty="0" err="1"/>
              <a:t>im</a:t>
            </a:r>
            <a:r>
              <a:rPr lang="cs-CZ" sz="2000" dirty="0"/>
              <a:t> </a:t>
            </a:r>
            <a:r>
              <a:rPr lang="cs-CZ" sz="2000" dirty="0" err="1"/>
              <a:t>Hinblick</a:t>
            </a:r>
            <a:r>
              <a:rPr lang="cs-CZ" sz="2000" dirty="0"/>
              <a:t> </a:t>
            </a:r>
            <a:r>
              <a:rPr lang="cs-CZ" sz="2000" dirty="0" err="1"/>
              <a:t>auf</a:t>
            </a:r>
            <a:r>
              <a:rPr lang="cs-CZ" sz="2000" dirty="0"/>
              <a:t> </a:t>
            </a:r>
            <a:r>
              <a:rPr lang="cs-CZ" sz="2000" dirty="0" err="1"/>
              <a:t>das</a:t>
            </a:r>
            <a:r>
              <a:rPr lang="cs-CZ" sz="2000" dirty="0"/>
              <a:t> </a:t>
            </a:r>
            <a:r>
              <a:rPr lang="cs-CZ" sz="2000" dirty="0" err="1"/>
              <a:t>Sprachniveau</a:t>
            </a:r>
            <a:r>
              <a:rPr lang="cs-CZ" sz="2000" dirty="0"/>
              <a:t> </a:t>
            </a:r>
            <a:r>
              <a:rPr lang="cs-CZ" sz="2000" dirty="0" err="1"/>
              <a:t>und</a:t>
            </a:r>
            <a:r>
              <a:rPr lang="cs-CZ" sz="2000" dirty="0"/>
              <a:t> </a:t>
            </a:r>
            <a:r>
              <a:rPr lang="cs-CZ" sz="2000" dirty="0" err="1"/>
              <a:t>die</a:t>
            </a:r>
            <a:r>
              <a:rPr lang="cs-CZ" sz="2000" dirty="0"/>
              <a:t> </a:t>
            </a:r>
            <a:r>
              <a:rPr lang="cs-CZ" sz="2000" dirty="0" err="1"/>
              <a:t>Lebens</a:t>
            </a:r>
            <a:r>
              <a:rPr lang="cs-CZ" sz="2000" dirty="0"/>
              <a:t>- </a:t>
            </a:r>
            <a:r>
              <a:rPr lang="cs-CZ" sz="2000" dirty="0" err="1"/>
              <a:t>und</a:t>
            </a:r>
            <a:r>
              <a:rPr lang="cs-CZ" sz="2000" dirty="0"/>
              <a:t> </a:t>
            </a:r>
            <a:r>
              <a:rPr lang="cs-CZ" sz="2000" dirty="0" err="1"/>
              <a:t>Erfahrungswelt</a:t>
            </a:r>
            <a:r>
              <a:rPr lang="cs-CZ" sz="2000" dirty="0"/>
              <a:t> der </a:t>
            </a:r>
            <a:r>
              <a:rPr lang="cs-CZ" sz="2000" dirty="0" err="1"/>
              <a:t>Zielgruppe</a:t>
            </a:r>
            <a:r>
              <a:rPr lang="cs-CZ" sz="2000" dirty="0"/>
              <a:t>)</a:t>
            </a:r>
          </a:p>
          <a:p>
            <a:r>
              <a:rPr lang="cs-CZ" dirty="0" err="1"/>
              <a:t>Ideen</a:t>
            </a:r>
            <a:r>
              <a:rPr lang="cs-CZ" dirty="0"/>
              <a:t> </a:t>
            </a:r>
            <a:r>
              <a:rPr lang="cs-CZ" dirty="0" err="1"/>
              <a:t>zu</a:t>
            </a:r>
            <a:r>
              <a:rPr lang="cs-CZ" dirty="0"/>
              <a:t> 3 </a:t>
            </a:r>
            <a:r>
              <a:rPr lang="cs-CZ" dirty="0" err="1"/>
              <a:t>Phasen</a:t>
            </a:r>
            <a:r>
              <a:rPr lang="cs-CZ" dirty="0"/>
              <a:t> der </a:t>
            </a:r>
            <a:r>
              <a:rPr lang="cs-CZ" dirty="0" err="1"/>
              <a:t>Arbeit</a:t>
            </a:r>
            <a:r>
              <a:rPr lang="cs-CZ" dirty="0"/>
              <a:t> </a:t>
            </a:r>
            <a:r>
              <a:rPr lang="cs-CZ" dirty="0" err="1"/>
              <a:t>mit</a:t>
            </a:r>
            <a:r>
              <a:rPr lang="cs-CZ" dirty="0"/>
              <a:t> </a:t>
            </a:r>
            <a:r>
              <a:rPr lang="cs-CZ" dirty="0" err="1"/>
              <a:t>einem</a:t>
            </a:r>
            <a:r>
              <a:rPr lang="cs-CZ" dirty="0"/>
              <a:t> </a:t>
            </a:r>
            <a:r>
              <a:rPr lang="cs-CZ" dirty="0" err="1"/>
              <a:t>literarischen</a:t>
            </a:r>
            <a:r>
              <a:rPr lang="cs-CZ" dirty="0"/>
              <a:t> Text: </a:t>
            </a:r>
          </a:p>
          <a:p>
            <a:pPr lvl="1"/>
            <a:r>
              <a:rPr lang="cs-CZ" b="1" dirty="0"/>
              <a:t>Vor der </a:t>
            </a:r>
            <a:r>
              <a:rPr lang="cs-CZ" b="1" dirty="0" err="1"/>
              <a:t>Textrezeption</a:t>
            </a:r>
            <a:r>
              <a:rPr lang="cs-CZ" b="1" dirty="0"/>
              <a:t> </a:t>
            </a:r>
            <a:r>
              <a:rPr lang="cs-CZ" dirty="0"/>
              <a:t>(</a:t>
            </a:r>
            <a:r>
              <a:rPr lang="cs-CZ" dirty="0" err="1"/>
              <a:t>Vorbereitungsphase</a:t>
            </a:r>
            <a:r>
              <a:rPr lang="cs-CZ" dirty="0"/>
              <a:t>, </a:t>
            </a:r>
            <a:r>
              <a:rPr lang="cs-CZ" dirty="0" err="1"/>
              <a:t>Motivationsphase</a:t>
            </a:r>
            <a:r>
              <a:rPr lang="cs-CZ" dirty="0"/>
              <a:t>)</a:t>
            </a:r>
          </a:p>
          <a:p>
            <a:pPr lvl="1"/>
            <a:r>
              <a:rPr lang="cs-CZ" b="1" dirty="0" err="1"/>
              <a:t>Während</a:t>
            </a:r>
            <a:r>
              <a:rPr lang="cs-CZ" b="1" dirty="0"/>
              <a:t> der </a:t>
            </a:r>
            <a:r>
              <a:rPr lang="cs-CZ" b="1" dirty="0" err="1"/>
              <a:t>Textrezeption</a:t>
            </a:r>
            <a:r>
              <a:rPr lang="cs-CZ" b="1" dirty="0"/>
              <a:t> </a:t>
            </a:r>
            <a:r>
              <a:rPr lang="cs-CZ" dirty="0"/>
              <a:t>(</a:t>
            </a:r>
            <a:r>
              <a:rPr lang="cs-CZ" sz="2000" dirty="0"/>
              <a:t>Art der </a:t>
            </a:r>
            <a:r>
              <a:rPr lang="cs-CZ" sz="2000" dirty="0" err="1"/>
              <a:t>Textrezeption</a:t>
            </a:r>
            <a:r>
              <a:rPr lang="cs-CZ" sz="2000" dirty="0"/>
              <a:t>, </a:t>
            </a:r>
            <a:r>
              <a:rPr lang="de-DE" sz="2000" b="1" dirty="0"/>
              <a:t>Auszüge</a:t>
            </a:r>
            <a:r>
              <a:rPr lang="de-DE" sz="2000" dirty="0"/>
              <a:t> / de</a:t>
            </a:r>
            <a:r>
              <a:rPr lang="cs-CZ" sz="2000" dirty="0"/>
              <a:t>r</a:t>
            </a:r>
            <a:r>
              <a:rPr lang="de-DE" sz="2000" dirty="0"/>
              <a:t> ganze Text</a:t>
            </a:r>
            <a:r>
              <a:rPr lang="cs-CZ" sz="2000" dirty="0"/>
              <a:t> </a:t>
            </a:r>
            <a:r>
              <a:rPr lang="de-DE" sz="2000" dirty="0"/>
              <a:t>ununterbrochen </a:t>
            </a:r>
            <a:r>
              <a:rPr lang="cs-CZ" sz="2000" dirty="0" err="1"/>
              <a:t>ge</a:t>
            </a:r>
            <a:r>
              <a:rPr lang="de-DE" sz="2000" dirty="0"/>
              <a:t>lesen / in zeitlichen „Etappen" mit regelmäßigen Besprechungen / mit durchlaufenden Aufgaben und Orientierungsbesprechungen</a:t>
            </a:r>
            <a:r>
              <a:rPr lang="cs-CZ" sz="2000" dirty="0"/>
              <a:t>, </a:t>
            </a:r>
            <a:r>
              <a:rPr lang="cs-CZ" sz="2000" dirty="0" err="1"/>
              <a:t>im</a:t>
            </a:r>
            <a:r>
              <a:rPr lang="cs-CZ" sz="2000" dirty="0"/>
              <a:t> </a:t>
            </a:r>
            <a:r>
              <a:rPr lang="cs-CZ" sz="2000" dirty="0" err="1"/>
              <a:t>Unterricht</a:t>
            </a:r>
            <a:r>
              <a:rPr lang="cs-CZ" sz="2000" dirty="0"/>
              <a:t> / </a:t>
            </a:r>
            <a:r>
              <a:rPr lang="cs-CZ" sz="2000" dirty="0" err="1"/>
              <a:t>zu</a:t>
            </a:r>
            <a:r>
              <a:rPr lang="cs-CZ" sz="2000" dirty="0"/>
              <a:t> </a:t>
            </a:r>
            <a:r>
              <a:rPr lang="cs-CZ" sz="2000" dirty="0" err="1"/>
              <a:t>Hause</a:t>
            </a:r>
            <a:r>
              <a:rPr lang="cs-CZ" sz="2000" dirty="0"/>
              <a:t>, </a:t>
            </a:r>
            <a:r>
              <a:rPr lang="de-DE" sz="2000" dirty="0"/>
              <a:t>alle zusammen / differenziert</a:t>
            </a:r>
            <a:r>
              <a:rPr lang="cs-CZ" sz="2000" dirty="0"/>
              <a:t> )</a:t>
            </a:r>
            <a:r>
              <a:rPr lang="de-DE" sz="2000" dirty="0"/>
              <a:t> </a:t>
            </a:r>
            <a:endParaRPr lang="cs-CZ" dirty="0"/>
          </a:p>
          <a:p>
            <a:pPr lvl="1"/>
            <a:r>
              <a:rPr lang="cs-CZ" b="1" dirty="0"/>
              <a:t>Nach der </a:t>
            </a:r>
            <a:r>
              <a:rPr lang="cs-CZ" b="1" dirty="0" err="1"/>
              <a:t>Textrezeption</a:t>
            </a:r>
            <a:r>
              <a:rPr lang="cs-CZ" b="1" dirty="0"/>
              <a:t> </a:t>
            </a:r>
            <a:r>
              <a:rPr lang="cs-CZ" dirty="0"/>
              <a:t>(</a:t>
            </a:r>
            <a:r>
              <a:rPr lang="de-DE" dirty="0"/>
              <a:t>Sammelphase</a:t>
            </a:r>
            <a:r>
              <a:rPr lang="cs-CZ" dirty="0"/>
              <a:t>, </a:t>
            </a:r>
            <a:r>
              <a:rPr lang="cs-CZ" dirty="0" err="1"/>
              <a:t>Erarbeitungsphase</a:t>
            </a:r>
            <a:r>
              <a:rPr lang="cs-CZ" dirty="0"/>
              <a:t>, </a:t>
            </a:r>
            <a:r>
              <a:rPr lang="cs-CZ" dirty="0" err="1"/>
              <a:t>produktiv-schöpferische</a:t>
            </a:r>
            <a:r>
              <a:rPr lang="cs-CZ" dirty="0"/>
              <a:t> (</a:t>
            </a:r>
            <a:r>
              <a:rPr lang="cs-CZ" dirty="0" err="1"/>
              <a:t>kreative</a:t>
            </a:r>
            <a:r>
              <a:rPr lang="cs-CZ" dirty="0"/>
              <a:t>) </a:t>
            </a:r>
            <a:r>
              <a:rPr lang="cs-CZ" dirty="0" err="1"/>
              <a:t>Phase</a:t>
            </a:r>
            <a:r>
              <a:rPr lang="cs-CZ" dirty="0"/>
              <a:t>)</a:t>
            </a:r>
          </a:p>
          <a:p>
            <a:pPr lvl="1"/>
            <a:endParaRPr lang="cs-CZ" b="1" dirty="0"/>
          </a:p>
          <a:p>
            <a:endParaRPr lang="cs-CZ" dirty="0"/>
          </a:p>
          <a:p>
            <a:pPr lvl="1"/>
            <a:endParaRPr lang="cs-CZ" dirty="0"/>
          </a:p>
        </p:txBody>
      </p:sp>
    </p:spTree>
    <p:extLst>
      <p:ext uri="{BB962C8B-B14F-4D97-AF65-F5344CB8AC3E}">
        <p14:creationId xmlns:p14="http://schemas.microsoft.com/office/powerpoint/2010/main" val="40026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9CD9D-3F6D-4094-8356-2A75849A537F}"/>
              </a:ext>
            </a:extLst>
          </p:cNvPr>
          <p:cNvSpPr>
            <a:spLocks noGrp="1"/>
          </p:cNvSpPr>
          <p:nvPr>
            <p:ph type="title"/>
          </p:nvPr>
        </p:nvSpPr>
        <p:spPr/>
        <p:txBody>
          <a:bodyPr/>
          <a:lstStyle/>
          <a:p>
            <a:r>
              <a:rPr lang="cs-CZ" dirty="0" err="1"/>
              <a:t>Didaktisierung</a:t>
            </a:r>
            <a:r>
              <a:rPr lang="cs-CZ" dirty="0"/>
              <a:t> – </a:t>
            </a:r>
            <a:r>
              <a:rPr lang="cs-CZ" dirty="0" err="1"/>
              <a:t>Vorlage</a:t>
            </a:r>
            <a:r>
              <a:rPr lang="cs-CZ" dirty="0"/>
              <a:t> </a:t>
            </a:r>
          </a:p>
        </p:txBody>
      </p:sp>
      <p:sp>
        <p:nvSpPr>
          <p:cNvPr id="3" name="Zástupný symbol pro obsah 2">
            <a:extLst>
              <a:ext uri="{FF2B5EF4-FFF2-40B4-BE49-F238E27FC236}">
                <a16:creationId xmlns:a16="http://schemas.microsoft.com/office/drawing/2014/main" id="{00B5DAD1-4874-4763-AC83-9353AC8AC870}"/>
              </a:ext>
            </a:extLst>
          </p:cNvPr>
          <p:cNvSpPr>
            <a:spLocks noGrp="1"/>
          </p:cNvSpPr>
          <p:nvPr>
            <p:ph idx="1"/>
          </p:nvPr>
        </p:nvSpPr>
        <p:spPr/>
        <p:txBody>
          <a:bodyPr/>
          <a:lstStyle/>
          <a:p>
            <a:r>
              <a:rPr lang="cs-CZ" dirty="0" err="1"/>
              <a:t>Siehe</a:t>
            </a:r>
            <a:r>
              <a:rPr lang="cs-CZ"/>
              <a:t> IS</a:t>
            </a:r>
          </a:p>
        </p:txBody>
      </p:sp>
    </p:spTree>
    <p:extLst>
      <p:ext uri="{BB962C8B-B14F-4D97-AF65-F5344CB8AC3E}">
        <p14:creationId xmlns:p14="http://schemas.microsoft.com/office/powerpoint/2010/main" val="275817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E09AB9-9688-4ED6-8057-BF1413700B53}"/>
              </a:ext>
            </a:extLst>
          </p:cNvPr>
          <p:cNvSpPr>
            <a:spLocks noGrp="1"/>
          </p:cNvSpPr>
          <p:nvPr>
            <p:ph type="title"/>
          </p:nvPr>
        </p:nvSpPr>
        <p:spPr/>
        <p:txBody>
          <a:bodyPr/>
          <a:lstStyle/>
          <a:p>
            <a:r>
              <a:rPr lang="cs-CZ" dirty="0" err="1"/>
              <a:t>Quellenverzeichnis</a:t>
            </a:r>
            <a:endParaRPr lang="cs-CZ" dirty="0"/>
          </a:p>
        </p:txBody>
      </p:sp>
      <p:sp>
        <p:nvSpPr>
          <p:cNvPr id="3" name="Zástupný symbol pro obsah 2">
            <a:extLst>
              <a:ext uri="{FF2B5EF4-FFF2-40B4-BE49-F238E27FC236}">
                <a16:creationId xmlns:a16="http://schemas.microsoft.com/office/drawing/2014/main" id="{8828EA49-F99A-4C4F-9D56-61866E7836D6}"/>
              </a:ext>
            </a:extLst>
          </p:cNvPr>
          <p:cNvSpPr>
            <a:spLocks noGrp="1"/>
          </p:cNvSpPr>
          <p:nvPr>
            <p:ph idx="1"/>
          </p:nvPr>
        </p:nvSpPr>
        <p:spPr>
          <a:xfrm>
            <a:off x="1066800" y="1684656"/>
            <a:ext cx="8077200" cy="4495800"/>
          </a:xfrm>
        </p:spPr>
        <p:txBody>
          <a:bodyPr/>
          <a:lstStyle/>
          <a:p>
            <a:r>
              <a:rPr lang="de-DE" sz="1800" dirty="0"/>
              <a:t>Franz, K. &amp; Meier, B. (1978)</a:t>
            </a:r>
            <a:r>
              <a:rPr lang="cs-CZ" sz="1800" dirty="0"/>
              <a:t>.</a:t>
            </a:r>
            <a:r>
              <a:rPr lang="de-DE" sz="1800" dirty="0"/>
              <a:t> </a:t>
            </a:r>
            <a:r>
              <a:rPr lang="de-DE" sz="1800" i="1" dirty="0"/>
              <a:t>Didaktische Aspekte der Kinder- und Jugendliteratur. Pädagogische Welt 32</a:t>
            </a:r>
            <a:r>
              <a:rPr lang="de-DE" sz="1800" dirty="0"/>
              <a:t>(3), S. 154</a:t>
            </a:r>
            <a:r>
              <a:rPr lang="cs-CZ" sz="1800" dirty="0"/>
              <a:t>-</a:t>
            </a:r>
            <a:r>
              <a:rPr lang="de-DE" sz="1800" dirty="0"/>
              <a:t>159.</a:t>
            </a:r>
            <a:endParaRPr lang="cs-CZ" sz="1800" dirty="0"/>
          </a:p>
          <a:p>
            <a:r>
              <a:rPr lang="cs-CZ" sz="1800" dirty="0" err="1"/>
              <a:t>Glaap</a:t>
            </a:r>
            <a:r>
              <a:rPr lang="cs-CZ" sz="1800" dirty="0"/>
              <a:t>, A.-R. </a:t>
            </a:r>
            <a:r>
              <a:rPr lang="cs-CZ" sz="1800" dirty="0">
                <a:sym typeface="Symbol" panose="05050102010706020507" pitchFamily="18" charset="2"/>
              </a:rPr>
              <a:t></a:t>
            </a:r>
            <a:r>
              <a:rPr lang="cs-CZ" sz="1800" dirty="0"/>
              <a:t> </a:t>
            </a:r>
            <a:r>
              <a:rPr lang="cs-CZ" sz="1800" dirty="0" err="1"/>
              <a:t>Rück</a:t>
            </a:r>
            <a:r>
              <a:rPr lang="cs-CZ" sz="1800" dirty="0"/>
              <a:t>, H. (2003). </a:t>
            </a:r>
            <a:r>
              <a:rPr lang="cs-CZ" sz="1800" dirty="0" err="1"/>
              <a:t>Literarisches</a:t>
            </a:r>
            <a:r>
              <a:rPr lang="cs-CZ" sz="1800" dirty="0"/>
              <a:t> Curriculum. In K. R.  </a:t>
            </a:r>
            <a:r>
              <a:rPr lang="cs-CZ" sz="1800" dirty="0" err="1"/>
              <a:t>Bausch</a:t>
            </a:r>
            <a:r>
              <a:rPr lang="cs-CZ" sz="1800" dirty="0"/>
              <a:t>, </a:t>
            </a:r>
            <a:r>
              <a:rPr lang="cs-CZ" sz="1800" dirty="0">
                <a:sym typeface="Symbol" panose="05050102010706020507" pitchFamily="18" charset="2"/>
              </a:rPr>
              <a:t>H.</a:t>
            </a:r>
            <a:r>
              <a:rPr lang="cs-CZ" sz="1800" dirty="0"/>
              <a:t> Christ, </a:t>
            </a:r>
            <a:r>
              <a:rPr lang="cs-CZ" sz="1800" dirty="0">
                <a:sym typeface="Symbol" panose="05050102010706020507" pitchFamily="18" charset="2"/>
              </a:rPr>
              <a:t> H.-J. </a:t>
            </a:r>
            <a:r>
              <a:rPr lang="cs-CZ" sz="1800" dirty="0" err="1"/>
              <a:t>Krumm</a:t>
            </a:r>
            <a:r>
              <a:rPr lang="cs-CZ" sz="1800" dirty="0"/>
              <a:t> (</a:t>
            </a:r>
            <a:r>
              <a:rPr lang="cs-CZ" sz="1800" dirty="0" err="1"/>
              <a:t>Hrsg</a:t>
            </a:r>
            <a:r>
              <a:rPr lang="cs-CZ" sz="1800" dirty="0"/>
              <a:t>.), </a:t>
            </a:r>
            <a:r>
              <a:rPr lang="cs-CZ" sz="1800" i="1" dirty="0" err="1"/>
              <a:t>Handbuch</a:t>
            </a:r>
            <a:r>
              <a:rPr lang="cs-CZ" sz="1800" i="1" dirty="0"/>
              <a:t> </a:t>
            </a:r>
            <a:r>
              <a:rPr lang="cs-CZ" sz="1800" i="1" dirty="0" err="1"/>
              <a:t>Fremdsprachenunterricht</a:t>
            </a:r>
            <a:r>
              <a:rPr lang="cs-CZ" sz="1800" dirty="0"/>
              <a:t>, 4., </a:t>
            </a:r>
            <a:r>
              <a:rPr lang="cs-CZ" sz="1800" dirty="0" err="1"/>
              <a:t>vollständig</a:t>
            </a:r>
            <a:r>
              <a:rPr lang="cs-CZ" sz="1800" dirty="0"/>
              <a:t> </a:t>
            </a:r>
            <a:r>
              <a:rPr lang="cs-CZ" sz="1800" dirty="0" err="1"/>
              <a:t>neu</a:t>
            </a:r>
            <a:r>
              <a:rPr lang="cs-CZ" sz="1800" dirty="0"/>
              <a:t> </a:t>
            </a:r>
            <a:r>
              <a:rPr lang="cs-CZ" sz="1800" dirty="0" err="1"/>
              <a:t>bearbeitete</a:t>
            </a:r>
            <a:r>
              <a:rPr lang="cs-CZ" sz="1800" dirty="0"/>
              <a:t> </a:t>
            </a:r>
            <a:r>
              <a:rPr lang="cs-CZ" sz="1800" dirty="0" err="1"/>
              <a:t>Auflage</a:t>
            </a:r>
            <a:r>
              <a:rPr lang="cs-CZ" sz="1800" dirty="0"/>
              <a:t> (pp. 133-138) </a:t>
            </a:r>
            <a:r>
              <a:rPr lang="cs-CZ" sz="1800" dirty="0" err="1"/>
              <a:t>Tübingen</a:t>
            </a:r>
            <a:r>
              <a:rPr lang="cs-CZ" sz="1800" dirty="0"/>
              <a:t>: </a:t>
            </a:r>
            <a:r>
              <a:rPr lang="cs-CZ" sz="1800" dirty="0" err="1"/>
              <a:t>Francke</a:t>
            </a:r>
            <a:r>
              <a:rPr lang="cs-CZ" sz="1800" dirty="0"/>
              <a:t>.</a:t>
            </a:r>
          </a:p>
          <a:p>
            <a:r>
              <a:rPr lang="de-DE" sz="1800" dirty="0"/>
              <a:t>Kast, B. (1985). </a:t>
            </a:r>
            <a:r>
              <a:rPr lang="de-DE" sz="1800" i="1" dirty="0"/>
              <a:t>Jugendliteratur im kommunikativen Deutschunterricht. </a:t>
            </a:r>
            <a:r>
              <a:rPr lang="de-DE" sz="1800" dirty="0"/>
              <a:t>Berlin: Langenscheidt</a:t>
            </a:r>
            <a:r>
              <a:rPr lang="cs-CZ" sz="1800" dirty="0"/>
              <a:t>.</a:t>
            </a:r>
          </a:p>
          <a:p>
            <a:r>
              <a:rPr lang="de-DE" sz="1800" dirty="0"/>
              <a:t>Surkamp, </a:t>
            </a:r>
            <a:r>
              <a:rPr lang="cs-CZ" sz="1800" dirty="0"/>
              <a:t>C. (</a:t>
            </a:r>
            <a:r>
              <a:rPr lang="de-DE" sz="1800" dirty="0"/>
              <a:t>2010</a:t>
            </a:r>
            <a:r>
              <a:rPr lang="cs-CZ" sz="1800" dirty="0"/>
              <a:t>). </a:t>
            </a:r>
            <a:r>
              <a:rPr lang="cs-CZ" sz="1800" dirty="0" err="1"/>
              <a:t>Literaturdidaktik</a:t>
            </a:r>
            <a:r>
              <a:rPr lang="cs-CZ" sz="1800" dirty="0"/>
              <a:t>. In W. </a:t>
            </a:r>
            <a:r>
              <a:rPr lang="cs-CZ" sz="1800" dirty="0" err="1"/>
              <a:t>Hallet</a:t>
            </a:r>
            <a:r>
              <a:rPr lang="cs-CZ" sz="1800" dirty="0"/>
              <a:t>, &amp; F. G. </a:t>
            </a:r>
            <a:r>
              <a:rPr lang="cs-CZ" sz="1800" dirty="0" err="1"/>
              <a:t>Königs</a:t>
            </a:r>
            <a:r>
              <a:rPr lang="cs-CZ" sz="1800" dirty="0"/>
              <a:t> (</a:t>
            </a:r>
            <a:r>
              <a:rPr lang="cs-CZ" sz="1800" dirty="0" err="1"/>
              <a:t>Hrsg</a:t>
            </a:r>
            <a:r>
              <a:rPr lang="cs-CZ" sz="1800" dirty="0"/>
              <a:t>.), </a:t>
            </a:r>
            <a:r>
              <a:rPr lang="cs-CZ" sz="1800" i="1" dirty="0" err="1"/>
              <a:t>Handbuch</a:t>
            </a:r>
            <a:r>
              <a:rPr lang="cs-CZ" sz="1800" i="1" dirty="0"/>
              <a:t> </a:t>
            </a:r>
            <a:r>
              <a:rPr lang="cs-CZ" sz="1800" i="1" dirty="0" err="1"/>
              <a:t>Fremdsprachendidaktik</a:t>
            </a:r>
            <a:r>
              <a:rPr lang="cs-CZ" sz="1800" dirty="0"/>
              <a:t>. (pp. 137-139) </a:t>
            </a:r>
            <a:r>
              <a:rPr lang="cs-CZ" sz="1800" dirty="0" err="1"/>
              <a:t>Berlin</a:t>
            </a:r>
            <a:r>
              <a:rPr lang="cs-CZ" sz="1800" dirty="0"/>
              <a:t>: </a:t>
            </a:r>
            <a:r>
              <a:rPr lang="cs-CZ" sz="1800" dirty="0" err="1"/>
              <a:t>Klett</a:t>
            </a:r>
            <a:r>
              <a:rPr lang="cs-CZ" sz="1800" dirty="0"/>
              <a:t>, </a:t>
            </a:r>
            <a:r>
              <a:rPr lang="cs-CZ" sz="1800" dirty="0" err="1"/>
              <a:t>Kallmeyer</a:t>
            </a:r>
            <a:r>
              <a:rPr lang="cs-CZ" sz="1800" dirty="0"/>
              <a:t>. </a:t>
            </a:r>
          </a:p>
          <a:p>
            <a:endParaRPr lang="cs-CZ" sz="1800" dirty="0"/>
          </a:p>
        </p:txBody>
      </p:sp>
    </p:spTree>
    <p:extLst>
      <p:ext uri="{BB962C8B-B14F-4D97-AF65-F5344CB8AC3E}">
        <p14:creationId xmlns:p14="http://schemas.microsoft.com/office/powerpoint/2010/main" val="278611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DB5758-AD66-49D9-A38F-15C4C34DCEEB}"/>
              </a:ext>
            </a:extLst>
          </p:cNvPr>
          <p:cNvSpPr>
            <a:spLocks noGrp="1"/>
          </p:cNvSpPr>
          <p:nvPr>
            <p:ph type="title"/>
          </p:nvPr>
        </p:nvSpPr>
        <p:spPr/>
        <p:txBody>
          <a:bodyPr/>
          <a:lstStyle/>
          <a:p>
            <a:r>
              <a:rPr lang="cs-CZ" dirty="0" err="1"/>
              <a:t>Zur</a:t>
            </a:r>
            <a:r>
              <a:rPr lang="cs-CZ" dirty="0"/>
              <a:t> </a:t>
            </a:r>
            <a:r>
              <a:rPr lang="cs-CZ" dirty="0" err="1"/>
              <a:t>Nachbearbeitung</a:t>
            </a:r>
            <a:r>
              <a:rPr lang="cs-CZ" dirty="0"/>
              <a:t> </a:t>
            </a:r>
            <a:r>
              <a:rPr lang="cs-CZ" dirty="0" err="1"/>
              <a:t>empfohlen</a:t>
            </a:r>
            <a:r>
              <a:rPr lang="cs-CZ" dirty="0"/>
              <a:t>:</a:t>
            </a:r>
          </a:p>
        </p:txBody>
      </p:sp>
      <p:sp>
        <p:nvSpPr>
          <p:cNvPr id="3" name="Zástupný symbol pro obsah 2">
            <a:extLst>
              <a:ext uri="{FF2B5EF4-FFF2-40B4-BE49-F238E27FC236}">
                <a16:creationId xmlns:a16="http://schemas.microsoft.com/office/drawing/2014/main" id="{C37EE1B7-90A3-4EEA-95D7-CA5AD458700E}"/>
              </a:ext>
            </a:extLst>
          </p:cNvPr>
          <p:cNvSpPr>
            <a:spLocks noGrp="1"/>
          </p:cNvSpPr>
          <p:nvPr>
            <p:ph idx="1"/>
          </p:nvPr>
        </p:nvSpPr>
        <p:spPr/>
        <p:txBody>
          <a:bodyPr/>
          <a:lstStyle/>
          <a:p>
            <a:r>
              <a:rPr lang="cs-CZ" dirty="0">
                <a:hlinkClick r:id="rId2"/>
              </a:rPr>
              <a:t>https://www.youtube.com/watch?v=ojNsTm8RREQ</a:t>
            </a:r>
            <a:endParaRPr lang="cs-CZ" dirty="0"/>
          </a:p>
          <a:p>
            <a:r>
              <a:rPr lang="cs-CZ" dirty="0">
                <a:hlinkClick r:id="rId3"/>
              </a:rPr>
              <a:t>https://www.youtube.com/watch?v=Qg8HPpqr97U</a:t>
            </a:r>
            <a:endParaRPr lang="cs-CZ" dirty="0"/>
          </a:p>
          <a:p>
            <a:r>
              <a:rPr lang="cs-CZ" dirty="0">
                <a:hlinkClick r:id="rId4"/>
              </a:rPr>
              <a:t>https://www.youtube.com/watch?v=3dA4qeylGnw</a:t>
            </a:r>
            <a:endParaRPr lang="cs-CZ" dirty="0"/>
          </a:p>
          <a:p>
            <a:r>
              <a:rPr lang="cs-CZ" dirty="0" err="1"/>
              <a:t>Spaß</a:t>
            </a:r>
            <a:r>
              <a:rPr lang="cs-CZ" dirty="0"/>
              <a:t> </a:t>
            </a:r>
            <a:r>
              <a:rPr lang="cs-CZ" dirty="0" err="1"/>
              <a:t>am</a:t>
            </a:r>
            <a:r>
              <a:rPr lang="cs-CZ" dirty="0"/>
              <a:t> </a:t>
            </a:r>
            <a:r>
              <a:rPr lang="cs-CZ" dirty="0" err="1"/>
              <a:t>Lesen</a:t>
            </a:r>
            <a:r>
              <a:rPr lang="cs-CZ" dirty="0"/>
              <a:t> </a:t>
            </a:r>
            <a:r>
              <a:rPr lang="cs-CZ" dirty="0" err="1"/>
              <a:t>haben</a:t>
            </a:r>
            <a:r>
              <a:rPr lang="cs-CZ" dirty="0"/>
              <a:t> - https://www.goethe.de/de/spr/mag/20492952.html</a:t>
            </a:r>
          </a:p>
          <a:p>
            <a:endParaRPr lang="cs-CZ" dirty="0"/>
          </a:p>
        </p:txBody>
      </p:sp>
    </p:spTree>
    <p:extLst>
      <p:ext uri="{BB962C8B-B14F-4D97-AF65-F5344CB8AC3E}">
        <p14:creationId xmlns:p14="http://schemas.microsoft.com/office/powerpoint/2010/main" val="81046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86C218-4EB4-433F-A052-66B96FF85297}"/>
              </a:ext>
            </a:extLst>
          </p:cNvPr>
          <p:cNvSpPr>
            <a:spLocks noGrp="1"/>
          </p:cNvSpPr>
          <p:nvPr>
            <p:ph type="title"/>
          </p:nvPr>
        </p:nvSpPr>
        <p:spPr/>
        <p:txBody>
          <a:bodyPr/>
          <a:lstStyle/>
          <a:p>
            <a:r>
              <a:rPr lang="de-DE" dirty="0"/>
              <a:t>Werkzeuge</a:t>
            </a:r>
            <a:r>
              <a:rPr lang="cs-CZ" dirty="0"/>
              <a:t> </a:t>
            </a:r>
            <a:r>
              <a:rPr lang="de-DE" dirty="0"/>
              <a:t>zur</a:t>
            </a:r>
            <a:r>
              <a:rPr lang="cs-CZ" dirty="0"/>
              <a:t> </a:t>
            </a:r>
            <a:r>
              <a:rPr lang="de-DE" dirty="0"/>
              <a:t>Arbeit</a:t>
            </a:r>
            <a:r>
              <a:rPr lang="cs-CZ" dirty="0"/>
              <a:t> </a:t>
            </a:r>
            <a:r>
              <a:rPr lang="de-DE" dirty="0"/>
              <a:t>mi</a:t>
            </a:r>
            <a:r>
              <a:rPr lang="cs-CZ" dirty="0"/>
              <a:t>t </a:t>
            </a:r>
            <a:r>
              <a:rPr lang="de-DE" dirty="0"/>
              <a:t>literarischen</a:t>
            </a:r>
            <a:r>
              <a:rPr lang="cs-CZ" dirty="0"/>
              <a:t> </a:t>
            </a:r>
            <a:r>
              <a:rPr lang="de-DE" dirty="0"/>
              <a:t>Texten</a:t>
            </a:r>
            <a:endParaRPr lang="cs-CZ" dirty="0"/>
          </a:p>
        </p:txBody>
      </p:sp>
      <p:sp>
        <p:nvSpPr>
          <p:cNvPr id="3" name="Zástupný symbol pro obsah 2">
            <a:extLst>
              <a:ext uri="{FF2B5EF4-FFF2-40B4-BE49-F238E27FC236}">
                <a16:creationId xmlns:a16="http://schemas.microsoft.com/office/drawing/2014/main" id="{D84B4221-66D5-4D0B-B34C-02D820013E8B}"/>
              </a:ext>
            </a:extLst>
          </p:cNvPr>
          <p:cNvSpPr>
            <a:spLocks noGrp="1"/>
          </p:cNvSpPr>
          <p:nvPr>
            <p:ph idx="1"/>
          </p:nvPr>
        </p:nvSpPr>
        <p:spPr/>
        <p:txBody>
          <a:bodyPr/>
          <a:lstStyle/>
          <a:p>
            <a:r>
              <a:rPr lang="de-DE" dirty="0"/>
              <a:t>https://www.hueber.de/media/36/Werkzeuge-zur-Arbeit-mit-literarischen-Texten.pdf</a:t>
            </a:r>
            <a:endParaRPr lang="cs-CZ" dirty="0"/>
          </a:p>
          <a:p>
            <a:endParaRPr lang="cs-CZ" dirty="0"/>
          </a:p>
        </p:txBody>
      </p:sp>
    </p:spTree>
    <p:extLst>
      <p:ext uri="{BB962C8B-B14F-4D97-AF65-F5344CB8AC3E}">
        <p14:creationId xmlns:p14="http://schemas.microsoft.com/office/powerpoint/2010/main" val="141002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r>
              <a:rPr lang="cs-CZ" dirty="0" err="1"/>
              <a:t>Beispiele</a:t>
            </a:r>
            <a:r>
              <a:rPr lang="cs-CZ" dirty="0"/>
              <a:t> der </a:t>
            </a:r>
            <a:r>
              <a:rPr lang="cs-CZ" dirty="0" err="1"/>
              <a:t>Didaktisierungen</a:t>
            </a:r>
            <a:endParaRPr lang="cs-CZ" dirty="0"/>
          </a:p>
        </p:txBody>
      </p:sp>
      <p:sp>
        <p:nvSpPr>
          <p:cNvPr id="3" name="Zástupný symbol pro obsah 2"/>
          <p:cNvSpPr>
            <a:spLocks noGrp="1"/>
          </p:cNvSpPr>
          <p:nvPr>
            <p:ph idx="1"/>
          </p:nvPr>
        </p:nvSpPr>
        <p:spPr/>
        <p:txBody>
          <a:bodyPr rtlCol="0">
            <a:normAutofit fontScale="85000" lnSpcReduction="20000"/>
          </a:bodyPr>
          <a:lstStyle/>
          <a:p>
            <a:r>
              <a:rPr lang="de-DE" dirty="0"/>
              <a:t>https://es.hueber.de/sixcms/media.php/36/Didaktisierungen_Berlin_Meyerbeer_26.pdf</a:t>
            </a:r>
            <a:endParaRPr lang="cs-CZ" dirty="0"/>
          </a:p>
          <a:p>
            <a:r>
              <a:rPr lang="de-DE" dirty="0"/>
              <a:t> http://www.goethe.de/ins/fr/pro/classesbilangues/theater_seances/Seance_7_web_pdf_Dt_aout2012.pdf</a:t>
            </a:r>
            <a:endParaRPr lang="cs-CZ" dirty="0"/>
          </a:p>
          <a:p>
            <a:r>
              <a:rPr lang="de-DE" dirty="0" err="1"/>
              <a:t>Didaktisierung</a:t>
            </a:r>
            <a:r>
              <a:rPr lang="de-DE" dirty="0"/>
              <a:t> Gurkenkönig:</a:t>
            </a:r>
            <a:r>
              <a:rPr lang="cs-CZ" dirty="0"/>
              <a:t> </a:t>
            </a:r>
            <a:r>
              <a:rPr lang="de-DE" u="sng" dirty="0"/>
              <a:t>https://www.rowohlt.de/fm90/140/Noestlinger_Gurkenkoenig.pdf</a:t>
            </a:r>
            <a:endParaRPr lang="cs-CZ" dirty="0"/>
          </a:p>
          <a:p>
            <a:r>
              <a:rPr lang="de-DE" dirty="0" err="1"/>
              <a:t>Didaktisierung</a:t>
            </a:r>
            <a:r>
              <a:rPr lang="de-DE" dirty="0"/>
              <a:t> Oma: </a:t>
            </a:r>
            <a:r>
              <a:rPr lang="de-DE" u="sng" dirty="0"/>
              <a:t>http://www.goethe.de/ins/by/pro/lewis/didakt/Didaktisierung_Oma_Haertling.pdf</a:t>
            </a:r>
            <a:endParaRPr lang="cs-CZ" dirty="0"/>
          </a:p>
          <a:p>
            <a:r>
              <a:rPr lang="de-DE" dirty="0" err="1"/>
              <a:t>Didaktisierung</a:t>
            </a:r>
            <a:r>
              <a:rPr lang="de-DE" dirty="0"/>
              <a:t> verschiedener Werke (</a:t>
            </a:r>
            <a:r>
              <a:rPr lang="de-DE" u="sng" dirty="0"/>
              <a:t>nach Autoren geordnet):</a:t>
            </a:r>
            <a:r>
              <a:rPr lang="cs-CZ" u="sng" dirty="0"/>
              <a:t> </a:t>
            </a:r>
            <a:r>
              <a:rPr lang="de-DE" dirty="0"/>
              <a:t>http://www.goethe.de/ins/by/pro/lewis/didakt/Didaktisierung_Oma_Haertling.pdf</a:t>
            </a:r>
            <a:r>
              <a:rPr lang="de-DE" u="sng" dirty="0"/>
              <a:t>  </a:t>
            </a:r>
            <a:endParaRPr lang="cs-CZ" dirty="0"/>
          </a:p>
          <a:p>
            <a:r>
              <a:rPr lang="de-DE" dirty="0" err="1"/>
              <a:t>Didaktisierung</a:t>
            </a:r>
            <a:r>
              <a:rPr lang="de-DE" dirty="0"/>
              <a:t> Ilse ist weg: </a:t>
            </a:r>
            <a:r>
              <a:rPr lang="de-DE" u="sng" dirty="0"/>
              <a:t>https://www.google.cz/url?sa=t&amp;rct=j&amp;q=&amp;esrc=s&amp;source=web&amp;cd=2&amp;ved=0ahUKEwjFiuXBuZbWAhWJAJoKHVq4CU0QFgguMAE&amp;url=http%3A%2F%2Fwww.zsmrpiatek.szkolnastrona.pl%2Fdownload.php%3Ff%3Ddie-ilse-ist-weg.doc&amp;usg=AFQjCNFUFviYKjEG6YOId5z_yLYHjCVuag</a:t>
            </a:r>
            <a:endParaRPr lang="cs-CZ" dirty="0"/>
          </a:p>
          <a:p>
            <a:endParaRPr lang="cs-CZ" dirty="0"/>
          </a:p>
          <a:p>
            <a:pPr rtl="0"/>
            <a:endParaRPr lang="cs-CZ" dirty="0"/>
          </a:p>
        </p:txBody>
      </p:sp>
    </p:spTree>
    <p:extLst>
      <p:ext uri="{BB962C8B-B14F-4D97-AF65-F5344CB8AC3E}">
        <p14:creationId xmlns:p14="http://schemas.microsoft.com/office/powerpoint/2010/main" val="304094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Was</a:t>
            </a:r>
            <a:r>
              <a:rPr lang="cs-CZ" dirty="0"/>
              <a:t> </a:t>
            </a:r>
            <a:r>
              <a:rPr lang="cs-CZ" dirty="0" err="1"/>
              <a:t>ist</a:t>
            </a:r>
            <a:r>
              <a:rPr lang="cs-CZ" dirty="0"/>
              <a:t> </a:t>
            </a:r>
            <a:r>
              <a:rPr lang="cs-CZ" dirty="0" err="1"/>
              <a:t>die</a:t>
            </a:r>
            <a:r>
              <a:rPr lang="cs-CZ" dirty="0"/>
              <a:t> KJL?</a:t>
            </a:r>
          </a:p>
        </p:txBody>
      </p:sp>
      <p:sp>
        <p:nvSpPr>
          <p:cNvPr id="3" name="Zástupný symbol pro obsah 2"/>
          <p:cNvSpPr>
            <a:spLocks noGrp="1"/>
          </p:cNvSpPr>
          <p:nvPr>
            <p:ph idx="1"/>
          </p:nvPr>
        </p:nvSpPr>
        <p:spPr/>
        <p:txBody>
          <a:bodyPr>
            <a:normAutofit/>
          </a:bodyPr>
          <a:lstStyle/>
          <a:p>
            <a:pPr lvl="1"/>
            <a:r>
              <a:rPr lang="de-DE" sz="2400" b="1" dirty="0"/>
              <a:t>Formale Kriterien </a:t>
            </a:r>
            <a:r>
              <a:rPr lang="de-DE" sz="1800" dirty="0"/>
              <a:t>(Franz </a:t>
            </a:r>
            <a:r>
              <a:rPr lang="de-DE" sz="1800" dirty="0">
                <a:sym typeface="Symbol" panose="05050102010706020507" pitchFamily="18" charset="2"/>
              </a:rPr>
              <a:t> Meier</a:t>
            </a:r>
            <a:r>
              <a:rPr lang="de-DE" sz="1800" dirty="0"/>
              <a:t>, 1978, S. 154)</a:t>
            </a:r>
            <a:r>
              <a:rPr lang="cs-CZ" sz="1800" dirty="0"/>
              <a:t>: </a:t>
            </a:r>
          </a:p>
          <a:p>
            <a:pPr lvl="1"/>
            <a:r>
              <a:rPr lang="cs-CZ" b="1" dirty="0"/>
              <a:t>durch </a:t>
            </a:r>
            <a:r>
              <a:rPr lang="de-DE" b="1" dirty="0"/>
              <a:t>unterschiedliche Kanäle repräsentiert:</a:t>
            </a:r>
            <a:endParaRPr lang="de-DE" dirty="0"/>
          </a:p>
          <a:p>
            <a:pPr marL="937260" lvl="2" indent="-342900"/>
            <a:r>
              <a:rPr lang="de-DE" sz="2000" dirty="0"/>
              <a:t>akustisch (z. B. Kassetten, CD</a:t>
            </a:r>
            <a:r>
              <a:rPr lang="cs-CZ" sz="2000" dirty="0"/>
              <a:t>, </a:t>
            </a:r>
            <a:r>
              <a:rPr lang="cs-CZ" sz="2000" dirty="0" err="1"/>
              <a:t>Lieder</a:t>
            </a:r>
            <a:r>
              <a:rPr lang="de-DE" sz="2000" dirty="0"/>
              <a:t>)</a:t>
            </a:r>
          </a:p>
          <a:p>
            <a:pPr marL="937260" lvl="2" indent="-342900"/>
            <a:r>
              <a:rPr lang="de-DE" sz="2000" dirty="0"/>
              <a:t>schriftlich (z. B. Jugendbuch</a:t>
            </a:r>
            <a:r>
              <a:rPr lang="cs-CZ" sz="2000" dirty="0"/>
              <a:t>, </a:t>
            </a:r>
            <a:r>
              <a:rPr lang="cs-CZ" sz="2000" dirty="0" err="1"/>
              <a:t>Bilderbuch</a:t>
            </a:r>
            <a:r>
              <a:rPr lang="cs-CZ" sz="2000" dirty="0"/>
              <a:t>, </a:t>
            </a:r>
            <a:r>
              <a:rPr lang="cs-CZ" sz="2000" dirty="0" err="1"/>
              <a:t>Comic</a:t>
            </a:r>
            <a:r>
              <a:rPr lang="de-DE" sz="2000" dirty="0"/>
              <a:t>)</a:t>
            </a:r>
          </a:p>
          <a:p>
            <a:pPr marL="937260" lvl="2" indent="-342900"/>
            <a:r>
              <a:rPr lang="de-DE" sz="2000" dirty="0"/>
              <a:t>audiovisuell (z. B. </a:t>
            </a:r>
            <a:r>
              <a:rPr lang="cs-CZ" sz="2000" dirty="0"/>
              <a:t>Filme, </a:t>
            </a:r>
            <a:r>
              <a:rPr lang="de-DE" sz="2000" dirty="0"/>
              <a:t>Kinderfernsehen)</a:t>
            </a:r>
          </a:p>
          <a:p>
            <a:pPr marL="937260" lvl="2" indent="-342900"/>
            <a:r>
              <a:rPr lang="cs-CZ" sz="2000" dirty="0"/>
              <a:t>D</a:t>
            </a:r>
            <a:r>
              <a:rPr lang="de-DE" sz="2000" dirty="0" err="1"/>
              <a:t>arstellungsliteratur</a:t>
            </a:r>
            <a:r>
              <a:rPr lang="de-DE" sz="2000" dirty="0"/>
              <a:t> (Kindertheater, darstellendes Spiel)</a:t>
            </a:r>
          </a:p>
          <a:p>
            <a:pPr lvl="1"/>
            <a:endParaRPr lang="cs-CZ" sz="2400" b="1" dirty="0"/>
          </a:p>
          <a:p>
            <a:endParaRPr lang="cs-CZ" dirty="0"/>
          </a:p>
          <a:p>
            <a:pPr marL="0" indent="0">
              <a:buNone/>
            </a:pPr>
            <a:endParaRPr lang="cs-CZ" dirty="0"/>
          </a:p>
        </p:txBody>
      </p:sp>
    </p:spTree>
    <p:extLst>
      <p:ext uri="{BB962C8B-B14F-4D97-AF65-F5344CB8AC3E}">
        <p14:creationId xmlns:p14="http://schemas.microsoft.com/office/powerpoint/2010/main" val="381415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Was</a:t>
            </a:r>
            <a:r>
              <a:rPr lang="cs-CZ" dirty="0"/>
              <a:t> </a:t>
            </a:r>
            <a:r>
              <a:rPr lang="cs-CZ" dirty="0" err="1"/>
              <a:t>ist</a:t>
            </a:r>
            <a:r>
              <a:rPr lang="cs-CZ" dirty="0"/>
              <a:t> </a:t>
            </a:r>
            <a:r>
              <a:rPr lang="cs-CZ" dirty="0" err="1"/>
              <a:t>die</a:t>
            </a:r>
            <a:r>
              <a:rPr lang="cs-CZ" dirty="0"/>
              <a:t> KJL?</a:t>
            </a:r>
          </a:p>
        </p:txBody>
      </p:sp>
      <p:sp>
        <p:nvSpPr>
          <p:cNvPr id="3" name="Zástupný symbol pro obsah 2"/>
          <p:cNvSpPr>
            <a:spLocks noGrp="1"/>
          </p:cNvSpPr>
          <p:nvPr>
            <p:ph idx="1"/>
          </p:nvPr>
        </p:nvSpPr>
        <p:spPr/>
        <p:txBody>
          <a:bodyPr>
            <a:normAutofit fontScale="25000" lnSpcReduction="20000"/>
          </a:bodyPr>
          <a:lstStyle/>
          <a:p>
            <a:pPr>
              <a:spcBef>
                <a:spcPts val="600"/>
              </a:spcBef>
            </a:pPr>
            <a:r>
              <a:rPr lang="de-DE" sz="9600" b="1" dirty="0"/>
              <a:t>Literarische</a:t>
            </a:r>
            <a:r>
              <a:rPr lang="cs-CZ" sz="9600" b="1" dirty="0"/>
              <a:t> </a:t>
            </a:r>
            <a:r>
              <a:rPr lang="cs-CZ" sz="9600" b="1" dirty="0" err="1"/>
              <a:t>Gattungen</a:t>
            </a:r>
            <a:r>
              <a:rPr lang="cs-CZ" sz="9600" b="1" dirty="0"/>
              <a:t> (</a:t>
            </a:r>
            <a:r>
              <a:rPr lang="cs-CZ" sz="9600" b="1" dirty="0" err="1"/>
              <a:t>Genres</a:t>
            </a:r>
            <a:r>
              <a:rPr lang="cs-CZ" sz="9600" b="1" dirty="0"/>
              <a:t>) </a:t>
            </a:r>
            <a:r>
              <a:rPr lang="cs-CZ" sz="8000" dirty="0"/>
              <a:t>(</a:t>
            </a:r>
            <a:r>
              <a:rPr lang="de-DE" sz="8000" dirty="0"/>
              <a:t>vgl. </a:t>
            </a:r>
            <a:r>
              <a:rPr lang="de-DE" sz="8000" dirty="0" err="1"/>
              <a:t>Baroková</a:t>
            </a:r>
            <a:r>
              <a:rPr lang="de-DE" sz="8000" dirty="0"/>
              <a:t>, 2011; Marquardt, 1995)</a:t>
            </a:r>
            <a:r>
              <a:rPr lang="cs-CZ" sz="8000" dirty="0"/>
              <a:t>: </a:t>
            </a:r>
          </a:p>
          <a:p>
            <a:pPr lvl="1">
              <a:spcBef>
                <a:spcPts val="600"/>
              </a:spcBef>
            </a:pPr>
            <a:r>
              <a:rPr lang="cs-CZ" sz="8000" dirty="0"/>
              <a:t>Bil</a:t>
            </a:r>
            <a:r>
              <a:rPr lang="de-DE" sz="8000" dirty="0" err="1"/>
              <a:t>derbuch</a:t>
            </a:r>
            <a:endParaRPr lang="de-DE" sz="8000" dirty="0"/>
          </a:p>
          <a:p>
            <a:pPr lvl="1">
              <a:spcBef>
                <a:spcPts val="600"/>
              </a:spcBef>
            </a:pPr>
            <a:r>
              <a:rPr lang="de-DE" sz="8000" dirty="0"/>
              <a:t>Kinderlyrik</a:t>
            </a:r>
          </a:p>
          <a:p>
            <a:pPr lvl="1">
              <a:spcBef>
                <a:spcPts val="600"/>
              </a:spcBef>
            </a:pPr>
            <a:r>
              <a:rPr lang="de-DE" sz="8000" dirty="0"/>
              <a:t>Märchen</a:t>
            </a:r>
          </a:p>
          <a:p>
            <a:pPr lvl="1">
              <a:spcBef>
                <a:spcPts val="600"/>
              </a:spcBef>
            </a:pPr>
            <a:r>
              <a:rPr lang="de-DE" sz="8000" dirty="0"/>
              <a:t>Sage, Schwank, Fabel</a:t>
            </a:r>
          </a:p>
          <a:p>
            <a:pPr lvl="1">
              <a:spcBef>
                <a:spcPts val="600"/>
              </a:spcBef>
            </a:pPr>
            <a:r>
              <a:rPr lang="de-DE" sz="8000" dirty="0"/>
              <a:t>Comics</a:t>
            </a:r>
          </a:p>
          <a:p>
            <a:pPr lvl="1">
              <a:spcBef>
                <a:spcPts val="600"/>
              </a:spcBef>
            </a:pPr>
            <a:r>
              <a:rPr lang="de-DE" sz="8000" dirty="0"/>
              <a:t>Phantastische Erzählung</a:t>
            </a:r>
          </a:p>
          <a:p>
            <a:pPr lvl="1">
              <a:spcBef>
                <a:spcPts val="600"/>
              </a:spcBef>
            </a:pPr>
            <a:r>
              <a:rPr lang="de-DE" sz="8000" dirty="0"/>
              <a:t>Realistische Erzählung</a:t>
            </a:r>
          </a:p>
          <a:p>
            <a:pPr lvl="1">
              <a:spcBef>
                <a:spcPts val="600"/>
              </a:spcBef>
            </a:pPr>
            <a:r>
              <a:rPr lang="de-DE" sz="8000" dirty="0"/>
              <a:t>Abenteuerbuch</a:t>
            </a:r>
          </a:p>
          <a:p>
            <a:pPr lvl="1">
              <a:spcBef>
                <a:spcPts val="600"/>
              </a:spcBef>
            </a:pPr>
            <a:r>
              <a:rPr lang="de-DE" sz="8000" dirty="0"/>
              <a:t>Tierbuch</a:t>
            </a:r>
          </a:p>
          <a:p>
            <a:pPr lvl="1">
              <a:spcBef>
                <a:spcPts val="600"/>
              </a:spcBef>
            </a:pPr>
            <a:r>
              <a:rPr lang="de-DE" sz="8000" dirty="0"/>
              <a:t>Sachbuch</a:t>
            </a:r>
          </a:p>
          <a:p>
            <a:pPr lvl="1">
              <a:spcBef>
                <a:spcPts val="600"/>
              </a:spcBef>
            </a:pPr>
            <a:r>
              <a:rPr lang="de-DE" sz="8000" dirty="0"/>
              <a:t>Kinder- und Jugendzeitschriften</a:t>
            </a:r>
          </a:p>
          <a:p>
            <a:pPr lvl="1">
              <a:spcBef>
                <a:spcPts val="600"/>
              </a:spcBef>
            </a:pPr>
            <a:r>
              <a:rPr lang="de-DE" sz="8000" dirty="0"/>
              <a:t>Religiöse Kinder- und Jugendliteratur</a:t>
            </a:r>
          </a:p>
          <a:p>
            <a:pPr lvl="1">
              <a:spcBef>
                <a:spcPts val="600"/>
              </a:spcBef>
            </a:pPr>
            <a:r>
              <a:rPr lang="de-DE" sz="8000" dirty="0"/>
              <a:t>Kinder- und Jugendtheater</a:t>
            </a:r>
          </a:p>
          <a:p>
            <a:pPr lvl="1">
              <a:spcBef>
                <a:spcPts val="600"/>
              </a:spcBef>
            </a:pPr>
            <a:r>
              <a:rPr lang="de-DE" sz="8000" dirty="0"/>
              <a:t>Kinder- und Jugendliteratur auf Tonträgern </a:t>
            </a:r>
          </a:p>
          <a:p>
            <a:endParaRPr lang="cs-CZ" b="1" dirty="0"/>
          </a:p>
          <a:p>
            <a:endParaRPr lang="cs-CZ" b="1" dirty="0"/>
          </a:p>
          <a:p>
            <a:pPr marL="0" indent="0">
              <a:buNone/>
            </a:pPr>
            <a:endParaRPr lang="cs-CZ" dirty="0"/>
          </a:p>
        </p:txBody>
      </p:sp>
    </p:spTree>
    <p:extLst>
      <p:ext uri="{BB962C8B-B14F-4D97-AF65-F5344CB8AC3E}">
        <p14:creationId xmlns:p14="http://schemas.microsoft.com/office/powerpoint/2010/main" val="360288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3714411367"/>
              </p:ext>
            </p:extLst>
          </p:nvPr>
        </p:nvGraphicFramePr>
        <p:xfrm>
          <a:off x="655320" y="510540"/>
          <a:ext cx="10058401" cy="1870075"/>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534657493"/>
                    </a:ext>
                  </a:extLst>
                </a:gridCol>
                <a:gridCol w="7316804">
                  <a:extLst>
                    <a:ext uri="{9D8B030D-6E8A-4147-A177-3AD203B41FA5}">
                      <a16:colId xmlns:a16="http://schemas.microsoft.com/office/drawing/2014/main" val="798011800"/>
                    </a:ext>
                  </a:extLst>
                </a:gridCol>
                <a:gridCol w="1644317">
                  <a:extLst>
                    <a:ext uri="{9D8B030D-6E8A-4147-A177-3AD203B41FA5}">
                      <a16:colId xmlns:a16="http://schemas.microsoft.com/office/drawing/2014/main" val="1270851340"/>
                    </a:ext>
                  </a:extLst>
                </a:gridCol>
              </a:tblGrid>
              <a:tr h="370840">
                <a:tc rowSpan="5">
                  <a:txBody>
                    <a:bodyPr/>
                    <a:lstStyle/>
                    <a:p>
                      <a:pPr algn="l">
                        <a:lnSpc>
                          <a:spcPct val="107000"/>
                        </a:lnSpc>
                        <a:spcAft>
                          <a:spcPts val="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 15</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a:effectLst/>
                          <a:latin typeface="Calibri" panose="020F0502020204030204" pitchFamily="34" charset="0"/>
                          <a:ea typeface="Calibri" panose="020F0502020204030204" pitchFamily="34" charset="0"/>
                          <a:cs typeface="Times New Roman" panose="02020603050405020304" pitchFamily="18" charset="0"/>
                        </a:rPr>
                        <a:t>3</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de-DE" sz="2400" b="0" dirty="0" err="1">
                          <a:effectLst/>
                          <a:latin typeface="Calibri" panose="020F0502020204030204" pitchFamily="34" charset="0"/>
                          <a:ea typeface="Calibri" panose="020F0502020204030204" pitchFamily="34" charset="0"/>
                          <a:cs typeface="Times New Roman" panose="02020603050405020304" pitchFamily="18" charset="0"/>
                        </a:rPr>
                        <a:t>Didaktisierung</a:t>
                      </a:r>
                      <a:r>
                        <a:rPr lang="de-DE" sz="2400" b="0" dirty="0">
                          <a:effectLst/>
                          <a:latin typeface="Calibri" panose="020F0502020204030204" pitchFamily="34" charset="0"/>
                          <a:ea typeface="Calibri" panose="020F0502020204030204" pitchFamily="34" charset="0"/>
                          <a:cs typeface="Times New Roman" panose="02020603050405020304" pitchFamily="18" charset="0"/>
                        </a:rPr>
                        <a:t> von Märchen (20 Min.)</a:t>
                      </a:r>
                      <a:endParaRPr lang="cs-CZ"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cs-CZ"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2345629"/>
                  </a:ext>
                </a:extLst>
              </a:tr>
              <a:tr h="370840">
                <a:tc vMerge="1">
                  <a:txBody>
                    <a:bodyPr/>
                    <a:lstStyle/>
                    <a:p>
                      <a:endParaRPr lang="cs-CZ"/>
                    </a:p>
                  </a:txBody>
                  <a:tcPr/>
                </a:tc>
                <a:tc>
                  <a:txBody>
                    <a:bodyPr/>
                    <a:lstStyle/>
                    <a:p>
                      <a:pPr algn="l">
                        <a:lnSpc>
                          <a:spcPct val="107000"/>
                        </a:lnSpc>
                        <a:spcAft>
                          <a:spcPts val="0"/>
                        </a:spcAft>
                      </a:pPr>
                      <a:r>
                        <a:rPr lang="de-DE" sz="2400" dirty="0" err="1">
                          <a:effectLst/>
                          <a:latin typeface="Calibri" panose="020F0502020204030204" pitchFamily="34" charset="0"/>
                          <a:ea typeface="Calibri" panose="020F0502020204030204" pitchFamily="34" charset="0"/>
                          <a:cs typeface="Times New Roman" panose="02020603050405020304" pitchFamily="18" charset="0"/>
                        </a:rPr>
                        <a:t>Didaktisierung</a:t>
                      </a:r>
                      <a:r>
                        <a:rPr lang="de-DE" sz="2400" dirty="0">
                          <a:effectLst/>
                          <a:latin typeface="Calibri" panose="020F0502020204030204" pitchFamily="34" charset="0"/>
                          <a:ea typeface="Calibri" panose="020F0502020204030204" pitchFamily="34" charset="0"/>
                          <a:cs typeface="Times New Roman" panose="02020603050405020304" pitchFamily="18" charset="0"/>
                        </a:rPr>
                        <a:t> von Bilderbüchern (15 Min.)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3136094"/>
                  </a:ext>
                </a:extLst>
              </a:tr>
              <a:tr h="370840">
                <a:tc vMerge="1">
                  <a:txBody>
                    <a:bodyPr/>
                    <a:lstStyle/>
                    <a:p>
                      <a:endParaRPr lang="cs-CZ"/>
                    </a:p>
                  </a:txBody>
                  <a:tcPr/>
                </a:tc>
                <a:tc>
                  <a:txBody>
                    <a:bodyPr/>
                    <a:lstStyle/>
                    <a:p>
                      <a:pPr algn="l">
                        <a:lnSpc>
                          <a:spcPct val="107000"/>
                        </a:lnSpc>
                        <a:spcAft>
                          <a:spcPts val="0"/>
                        </a:spcAft>
                      </a:pPr>
                      <a:r>
                        <a:rPr lang="de-DE" sz="2400">
                          <a:effectLst/>
                          <a:latin typeface="Calibri" panose="020F0502020204030204" pitchFamily="34" charset="0"/>
                          <a:ea typeface="Calibri" panose="020F0502020204030204" pitchFamily="34" charset="0"/>
                          <a:cs typeface="Times New Roman" panose="02020603050405020304" pitchFamily="18" charset="0"/>
                        </a:rPr>
                        <a:t>Didaktisierung von Comics/Cartoon (15 Min.)</a:t>
                      </a:r>
                      <a:endParaRPr lang="cs-CZ"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2913631"/>
                  </a:ext>
                </a:extLst>
              </a:tr>
              <a:tr h="370840">
                <a:tc vMerge="1">
                  <a:txBody>
                    <a:bodyPr/>
                    <a:lstStyle/>
                    <a:p>
                      <a:endParaRPr lang="cs-CZ"/>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DE" sz="2400" dirty="0">
                          <a:effectLst/>
                          <a:latin typeface="Calibri" panose="020F0502020204030204" pitchFamily="34" charset="0"/>
                          <a:ea typeface="Calibri" panose="020F0502020204030204" pitchFamily="34" charset="0"/>
                          <a:cs typeface="Times New Roman" panose="02020603050405020304" pitchFamily="18" charset="0"/>
                        </a:rPr>
                        <a:t>Didaktisierung von Lyrik (15 Min.)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1125447"/>
                  </a:ext>
                </a:extLst>
              </a:tr>
              <a:tr h="370840">
                <a:tc vMerge="1">
                  <a:txBody>
                    <a:bodyPr/>
                    <a:lstStyle/>
                    <a:p>
                      <a:endParaRPr lang="cs-CZ"/>
                    </a:p>
                  </a:txBody>
                  <a:tcPr/>
                </a:tc>
                <a:tc>
                  <a:txBody>
                    <a:bodyPr/>
                    <a:lstStyle/>
                    <a:p>
                      <a:pPr algn="l">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4185131"/>
                  </a:ext>
                </a:extLst>
              </a:tr>
            </a:tbl>
          </a:graphicData>
        </a:graphic>
      </p:graphicFrame>
      <p:graphicFrame>
        <p:nvGraphicFramePr>
          <p:cNvPr id="7" name="Zástupný symbol pro obsah 3"/>
          <p:cNvGraphicFramePr>
            <a:graphicFrameLocks/>
          </p:cNvGraphicFramePr>
          <p:nvPr>
            <p:extLst>
              <p:ext uri="{D42A27DB-BD31-4B8C-83A1-F6EECF244321}">
                <p14:modId xmlns:p14="http://schemas.microsoft.com/office/powerpoint/2010/main" val="2369887478"/>
              </p:ext>
            </p:extLst>
          </p:nvPr>
        </p:nvGraphicFramePr>
        <p:xfrm>
          <a:off x="655320" y="3225565"/>
          <a:ext cx="10058400" cy="2278761"/>
        </p:xfrm>
        <a:graphic>
          <a:graphicData uri="http://schemas.openxmlformats.org/drawingml/2006/table">
            <a:tbl>
              <a:tblPr firstRow="1" bandRow="1">
                <a:tableStyleId>{5C22544A-7EE6-4342-B048-85BDC9FD1C3A}</a:tableStyleId>
              </a:tblPr>
              <a:tblGrid>
                <a:gridCol w="1082040">
                  <a:extLst>
                    <a:ext uri="{9D8B030D-6E8A-4147-A177-3AD203B41FA5}">
                      <a16:colId xmlns:a16="http://schemas.microsoft.com/office/drawing/2014/main" val="2534657493"/>
                    </a:ext>
                  </a:extLst>
                </a:gridCol>
                <a:gridCol w="7283918">
                  <a:extLst>
                    <a:ext uri="{9D8B030D-6E8A-4147-A177-3AD203B41FA5}">
                      <a16:colId xmlns:a16="http://schemas.microsoft.com/office/drawing/2014/main" val="798011800"/>
                    </a:ext>
                  </a:extLst>
                </a:gridCol>
                <a:gridCol w="1692442">
                  <a:extLst>
                    <a:ext uri="{9D8B030D-6E8A-4147-A177-3AD203B41FA5}">
                      <a16:colId xmlns:a16="http://schemas.microsoft.com/office/drawing/2014/main" val="1841814143"/>
                    </a:ext>
                  </a:extLst>
                </a:gridCol>
              </a:tblGrid>
              <a:tr h="370840">
                <a:tc rowSpan="3">
                  <a:txBody>
                    <a:bodyPr/>
                    <a:lstStyle/>
                    <a:p>
                      <a:pPr algn="l">
                        <a:lnSpc>
                          <a:spcPct val="107000"/>
                        </a:lnSpc>
                        <a:spcAft>
                          <a:spcPts val="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3. </a:t>
                      </a:r>
                      <a:r>
                        <a:rPr lang="cs-CZ" sz="2400" dirty="0">
                          <a:effectLst/>
                          <a:latin typeface="Calibri" panose="020F0502020204030204" pitchFamily="34" charset="0"/>
                          <a:ea typeface="Calibri" panose="020F0502020204030204" pitchFamily="34" charset="0"/>
                          <a:cs typeface="Times New Roman" panose="02020603050405020304" pitchFamily="18" charset="0"/>
                        </a:rPr>
                        <a:t>5</a:t>
                      </a:r>
                      <a:r>
                        <a:rPr lang="de-DE" sz="2400" dirty="0">
                          <a:effectLst/>
                          <a:latin typeface="Calibri" panose="020F0502020204030204" pitchFamily="34" charset="0"/>
                          <a:ea typeface="Calibri" panose="020F0502020204030204" pitchFamily="34" charset="0"/>
                          <a:cs typeface="Times New Roman" panose="02020603050405020304" pitchFamily="18" charset="0"/>
                        </a:rPr>
                        <a:t>.</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2400" b="0" dirty="0" err="1">
                          <a:effectLst/>
                          <a:latin typeface="Calibri" panose="020F0502020204030204" pitchFamily="34" charset="0"/>
                          <a:ea typeface="Calibri" panose="020F0502020204030204" pitchFamily="34" charset="0"/>
                          <a:cs typeface="Times New Roman" panose="02020603050405020304" pitchFamily="18" charset="0"/>
                        </a:rPr>
                        <a:t>Didaktisierung</a:t>
                      </a:r>
                      <a:r>
                        <a:rPr lang="cs-CZ" sz="2400" b="0" dirty="0">
                          <a:effectLst/>
                          <a:latin typeface="Calibri" panose="020F0502020204030204" pitchFamily="34" charset="0"/>
                          <a:ea typeface="Calibri" panose="020F0502020204030204" pitchFamily="34" charset="0"/>
                          <a:cs typeface="Times New Roman" panose="02020603050405020304" pitchFamily="18" charset="0"/>
                        </a:rPr>
                        <a:t> von </a:t>
                      </a:r>
                      <a:r>
                        <a:rPr lang="cs-CZ" sz="2400" b="0" dirty="0" err="1">
                          <a:effectLst/>
                          <a:latin typeface="Calibri" panose="020F0502020204030204" pitchFamily="34" charset="0"/>
                          <a:ea typeface="Calibri" panose="020F0502020204030204" pitchFamily="34" charset="0"/>
                          <a:cs typeface="Times New Roman" panose="02020603050405020304" pitchFamily="18" charset="0"/>
                        </a:rPr>
                        <a:t>realistischen</a:t>
                      </a:r>
                      <a:r>
                        <a:rPr lang="cs-CZ" sz="2400" b="0" dirty="0">
                          <a:effectLst/>
                          <a:latin typeface="Calibri" panose="020F0502020204030204" pitchFamily="34" charset="0"/>
                          <a:ea typeface="Calibri" panose="020F0502020204030204" pitchFamily="34" charset="0"/>
                          <a:cs typeface="Times New Roman" panose="02020603050405020304" pitchFamily="18" charset="0"/>
                        </a:rPr>
                        <a:t> </a:t>
                      </a:r>
                      <a:r>
                        <a:rPr lang="cs-CZ" sz="2400" b="0" dirty="0" err="1">
                          <a:effectLst/>
                          <a:latin typeface="Calibri" panose="020F0502020204030204" pitchFamily="34" charset="0"/>
                          <a:ea typeface="Calibri" panose="020F0502020204030204" pitchFamily="34" charset="0"/>
                          <a:cs typeface="Times New Roman" panose="02020603050405020304" pitchFamily="18" charset="0"/>
                        </a:rPr>
                        <a:t>Erzählungen</a:t>
                      </a:r>
                      <a:r>
                        <a:rPr lang="cs-CZ" sz="2400" b="0" dirty="0">
                          <a:effectLst/>
                          <a:latin typeface="Calibri" panose="020F0502020204030204" pitchFamily="34" charset="0"/>
                          <a:ea typeface="Calibri" panose="020F0502020204030204" pitchFamily="34" charset="0"/>
                          <a:cs typeface="Times New Roman" panose="02020603050405020304" pitchFamily="18" charset="0"/>
                        </a:rPr>
                        <a:t>/</a:t>
                      </a:r>
                      <a:r>
                        <a:rPr lang="cs-CZ" sz="2400" b="0" dirty="0" err="1">
                          <a:effectLst/>
                          <a:latin typeface="Calibri" panose="020F0502020204030204" pitchFamily="34" charset="0"/>
                          <a:ea typeface="Calibri" panose="020F0502020204030204" pitchFamily="34" charset="0"/>
                          <a:cs typeface="Times New Roman" panose="02020603050405020304" pitchFamily="18" charset="0"/>
                        </a:rPr>
                        <a:t>problemorientierter</a:t>
                      </a:r>
                      <a:r>
                        <a:rPr lang="cs-CZ" sz="2400" b="0" dirty="0">
                          <a:effectLst/>
                          <a:latin typeface="Calibri" panose="020F0502020204030204" pitchFamily="34" charset="0"/>
                          <a:ea typeface="Calibri" panose="020F0502020204030204" pitchFamily="34" charset="0"/>
                          <a:cs typeface="Times New Roman" panose="02020603050405020304" pitchFamily="18" charset="0"/>
                        </a:rPr>
                        <a:t> KJL </a:t>
                      </a:r>
                      <a:r>
                        <a:rPr lang="cs-CZ" sz="2400" b="0" dirty="0" err="1">
                          <a:effectLst/>
                          <a:latin typeface="Calibri" panose="020F0502020204030204" pitchFamily="34" charset="0"/>
                          <a:ea typeface="Calibri" panose="020F0502020204030204" pitchFamily="34" charset="0"/>
                          <a:cs typeface="Times New Roman" panose="02020603050405020304" pitchFamily="18" charset="0"/>
                        </a:rPr>
                        <a:t>zum</a:t>
                      </a:r>
                      <a:r>
                        <a:rPr lang="cs-CZ" sz="2400" b="0" dirty="0">
                          <a:effectLst/>
                          <a:latin typeface="Calibri" panose="020F0502020204030204" pitchFamily="34" charset="0"/>
                          <a:ea typeface="Calibri" panose="020F0502020204030204" pitchFamily="34" charset="0"/>
                          <a:cs typeface="Times New Roman" panose="02020603050405020304" pitchFamily="18" charset="0"/>
                        </a:rPr>
                        <a:t> </a:t>
                      </a:r>
                      <a:r>
                        <a:rPr lang="cs-CZ" sz="2400" b="0" dirty="0" err="1">
                          <a:effectLst/>
                          <a:latin typeface="Calibri" panose="020F0502020204030204" pitchFamily="34" charset="0"/>
                          <a:ea typeface="Calibri" panose="020F0502020204030204" pitchFamily="34" charset="0"/>
                          <a:cs typeface="Times New Roman" panose="02020603050405020304" pitchFamily="18" charset="0"/>
                        </a:rPr>
                        <a:t>Thema</a:t>
                      </a:r>
                      <a:r>
                        <a:rPr lang="cs-CZ" sz="2400" b="0" dirty="0">
                          <a:effectLst/>
                          <a:latin typeface="Calibri" panose="020F0502020204030204" pitchFamily="34" charset="0"/>
                          <a:ea typeface="Calibri" panose="020F0502020204030204" pitchFamily="34" charset="0"/>
                          <a:cs typeface="Times New Roman" panose="02020603050405020304" pitchFamily="18" charset="0"/>
                        </a:rPr>
                        <a:t> „</a:t>
                      </a:r>
                      <a:r>
                        <a:rPr lang="cs-CZ" sz="2400" b="0" dirty="0" err="1">
                          <a:effectLst/>
                          <a:latin typeface="Calibri" panose="020F0502020204030204" pitchFamily="34" charset="0"/>
                          <a:ea typeface="Calibri" panose="020F0502020204030204" pitchFamily="34" charset="0"/>
                          <a:cs typeface="Times New Roman" panose="02020603050405020304" pitchFamily="18" charset="0"/>
                        </a:rPr>
                        <a:t>Krieg</a:t>
                      </a:r>
                      <a:r>
                        <a:rPr lang="cs-CZ" sz="2400" b="0" dirty="0">
                          <a:effectLst/>
                          <a:latin typeface="Calibri" panose="020F0502020204030204" pitchFamily="34" charset="0"/>
                          <a:ea typeface="Calibri" panose="020F0502020204030204" pitchFamily="34" charset="0"/>
                          <a:cs typeface="Times New Roman" panose="02020603050405020304" pitchFamily="18" charset="0"/>
                        </a:rPr>
                        <a:t>“ (20 Min.)</a:t>
                      </a:r>
                    </a:p>
                  </a:txBody>
                  <a:tcPr marL="68580" marR="68580" marT="0" marB="0"/>
                </a:tc>
                <a:tc>
                  <a:txBody>
                    <a:bodyPr/>
                    <a:lstStyle/>
                    <a:p>
                      <a:pPr algn="l">
                        <a:lnSpc>
                          <a:spcPct val="107000"/>
                        </a:lnSpc>
                        <a:spcAft>
                          <a:spcPts val="0"/>
                        </a:spcAft>
                      </a:pPr>
                      <a:endParaRPr lang="cs-CZ"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1633714"/>
                  </a:ext>
                </a:extLst>
              </a:tr>
              <a:tr h="370840">
                <a:tc vMerge="1">
                  <a:txBody>
                    <a:bodyPr/>
                    <a:lstStyle/>
                    <a:p>
                      <a:endParaRPr lang="cs-CZ"/>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DE" sz="2400" dirty="0">
                          <a:effectLst/>
                          <a:latin typeface="Calibri" panose="020F0502020204030204" pitchFamily="34" charset="0"/>
                          <a:ea typeface="Calibri" panose="020F0502020204030204" pitchFamily="34" charset="0"/>
                          <a:cs typeface="Times New Roman" panose="02020603050405020304" pitchFamily="18" charset="0"/>
                        </a:rPr>
                        <a:t>Didaktisierung von Liedern (15 Min.)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3136094"/>
                  </a:ext>
                </a:extLst>
              </a:tr>
              <a:tr h="370840">
                <a:tc vMerge="1">
                  <a:txBody>
                    <a:bodyPr/>
                    <a:lstStyle/>
                    <a:p>
                      <a:endParaRPr lang="cs-CZ"/>
                    </a:p>
                  </a:txBody>
                  <a:tcPr/>
                </a:tc>
                <a:tc>
                  <a:txBody>
                    <a:bodyPr/>
                    <a:lstStyle/>
                    <a:p>
                      <a:pPr algn="l">
                        <a:lnSpc>
                          <a:spcPct val="107000"/>
                        </a:lnSpc>
                        <a:spcAft>
                          <a:spcPts val="0"/>
                        </a:spcAft>
                      </a:pPr>
                      <a:r>
                        <a:rPr lang="de-DE" sz="2400" dirty="0" err="1">
                          <a:effectLst/>
                          <a:latin typeface="Calibri" panose="020F0502020204030204" pitchFamily="34" charset="0"/>
                          <a:ea typeface="Calibri" panose="020F0502020204030204" pitchFamily="34" charset="0"/>
                          <a:cs typeface="Times New Roman" panose="02020603050405020304" pitchFamily="18" charset="0"/>
                        </a:rPr>
                        <a:t>Didaktisierung</a:t>
                      </a:r>
                      <a:r>
                        <a:rPr lang="de-DE" sz="2400" dirty="0">
                          <a:effectLst/>
                          <a:latin typeface="Calibri" panose="020F0502020204030204" pitchFamily="34" charset="0"/>
                          <a:ea typeface="Calibri" panose="020F0502020204030204" pitchFamily="34" charset="0"/>
                          <a:cs typeface="Times New Roman" panose="02020603050405020304" pitchFamily="18" charset="0"/>
                        </a:rPr>
                        <a:t> von phantastischen Erzählungen (20 Min.)</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2913631"/>
                  </a:ext>
                </a:extLst>
              </a:tr>
              <a:tr h="370840">
                <a:tc>
                  <a:txBody>
                    <a:bodyPr/>
                    <a:lstStyle/>
                    <a:p>
                      <a:pPr algn="l">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cs-CZ" sz="2400" dirty="0" err="1">
                          <a:effectLst/>
                          <a:latin typeface="Calibri" panose="020F0502020204030204" pitchFamily="34" charset="0"/>
                          <a:ea typeface="Calibri" panose="020F0502020204030204" pitchFamily="34" charset="0"/>
                          <a:cs typeface="Times New Roman" panose="02020603050405020304" pitchFamily="18" charset="0"/>
                        </a:rPr>
                        <a:t>Didaktisierung</a:t>
                      </a:r>
                      <a:r>
                        <a:rPr lang="cs-CZ" sz="2400" dirty="0">
                          <a:effectLst/>
                          <a:latin typeface="Calibri" panose="020F0502020204030204" pitchFamily="34" charset="0"/>
                          <a:ea typeface="Calibri" panose="020F0502020204030204" pitchFamily="34" charset="0"/>
                          <a:cs typeface="Times New Roman" panose="02020603050405020304" pitchFamily="18" charset="0"/>
                        </a:rPr>
                        <a:t> von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problemorientierter</a:t>
                      </a:r>
                      <a:r>
                        <a:rPr lang="cs-CZ" sz="2400" dirty="0">
                          <a:effectLst/>
                          <a:latin typeface="Calibri" panose="020F0502020204030204" pitchFamily="34" charset="0"/>
                          <a:ea typeface="Calibri" panose="020F0502020204030204" pitchFamily="34" charset="0"/>
                          <a:cs typeface="Times New Roman" panose="02020603050405020304" pitchFamily="18" charset="0"/>
                        </a:rPr>
                        <a:t> KJL (20 Min.)</a:t>
                      </a:r>
                    </a:p>
                  </a:txBody>
                  <a:tcPr marL="68580" marR="68580" marT="0" marB="0"/>
                </a:tc>
                <a:tc>
                  <a:txBody>
                    <a:bodyPr/>
                    <a:lstStyle/>
                    <a:p>
                      <a:pPr algn="l">
                        <a:lnSpc>
                          <a:spcPct val="107000"/>
                        </a:lnSpc>
                        <a:spcAft>
                          <a:spcPts val="0"/>
                        </a:spcAft>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2261605"/>
                  </a:ext>
                </a:extLst>
              </a:tr>
            </a:tbl>
          </a:graphicData>
        </a:graphic>
      </p:graphicFrame>
    </p:spTree>
    <p:extLst>
      <p:ext uri="{BB962C8B-B14F-4D97-AF65-F5344CB8AC3E}">
        <p14:creationId xmlns:p14="http://schemas.microsoft.com/office/powerpoint/2010/main" val="15857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4987089" y="5488015"/>
            <a:ext cx="7848600" cy="1295400"/>
          </a:xfrm>
        </p:spPr>
        <p:txBody>
          <a:bodyPr/>
          <a:lstStyle/>
          <a:p>
            <a:r>
              <a:rPr lang="cs-CZ" sz="6600" dirty="0" err="1"/>
              <a:t>Literaturdidaktik</a:t>
            </a:r>
            <a:br>
              <a:rPr lang="cs-CZ" dirty="0"/>
            </a:br>
            <a:r>
              <a:rPr lang="cs-CZ" sz="2400" dirty="0"/>
              <a:t> </a:t>
            </a:r>
          </a:p>
        </p:txBody>
      </p:sp>
    </p:spTree>
    <p:extLst>
      <p:ext uri="{BB962C8B-B14F-4D97-AF65-F5344CB8AC3E}">
        <p14:creationId xmlns:p14="http://schemas.microsoft.com/office/powerpoint/2010/main" val="202246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r>
              <a:rPr lang="cs-CZ" dirty="0"/>
              <a:t>(</a:t>
            </a:r>
            <a:r>
              <a:rPr lang="cs-CZ" dirty="0" err="1"/>
              <a:t>Fremdsprachen</a:t>
            </a:r>
            <a:r>
              <a:rPr lang="cs-CZ" dirty="0"/>
              <a:t>)</a:t>
            </a:r>
            <a:r>
              <a:rPr lang="de-DE" dirty="0"/>
              <a:t>Literaturdidaktik </a:t>
            </a:r>
            <a:br>
              <a:rPr lang="cs-CZ" dirty="0"/>
            </a:br>
            <a:r>
              <a:rPr lang="de-DE" sz="1800" dirty="0"/>
              <a:t>(</a:t>
            </a:r>
            <a:r>
              <a:rPr lang="de-DE" sz="1800" dirty="0" err="1"/>
              <a:t>Surkamp</a:t>
            </a:r>
            <a:r>
              <a:rPr lang="de-DE" sz="1800" dirty="0"/>
              <a:t>, 2010</a:t>
            </a:r>
            <a:r>
              <a:rPr lang="cs-CZ" sz="1800" dirty="0"/>
              <a:t>, S. 137</a:t>
            </a:r>
            <a:r>
              <a:rPr lang="de-DE" sz="1800" dirty="0"/>
              <a:t>)</a:t>
            </a:r>
            <a:endParaRPr lang="cs-CZ" dirty="0"/>
          </a:p>
        </p:txBody>
      </p:sp>
      <p:sp>
        <p:nvSpPr>
          <p:cNvPr id="3" name="Zástupný symbol pro obsah 2"/>
          <p:cNvSpPr>
            <a:spLocks noGrp="1"/>
          </p:cNvSpPr>
          <p:nvPr>
            <p:ph idx="1"/>
          </p:nvPr>
        </p:nvSpPr>
        <p:spPr/>
        <p:txBody>
          <a:bodyPr rtlCol="0"/>
          <a:lstStyle/>
          <a:p>
            <a:pPr algn="just"/>
            <a:r>
              <a:rPr lang="de-DE" sz="2200" dirty="0"/>
              <a:t>eine angewandte Wissenschaft</a:t>
            </a:r>
            <a:endParaRPr lang="cs-CZ" sz="2200" dirty="0"/>
          </a:p>
          <a:p>
            <a:pPr algn="just"/>
            <a:r>
              <a:rPr lang="de-DE" dirty="0"/>
              <a:t>„untersucht warum (</a:t>
            </a:r>
            <a:r>
              <a:rPr lang="cs-CZ" b="1" i="1" u="sng" dirty="0" err="1"/>
              <a:t>Ziele</a:t>
            </a:r>
            <a:r>
              <a:rPr lang="de-DE" dirty="0"/>
              <a:t>) und wie  (</a:t>
            </a:r>
            <a:r>
              <a:rPr lang="de-DE" b="1" i="1" u="sng" dirty="0"/>
              <a:t>Methoden</a:t>
            </a:r>
            <a:r>
              <a:rPr lang="de-DE" i="1" dirty="0"/>
              <a:t> der Literaturvermittlung</a:t>
            </a:r>
            <a:r>
              <a:rPr lang="de-DE" dirty="0"/>
              <a:t>) literarische Texte in institutionell organisierten fremdsprachlichen Lehr- und Lernprozessen eingesetzt werden sollten, welche </a:t>
            </a:r>
            <a:r>
              <a:rPr lang="de-DE" b="1" u="sng" dirty="0"/>
              <a:t>Kompetenzen</a:t>
            </a:r>
            <a:r>
              <a:rPr lang="de-DE" dirty="0"/>
              <a:t> durch die Beschäftigung mit Literatur ausgebildet werden können und </a:t>
            </a:r>
            <a:r>
              <a:rPr lang="de-DE" b="1" u="sng" dirty="0"/>
              <a:t>welche Texte </a:t>
            </a:r>
            <a:r>
              <a:rPr lang="de-DE" dirty="0"/>
              <a:t>sich dafür jeweils besonders anbieten“</a:t>
            </a:r>
            <a:r>
              <a:rPr lang="cs-CZ" dirty="0"/>
              <a:t>.</a:t>
            </a:r>
            <a:r>
              <a:rPr lang="de-DE" dirty="0"/>
              <a:t> </a:t>
            </a:r>
            <a:endParaRPr lang="cs-CZ" dirty="0"/>
          </a:p>
          <a:p>
            <a:pPr rtl="0"/>
            <a:endParaRPr lang="cs-CZ" dirty="0"/>
          </a:p>
        </p:txBody>
      </p:sp>
    </p:spTree>
    <p:extLst>
      <p:ext uri="{BB962C8B-B14F-4D97-AF65-F5344CB8AC3E}">
        <p14:creationId xmlns:p14="http://schemas.microsoft.com/office/powerpoint/2010/main" val="14776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řešňový květ 16×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345_TF03031002_TF03031002.potx" id="{85951552-5CC7-4BD1-A9B6-6EDBEBF38D7F}" vid="{00D56C71-D430-4304-AA4D-888110C96C98}"/>
    </a:ext>
  </a:extLst>
</a:theme>
</file>

<file path=ppt/theme/theme2.xml><?xml version="1.0" encoding="utf-8"?>
<a:theme xmlns:a="http://schemas.openxmlformats.org/drawingml/2006/main" name="Motiv Offic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 s přírodním motivem třešňového květu (širokoúhlý formát)</Template>
  <TotalTime>226</TotalTime>
  <Words>3508</Words>
  <Application>Microsoft Office PowerPoint</Application>
  <PresentationFormat>Širokoúhlá obrazovka</PresentationFormat>
  <Paragraphs>273</Paragraphs>
  <Slides>47</Slides>
  <Notes>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Calibri</vt:lpstr>
      <vt:lpstr>Cambria</vt:lpstr>
      <vt:lpstr>Třešňový květ 16×9</vt:lpstr>
      <vt:lpstr>NJ_M404 Didaktik der Kinder- und Jugendliteratur</vt:lpstr>
      <vt:lpstr>Organisatorisches</vt:lpstr>
      <vt:lpstr>Was ist die KJL?</vt:lpstr>
      <vt:lpstr>Was ist die KJL?</vt:lpstr>
      <vt:lpstr>Was ist die KJL?</vt:lpstr>
      <vt:lpstr>Was ist die KJL?</vt:lpstr>
      <vt:lpstr>Prezentace aplikace PowerPoint</vt:lpstr>
      <vt:lpstr>Literaturdidaktik  </vt:lpstr>
      <vt:lpstr>(Fremdsprachen)Literaturdidaktik  (Surkamp, 2010, S. 137)</vt:lpstr>
      <vt:lpstr>Welche Aufgaben kommen Literatur im Unterricht zu? </vt:lpstr>
      <vt:lpstr>Lernzielkatalog (auf KJL bezogen):  </vt:lpstr>
      <vt:lpstr>Lernzielkatalog (auf KJL bezogen):  </vt:lpstr>
      <vt:lpstr>Lernzielkatalog (auf KJL bezogen):  </vt:lpstr>
      <vt:lpstr>Lernzielkatalog (auf KJL bezogen):  </vt:lpstr>
      <vt:lpstr>Lernzielkatalog (auf KJL bezogen):  </vt:lpstr>
      <vt:lpstr>Lernzielkatalog (auf KJL bezogen):  </vt:lpstr>
      <vt:lpstr>Lernzielkatalog (auf KJL bezogen):  </vt:lpstr>
      <vt:lpstr>Kompetenzerwerb (Surkamp, 2010, S. 138-139) </vt:lpstr>
      <vt:lpstr>Kompetenzerwerb (Surkamp, 2010, S. 138-139) </vt:lpstr>
      <vt:lpstr>Kriterien der Textauswahl  (Surkamp, 2010, S. 140; Glaap + Rück, 2003, S. 135)  (nur als erster Orientierungs- und Beurteilungsmaßstab) </vt:lpstr>
      <vt:lpstr>Häppchenliteratur oder Ganzschriften? (Kast, 1985, S. 61) </vt:lpstr>
      <vt:lpstr>WIE? Methoden der Arbeit mit den literarischen Texten im Unterricht </vt:lpstr>
      <vt:lpstr>3-Phasen-Modell</vt:lpstr>
      <vt:lpstr>1) VOR DEM LESEN: </vt:lpstr>
      <vt:lpstr>Vorbereitungsphase: </vt:lpstr>
      <vt:lpstr>Prezentace aplikace PowerPoint</vt:lpstr>
      <vt:lpstr>Prezentace aplikace PowerPoint</vt:lpstr>
      <vt:lpstr>Motivationsphase: </vt:lpstr>
      <vt:lpstr>Prezentace aplikace PowerPoint</vt:lpstr>
      <vt:lpstr>Prezentace aplikace PowerPoint</vt:lpstr>
      <vt:lpstr>WÄHREND DES LESENS (heißt auch Präsentationsphase - Verstehen der wichtigsten Mitteilungen des Textes)  </vt:lpstr>
      <vt:lpstr>WÄHREND DES LESENS (heißt auch Präsentationsphase - Verstehen der wichtigsten Mitteilungen des Textes)  </vt:lpstr>
      <vt:lpstr>Prezentace aplikace PowerPoint</vt:lpstr>
      <vt:lpstr>Prezentace aplikace PowerPoint</vt:lpstr>
      <vt:lpstr>KOOPERATIVES/REZIPROKES LESEN</vt:lpstr>
      <vt:lpstr>NACH DEM LESEN  Phase der Behandlung des Textes im Unterricht (Kast, 1985, S. 75f) </vt:lpstr>
      <vt:lpstr>„offene Phase“/ „Sammelphase“ (Scarbath, 1979 in Kast, 1985, S. 75) </vt:lpstr>
      <vt:lpstr>… geht in eine Erarbeitungsphase über, in der die wesentlichen Aspekte der Textinterpretation besprochen werden  </vt:lpstr>
      <vt:lpstr>Produktiv-schöpferische (kreative) Phase (Kast, 1985, S. 76-77) </vt:lpstr>
      <vt:lpstr>Produktiv-schöpferische (kreative) Phase (Kast, 1985, S. 76-77)</vt:lpstr>
      <vt:lpstr>Lesestrategien </vt:lpstr>
      <vt:lpstr>Praktische Aktivität: Kurzer Entwurf einer Didaktisierung zu „Mannis Sandalen“</vt:lpstr>
      <vt:lpstr>Didaktisierung – Vorlage </vt:lpstr>
      <vt:lpstr>Quellenverzeichnis</vt:lpstr>
      <vt:lpstr>Zur Nachbearbeitung empfohlen:</vt:lpstr>
      <vt:lpstr>Werkzeuge zur Arbeit mit literarischen Texten</vt:lpstr>
      <vt:lpstr>Beispiele der Didaktisierungen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NJ_M404 Didaktik der Kinder- und Jugendliteratur</dc:title>
  <dc:creator>Uživatel systému Windows</dc:creator>
  <cp:lastModifiedBy>Jana</cp:lastModifiedBy>
  <cp:revision>17</cp:revision>
  <dcterms:created xsi:type="dcterms:W3CDTF">2018-10-11T13:05:10Z</dcterms:created>
  <dcterms:modified xsi:type="dcterms:W3CDTF">2019-03-01T11:37:01Z</dcterms:modified>
</cp:coreProperties>
</file>