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60" r:id="rId5"/>
    <p:sldId id="266" r:id="rId6"/>
    <p:sldId id="267" r:id="rId7"/>
    <p:sldId id="268" r:id="rId8"/>
    <p:sldId id="272" r:id="rId9"/>
    <p:sldId id="269" r:id="rId10"/>
    <p:sldId id="271" r:id="rId11"/>
    <p:sldId id="270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2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6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DBB7-7C75-472B-9D14-9767A65EBEBC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pojist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vdf.cz/NEW/sites/default/files/FG-03_opora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platidl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cr/sip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20" y="2404534"/>
            <a:ext cx="9034779" cy="1357569"/>
          </a:xfrm>
        </p:spPr>
        <p:txBody>
          <a:bodyPr/>
          <a:lstStyle/>
          <a:p>
            <a:r>
              <a:rPr lang="cs-CZ" sz="4800" dirty="0"/>
              <a:t>Didaktika finančního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165599"/>
            <a:ext cx="8259232" cy="1647371"/>
          </a:xfrm>
        </p:spPr>
        <p:txBody>
          <a:bodyPr>
            <a:normAutofit/>
          </a:bodyPr>
          <a:lstStyle/>
          <a:p>
            <a:r>
              <a:rPr lang="cs-CZ" sz="3000" dirty="0"/>
              <a:t>jaro </a:t>
            </a:r>
            <a:r>
              <a:rPr lang="cs-CZ" sz="3000" dirty="0" smtClean="0"/>
              <a:t>2019</a:t>
            </a:r>
            <a:endParaRPr lang="cs-CZ" sz="3000" dirty="0"/>
          </a:p>
          <a:p>
            <a:r>
              <a:rPr lang="cs-CZ" dirty="0" smtClean="0"/>
              <a:t>Úterý 8:00 </a:t>
            </a:r>
            <a:r>
              <a:rPr lang="cs-CZ" dirty="0"/>
              <a:t>– </a:t>
            </a:r>
            <a:r>
              <a:rPr lang="cs-CZ" dirty="0" smtClean="0"/>
              <a:t>9:50</a:t>
            </a:r>
            <a:endParaRPr lang="cs-CZ" dirty="0"/>
          </a:p>
          <a:p>
            <a:r>
              <a:rPr lang="cs-CZ" dirty="0" smtClean="0"/>
              <a:t>Mgr. et Mgr. Michal </a:t>
            </a:r>
            <a:r>
              <a:rPr lang="cs-CZ" dirty="0" err="1" smtClean="0"/>
              <a:t>Škerle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učo</a:t>
            </a:r>
            <a:r>
              <a:rPr lang="cs-CZ" dirty="0"/>
              <a:t> </a:t>
            </a:r>
            <a:r>
              <a:rPr lang="cs-CZ" dirty="0" smtClean="0"/>
              <a:t>145399)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Stavební spoření, penzijní spoření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pojmy</a:t>
            </a:r>
            <a:r>
              <a:rPr lang="cs-CZ" dirty="0"/>
              <a:t>: stavební spoření, spoření na bytovou otázku, úvěr ze stavebního spoření, státní podpora, výhody a nevýhody stavebního </a:t>
            </a:r>
            <a:r>
              <a:rPr lang="cs-CZ" dirty="0" smtClean="0"/>
              <a:t>spoření, penzijní spoření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Úvěry </a:t>
            </a:r>
            <a:r>
              <a:rPr lang="cs-CZ" sz="3200" dirty="0"/>
              <a:t>(formy) a leasing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pojmy</a:t>
            </a:r>
            <a:r>
              <a:rPr lang="cs-CZ" sz="2200" dirty="0"/>
              <a:t>: půjčka, úvěr, bankovní instituce, nebankovní instituce, druhy úvěrů – kontokorentní, hypoteční, spotřebitelský, alternativní formy financování – leasing, úvěr vs. </a:t>
            </a:r>
            <a:r>
              <a:rPr lang="cs-CZ" sz="2200" dirty="0" smtClean="0"/>
              <a:t>Leasing, RPSN, výpočet výše úroků</a:t>
            </a:r>
            <a:endParaRPr lang="cs-CZ" sz="22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</a:t>
            </a:r>
            <a:r>
              <a:rPr lang="cs-CZ" dirty="0" smtClean="0"/>
              <a:t>257/2016 </a:t>
            </a:r>
            <a:r>
              <a:rPr lang="cs-CZ" dirty="0"/>
              <a:t>Sb., o spotřebitelském úvěru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Pojištění </a:t>
            </a:r>
            <a:r>
              <a:rPr lang="cs-CZ" dirty="0"/>
              <a:t>(historie a formy), pojištění</a:t>
            </a:r>
            <a:br>
              <a:rPr lang="cs-CZ" dirty="0"/>
            </a:br>
            <a:r>
              <a:rPr lang="cs-CZ" dirty="0"/>
              <a:t>      životní, majetkové,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98617"/>
            <a:ext cx="8596668" cy="40427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 smtClean="0"/>
              <a:t>pojmy</a:t>
            </a:r>
            <a:r>
              <a:rPr lang="cs-CZ" sz="2000" b="1" dirty="0"/>
              <a:t>: pojištění, pojišťovna, pojistník, pojistitel, pojištěný, historie, typy pojištění (osob, majetku, zájmu), úrazové pojištění, důchodové pojištění, nemocenské pojištění, havarijní pojištění, živelní pojištění, pojištění odpovědnosti za škodu, povinné ručení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Tomáš TYL. </a:t>
            </a:r>
            <a:r>
              <a:rPr lang="cs-CZ" sz="1600" i="1" dirty="0"/>
              <a:t>Osobní finance: řízení financí pro každého</a:t>
            </a:r>
            <a:r>
              <a:rPr lang="cs-CZ" sz="1600" dirty="0"/>
              <a:t>. 2.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Zákon č. 277/2009 Sb., o pojišťovnictví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155/1995 Sb. o důchodovém pojištění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http://www.financnisprava.cz/cs/dane-a-pojistne/pojistne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6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Podmínky pro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odevzdání </a:t>
            </a:r>
            <a:r>
              <a:rPr lang="cs-CZ" dirty="0"/>
              <a:t>písemné seminární práce </a:t>
            </a:r>
            <a:r>
              <a:rPr lang="cs-CZ" dirty="0" smtClean="0"/>
              <a:t>(6 stran) + </a:t>
            </a:r>
            <a:r>
              <a:rPr lang="cs-CZ" dirty="0"/>
              <a:t>její prezentace na semináři</a:t>
            </a:r>
          </a:p>
          <a:p>
            <a:pPr marL="0" indent="0">
              <a:buNone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týden před prezentací </a:t>
            </a:r>
            <a:r>
              <a:rPr lang="cs-CZ" dirty="0"/>
              <a:t>(dle časového harmonogramu) uložit do odevzdávárny prezentaci v PowerPoint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seminární práce (a prezentace) bude obsahovat:</a:t>
            </a:r>
            <a:br>
              <a:rPr lang="cs-CZ" dirty="0"/>
            </a:br>
            <a:r>
              <a:rPr lang="cs-CZ" b="1" dirty="0"/>
              <a:t>část teoretickou </a:t>
            </a:r>
            <a:r>
              <a:rPr lang="cs-CZ" dirty="0"/>
              <a:t>(odborný výkladový text) a </a:t>
            </a:r>
            <a:br>
              <a:rPr lang="cs-CZ" dirty="0"/>
            </a:br>
            <a:r>
              <a:rPr lang="cs-CZ" b="1" dirty="0"/>
              <a:t>část praktickou </a:t>
            </a:r>
            <a:r>
              <a:rPr lang="cs-CZ" dirty="0"/>
              <a:t>(didaktické zprostředkování vymezené problematiky </a:t>
            </a:r>
            <a:r>
              <a:rPr lang="cs-CZ"/>
              <a:t>žákům </a:t>
            </a:r>
            <a:r>
              <a:rPr lang="cs-CZ" smtClean="0"/>
              <a:t>ZŠ nebo SŠ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– struktura přípravy na vyučovací hodinu)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Témata prezentací a seminárních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 marL="0" lvl="0" indent="0">
              <a:buNone/>
              <a:tabLst>
                <a:tab pos="5918200" algn="l"/>
              </a:tabLst>
            </a:pPr>
            <a:r>
              <a:rPr lang="cs-CZ" dirty="0"/>
              <a:t>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Rodinný rozpočet – příjmy, výdaje, úspory 			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 smtClean="0"/>
              <a:t>Peníze </a:t>
            </a:r>
            <a:r>
              <a:rPr lang="cs-CZ" dirty="0"/>
              <a:t>– jejich význam pro tržní systém, formy, historie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Platební karty – debetní, kreditní, SIPO, kontokorent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Spoření, </a:t>
            </a:r>
            <a:r>
              <a:rPr lang="cs-CZ" dirty="0" smtClean="0"/>
              <a:t>investování - Akcie</a:t>
            </a:r>
            <a:r>
              <a:rPr lang="cs-CZ" dirty="0"/>
              <a:t>, dluhopisy, podílové fondy (výnos, riziko, likvidita)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Běžný účet, spořící </a:t>
            </a:r>
            <a:r>
              <a:rPr lang="cs-CZ" dirty="0" smtClean="0"/>
              <a:t>účet</a:t>
            </a:r>
            <a:r>
              <a:rPr lang="cs-CZ" dirty="0"/>
              <a:t>, </a:t>
            </a:r>
            <a:r>
              <a:rPr lang="cs-CZ" dirty="0" smtClean="0"/>
              <a:t>vklady, stavební </a:t>
            </a:r>
            <a:r>
              <a:rPr lang="cs-CZ" dirty="0"/>
              <a:t>spoření, penzijní spoření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Úvěry (formy) a leasing	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Pojištění (historie a formy), pojištění životní, majetkové, </a:t>
            </a:r>
            <a:r>
              <a:rPr lang="cs-CZ" dirty="0" smtClean="0"/>
              <a:t>odpovědnosti</a:t>
            </a:r>
          </a:p>
        </p:txBody>
      </p:sp>
    </p:spTree>
    <p:extLst>
      <p:ext uri="{BB962C8B-B14F-4D97-AF65-F5344CB8AC3E}">
        <p14:creationId xmlns:p14="http://schemas.microsoft.com/office/powerpoint/2010/main" val="24544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Rodinný </a:t>
            </a:r>
            <a:r>
              <a:rPr lang="cs-CZ" dirty="0"/>
              <a:t>rozpočet – příjmy, výdaje, úspory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 smtClean="0"/>
              <a:t>pojmy</a:t>
            </a:r>
            <a:r>
              <a:rPr lang="cs-CZ" sz="1800" dirty="0"/>
              <a:t>: domácnost, příjem – aktivní, pasivní a nepravidelný, výdaj – nezbytný, zbytný, nepravidelný a investiční, úspora, rozpočet, plánování, zadlužení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SMRČKA, Luboš. Rodinný rozpočet a společnost spotřeby: (staronový pohled na osobní finance a bohatství). Praha: Professional </a:t>
            </a:r>
            <a:r>
              <a:rPr lang="cs-CZ" dirty="0" err="1"/>
              <a:t>Publishing</a:t>
            </a:r>
            <a:r>
              <a:rPr lang="cs-CZ" dirty="0"/>
              <a:t>, 2008. ISBN 978-80-86946-78-8.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http://www.sosvdf.cz/NEW/sites/default/files/FG-03_opora.pdf</a:t>
            </a:r>
            <a:endParaRPr lang="cs-CZ" dirty="0"/>
          </a:p>
          <a:p>
            <a:pPr marL="0" lvl="1" indent="0">
              <a:lnSpc>
                <a:spcPct val="9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86174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13429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Peníze </a:t>
            </a:r>
            <a:r>
              <a:rPr lang="cs-CZ" dirty="0"/>
              <a:t>– jejich význam pro tržní systém,</a:t>
            </a:r>
            <a:br>
              <a:rPr lang="cs-CZ" dirty="0"/>
            </a:br>
            <a:r>
              <a:rPr lang="cs-CZ" dirty="0"/>
              <a:t>    formy, historie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72489"/>
            <a:ext cx="8596668" cy="40688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funkce peněz, vlastnosti, původ a historie (příp. pohled na peníze očima ekonomických škol), dnešní formy peněz, ochranné prvky bankovek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>
                <a:hlinkClick r:id="rId2"/>
              </a:rPr>
              <a:t>https://www.cnb.cz/cs/platidla/</a:t>
            </a:r>
            <a:endParaRPr lang="pl-PL" sz="1500" dirty="0"/>
          </a:p>
          <a:p>
            <a:pPr marL="0" indent="0">
              <a:buNone/>
            </a:pPr>
            <a:endParaRPr lang="pl-PL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0559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Platební </a:t>
            </a:r>
            <a:r>
              <a:rPr lang="cs-CZ" dirty="0"/>
              <a:t>karty – debetní, kreditní, SIPO,</a:t>
            </a:r>
            <a:br>
              <a:rPr lang="cs-CZ" dirty="0"/>
            </a:br>
            <a:r>
              <a:rPr lang="cs-CZ" dirty="0"/>
              <a:t>    kontokorent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4113"/>
            <a:ext cx="8596668" cy="4147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platební karta, debetní karta, kreditní karta, funkce a účel, ochranné prvky, bezpečnost, SIPO – Soustředěné inkaso plateb obyvatelstva, kontokorent, resp. kontokorentní </a:t>
            </a:r>
            <a:r>
              <a:rPr lang="cs-CZ" sz="1700" dirty="0" smtClean="0"/>
              <a:t>úvěr, trestné činy v souvislosti se zneužitím karty</a:t>
            </a:r>
            <a:endParaRPr lang="cs-CZ" sz="17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hlinkClick r:id="rId2"/>
              </a:rPr>
              <a:t>https://www.ceskaposta.cz/sluzby/platebni-a-financni-sluzby-cr/sipo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3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Spoření</a:t>
            </a:r>
            <a:r>
              <a:rPr lang="cs-CZ" sz="3200" dirty="0"/>
              <a:t>, </a:t>
            </a:r>
            <a:r>
              <a:rPr lang="cs-CZ" sz="3200" dirty="0" smtClean="0"/>
              <a:t>investování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pojmy</a:t>
            </a:r>
            <a:r>
              <a:rPr lang="cs-CZ" sz="2400" dirty="0"/>
              <a:t>: úspory, </a:t>
            </a:r>
            <a:r>
              <a:rPr lang="cs-CZ" sz="2400" dirty="0" smtClean="0"/>
              <a:t>spoření</a:t>
            </a:r>
            <a:r>
              <a:rPr lang="cs-CZ" sz="2400" dirty="0"/>
              <a:t>, investování (nemovitosti, kovy, umělecké předměty), rizika – </a:t>
            </a:r>
            <a:r>
              <a:rPr lang="cs-CZ" sz="2400" dirty="0" smtClean="0"/>
              <a:t>diverzifikace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Tomáš TYL. </a:t>
            </a:r>
            <a:r>
              <a:rPr lang="cs-CZ" sz="2000" i="1" dirty="0"/>
              <a:t>Osobní finance: řízení financí pro každého</a:t>
            </a:r>
            <a:r>
              <a:rPr lang="cs-CZ" sz="2000" dirty="0"/>
              <a:t>. 2.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Martin NOVOTNÝ. </a:t>
            </a:r>
            <a:r>
              <a:rPr lang="cs-CZ" sz="2000" i="1" dirty="0"/>
              <a:t>Osobní a rodinné finance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Akcie</a:t>
            </a:r>
            <a:r>
              <a:rPr lang="cs-CZ" dirty="0"/>
              <a:t>, dluhopisy, podílové fondy </a:t>
            </a:r>
            <a:br>
              <a:rPr lang="cs-CZ" dirty="0"/>
            </a:br>
            <a:r>
              <a:rPr lang="cs-CZ" dirty="0"/>
              <a:t>     (výnos, riziko, likvidita)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7805"/>
            <a:ext cx="8596668" cy="400355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 smtClean="0"/>
              <a:t>pojmy</a:t>
            </a:r>
            <a:r>
              <a:rPr lang="cs-CZ" sz="2500" b="1" dirty="0"/>
              <a:t>: cenný papír, akcie a jejich formy, dluhopisy a jejich dělení, podílový fond – koš aktiv, investiční společnost, podílový list, investorské riziko (max. výnos, min. riziko, okamžitá likvidita)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FILIP, Miloš. </a:t>
            </a:r>
            <a:r>
              <a:rPr lang="cs-CZ" i="1" dirty="0"/>
              <a:t>Osobní a rodinné bohatství: jak chytře investovat</a:t>
            </a:r>
            <a:r>
              <a:rPr lang="cs-CZ" dirty="0"/>
              <a:t>. Praha: C.H. Beck, 2006. Beckova edice ABC. ISBN 80-7179-523-2.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/>
              <a:t>Běžný </a:t>
            </a:r>
            <a:r>
              <a:rPr lang="cs-CZ" sz="3200" dirty="0"/>
              <a:t>účet, spořící účet, vklady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bankovní účet, osobní účet, podnikatelský účet, vklad a výběr, příkaz k úhradě, příkaz k inkasu, dělení účtů – běžný účet, spořící účet, termínovaný vklad, úvěrový účet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6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3086</TotalTime>
  <Words>478</Words>
  <Application>Microsoft Office PowerPoint</Application>
  <PresentationFormat>Širokoúhlá obrazovka</PresentationFormat>
  <Paragraphs>108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Fazeta</vt:lpstr>
      <vt:lpstr>Didaktika finančního vzdělávání</vt:lpstr>
      <vt:lpstr>Podmínky pro splnění předmětu</vt:lpstr>
      <vt:lpstr>Témata prezentací a seminárních prací</vt:lpstr>
      <vt:lpstr>Rodinný rozpočet – příjmy, výdaje, úspory</vt:lpstr>
      <vt:lpstr>Peníze – jejich význam pro tržní systém,     formy, historie </vt:lpstr>
      <vt:lpstr>Platební karty – debetní, kreditní, SIPO,     kontokorent</vt:lpstr>
      <vt:lpstr>Spoření, investování </vt:lpstr>
      <vt:lpstr>Akcie, dluhopisy, podílové fondy       (výnos, riziko, likvidita) </vt:lpstr>
      <vt:lpstr>Běžný účet, spořící účet, vklady</vt:lpstr>
      <vt:lpstr>Stavební spoření, penzijní spoření </vt:lpstr>
      <vt:lpstr>Úvěry (formy) a leasing</vt:lpstr>
      <vt:lpstr>Pojištění (historie a formy), pojištění       životní, majetkové, odpovědnosti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 pro pedagogy I</dc:title>
  <dc:creator>Jana Dobrovolná</dc:creator>
  <cp:lastModifiedBy>lektor</cp:lastModifiedBy>
  <cp:revision>153</cp:revision>
  <dcterms:created xsi:type="dcterms:W3CDTF">2016-10-20T12:11:05Z</dcterms:created>
  <dcterms:modified xsi:type="dcterms:W3CDTF">2019-03-15T07:45:05Z</dcterms:modified>
</cp:coreProperties>
</file>