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60" r:id="rId5"/>
    <p:sldId id="266" r:id="rId6"/>
    <p:sldId id="267" r:id="rId7"/>
    <p:sldId id="268" r:id="rId8"/>
    <p:sldId id="272" r:id="rId9"/>
    <p:sldId id="269" r:id="rId10"/>
    <p:sldId id="271" r:id="rId11"/>
    <p:sldId id="270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</a:t>
            </a:r>
            <a:r>
              <a:rPr lang="cs-CZ" sz="3000" dirty="0" smtClean="0"/>
              <a:t>2019</a:t>
            </a:r>
            <a:endParaRPr lang="cs-CZ" sz="3000" dirty="0"/>
          </a:p>
          <a:p>
            <a:r>
              <a:rPr lang="cs-CZ" dirty="0" smtClean="0"/>
              <a:t>Úterý 8:00 </a:t>
            </a:r>
            <a:r>
              <a:rPr lang="cs-CZ" dirty="0"/>
              <a:t>– </a:t>
            </a:r>
            <a:r>
              <a:rPr lang="cs-CZ" dirty="0" smtClean="0"/>
              <a:t>9:50</a:t>
            </a:r>
            <a:endParaRPr lang="cs-CZ" dirty="0"/>
          </a:p>
          <a:p>
            <a:r>
              <a:rPr lang="cs-CZ" dirty="0" smtClean="0"/>
              <a:t>Mgr. et Mgr. Michal </a:t>
            </a:r>
            <a:r>
              <a:rPr lang="cs-CZ" dirty="0" err="1" smtClean="0"/>
              <a:t>Škerle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učo</a:t>
            </a:r>
            <a:r>
              <a:rPr lang="cs-CZ" dirty="0"/>
              <a:t> </a:t>
            </a:r>
            <a:r>
              <a:rPr lang="cs-CZ" dirty="0" smtClean="0"/>
              <a:t>145399)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Stavební spoření, penzijní spoření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pojmy</a:t>
            </a:r>
            <a:r>
              <a:rPr lang="cs-CZ" dirty="0"/>
              <a:t>: stavební spoření, spoření na bytovou otázku, úvěr ze stavebního spoření, státní podpora, výhody a nevýhody stavebního </a:t>
            </a:r>
            <a:r>
              <a:rPr lang="cs-CZ" dirty="0" smtClean="0"/>
              <a:t>spoření, penzijní spoření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Úvěry </a:t>
            </a:r>
            <a:r>
              <a:rPr lang="cs-CZ" sz="3200" dirty="0"/>
              <a:t>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pojmy</a:t>
            </a:r>
            <a:r>
              <a:rPr lang="cs-CZ" sz="2200" dirty="0"/>
              <a:t>: půjčka, úvěr, bankovní instituce, nebankovní instituce, druhy úvěrů – kontokorentní, hypoteční, spotřebitelský, alternativní formy financování – leasing, úvěr vs. </a:t>
            </a:r>
            <a:r>
              <a:rPr lang="cs-CZ" sz="2200" dirty="0" smtClean="0"/>
              <a:t>Leasing, RPSN, výpočet výše úroků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Pojištění </a:t>
            </a:r>
            <a:r>
              <a:rPr lang="cs-CZ" dirty="0"/>
              <a:t>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 smtClean="0"/>
              <a:t>pojmy</a:t>
            </a:r>
            <a:r>
              <a:rPr lang="cs-CZ" sz="2000" b="1" dirty="0"/>
              <a:t>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odevzdání </a:t>
            </a:r>
            <a:r>
              <a:rPr lang="cs-CZ" dirty="0"/>
              <a:t>písemné seminární práce </a:t>
            </a:r>
            <a:r>
              <a:rPr lang="cs-CZ" dirty="0" smtClean="0"/>
              <a:t>(6 stran) + </a:t>
            </a:r>
            <a:r>
              <a:rPr lang="cs-CZ" dirty="0"/>
              <a:t>její prezentace na semináři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(dle časového harmonogramu) uložit do odevzdávárny prezentaci v 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</a:t>
            </a:r>
            <a:r>
              <a:rPr lang="cs-CZ"/>
              <a:t>žákům </a:t>
            </a:r>
            <a:r>
              <a:rPr lang="cs-CZ" smtClean="0"/>
              <a:t>ZŠ nebo SŠ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– struktura přípravy na vyučovací hodinu)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5918200" algn="l"/>
              </a:tabLst>
            </a:pP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 		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Peníze </a:t>
            </a:r>
            <a:r>
              <a:rPr lang="cs-CZ" dirty="0"/>
              <a:t>– jejich význam pro tržní systém, formy, historie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Spoření, </a:t>
            </a:r>
            <a:r>
              <a:rPr lang="cs-CZ" dirty="0" smtClean="0"/>
              <a:t>investování - Akcie</a:t>
            </a:r>
            <a:r>
              <a:rPr lang="cs-CZ" dirty="0"/>
              <a:t>, dluhopisy, podílové fondy (výnos, riziko, likvidita)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Běžný účet, spořící </a:t>
            </a:r>
            <a:r>
              <a:rPr lang="cs-CZ" dirty="0" smtClean="0"/>
              <a:t>účet</a:t>
            </a:r>
            <a:r>
              <a:rPr lang="cs-CZ" dirty="0"/>
              <a:t>, </a:t>
            </a:r>
            <a:r>
              <a:rPr lang="cs-CZ" dirty="0" smtClean="0"/>
              <a:t>vklady, stavební </a:t>
            </a:r>
            <a:r>
              <a:rPr lang="cs-CZ" dirty="0"/>
              <a:t>spoření, penzijní spoření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Rodinný </a:t>
            </a:r>
            <a:r>
              <a:rPr lang="cs-CZ" dirty="0"/>
              <a:t>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 smtClean="0"/>
              <a:t>pojmy</a:t>
            </a:r>
            <a:r>
              <a:rPr lang="cs-CZ" sz="1800" dirty="0"/>
              <a:t>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Peníze </a:t>
            </a:r>
            <a:r>
              <a:rPr lang="cs-CZ" dirty="0"/>
              <a:t>– jejich význam pro tržní systém,</a:t>
            </a:r>
            <a:br>
              <a:rPr lang="cs-CZ" dirty="0"/>
            </a:br>
            <a:r>
              <a:rPr lang="cs-CZ" dirty="0"/>
              <a:t>    formy, 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funkce peněz, vlastnosti, původ a historie (příp. pohled na peníze očima ekonomických škol), dnešní formy peněz, ochranné prvky bankovek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Platební </a:t>
            </a:r>
            <a:r>
              <a:rPr lang="cs-CZ" dirty="0"/>
              <a:t>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platební karta, debetní karta, kreditní karta, funkce a účel, ochranné prvky, bezpečnost, SIPO – Soustředěné inkaso plateb obyvatelstva, kontokorent, resp. kontokorentní </a:t>
            </a:r>
            <a:r>
              <a:rPr lang="cs-CZ" sz="1700" dirty="0" smtClean="0"/>
              <a:t>úvěr, trestné činy v souvislosti se zneužitím karty</a:t>
            </a:r>
            <a:endParaRPr lang="cs-CZ" sz="17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Spoření</a:t>
            </a:r>
            <a:r>
              <a:rPr lang="cs-CZ" sz="3200" dirty="0"/>
              <a:t>, </a:t>
            </a:r>
            <a:r>
              <a:rPr lang="cs-CZ" sz="3200" dirty="0" smtClean="0"/>
              <a:t>investování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pojmy</a:t>
            </a:r>
            <a:r>
              <a:rPr lang="cs-CZ" sz="2400" dirty="0"/>
              <a:t>: úspory, </a:t>
            </a:r>
            <a:r>
              <a:rPr lang="cs-CZ" sz="2400" dirty="0" smtClean="0"/>
              <a:t>spoření</a:t>
            </a:r>
            <a:r>
              <a:rPr lang="cs-CZ" sz="2400" dirty="0"/>
              <a:t>, investování (nemovitosti, kovy, umělecké předměty), rizika – </a:t>
            </a:r>
            <a:r>
              <a:rPr lang="cs-CZ" sz="2400" dirty="0" smtClean="0"/>
              <a:t>diverzifikace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Akcie</a:t>
            </a:r>
            <a:r>
              <a:rPr lang="cs-CZ" dirty="0"/>
              <a:t>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 smtClean="0"/>
              <a:t>pojmy</a:t>
            </a:r>
            <a:r>
              <a:rPr lang="cs-CZ" sz="2500" b="1" dirty="0"/>
              <a:t>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 smtClean="0"/>
              <a:t>Běžný </a:t>
            </a:r>
            <a:r>
              <a:rPr lang="cs-CZ" sz="3200" dirty="0"/>
              <a:t>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3086</TotalTime>
  <Words>478</Words>
  <Application>Microsoft Office PowerPoint</Application>
  <PresentationFormat>Širokoúhlá obrazovka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Rodinný rozpočet – příjmy, výdaje, úspory</vt:lpstr>
      <vt:lpstr>Peníze – jejich význam pro tržní systém,     formy, historie </vt:lpstr>
      <vt:lpstr>Platební karty – debetní, kreditní, SIPO,     kontokorent</vt:lpstr>
      <vt:lpstr>Spoření, investování </vt:lpstr>
      <vt:lpstr>Akcie, dluhopisy, podílové fondy       (výnos, riziko, likvidita) </vt:lpstr>
      <vt:lpstr>Běžný účet, spořící účet, vklady</vt:lpstr>
      <vt:lpstr>Stavební spoření, penzijní spoření </vt:lpstr>
      <vt:lpstr>Úvěry (formy) a leasing</vt:lpstr>
      <vt:lpstr>Pojištění (historie a formy), pojištění       životní, majetkové, odpovědnosti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lektor</cp:lastModifiedBy>
  <cp:revision>153</cp:revision>
  <dcterms:created xsi:type="dcterms:W3CDTF">2016-10-20T12:11:05Z</dcterms:created>
  <dcterms:modified xsi:type="dcterms:W3CDTF">2019-03-15T07:45:05Z</dcterms:modified>
</cp:coreProperties>
</file>