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298" r:id="rId3"/>
    <p:sldId id="284" r:id="rId4"/>
    <p:sldId id="285" r:id="rId5"/>
    <p:sldId id="299" r:id="rId6"/>
    <p:sldId id="286" r:id="rId7"/>
    <p:sldId id="287" r:id="rId8"/>
    <p:sldId id="288" r:id="rId9"/>
    <p:sldId id="300" r:id="rId10"/>
    <p:sldId id="283" r:id="rId11"/>
    <p:sldId id="282" r:id="rId12"/>
    <p:sldId id="301" r:id="rId13"/>
    <p:sldId id="289" r:id="rId14"/>
    <p:sldId id="290" r:id="rId15"/>
    <p:sldId id="291" r:id="rId16"/>
    <p:sldId id="292" r:id="rId17"/>
    <p:sldId id="305" r:id="rId18"/>
    <p:sldId id="306" r:id="rId19"/>
    <p:sldId id="307" r:id="rId20"/>
    <p:sldId id="308" r:id="rId21"/>
    <p:sldId id="309" r:id="rId22"/>
    <p:sldId id="310" r:id="rId23"/>
    <p:sldId id="311" r:id="rId24"/>
    <p:sldId id="313" r:id="rId25"/>
    <p:sldId id="294" r:id="rId26"/>
    <p:sldId id="302" r:id="rId27"/>
    <p:sldId id="273" r:id="rId28"/>
    <p:sldId id="264" r:id="rId29"/>
    <p:sldId id="265" r:id="rId30"/>
    <p:sldId id="266" r:id="rId31"/>
    <p:sldId id="303" r:id="rId32"/>
    <p:sldId id="267" r:id="rId33"/>
    <p:sldId id="304" r:id="rId34"/>
    <p:sldId id="314" r:id="rId35"/>
    <p:sldId id="315" r:id="rId36"/>
    <p:sldId id="316" r:id="rId37"/>
    <p:sldId id="317" r:id="rId38"/>
    <p:sldId id="318" r:id="rId39"/>
    <p:sldId id="271"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onza\Desktop\N&#225;r&#367;st%20po&#269;tu%20&#382;&#225;dost&#237;%20o%20insolvenc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numRef>
              <c:f>List1!$B$1:$B$6</c:f>
              <c:numCache>
                <c:formatCode>General</c:formatCode>
                <c:ptCount val="6"/>
                <c:pt idx="0">
                  <c:v>2008</c:v>
                </c:pt>
                <c:pt idx="1">
                  <c:v>2009</c:v>
                </c:pt>
                <c:pt idx="2">
                  <c:v>2010</c:v>
                </c:pt>
                <c:pt idx="3">
                  <c:v>2011</c:v>
                </c:pt>
                <c:pt idx="4">
                  <c:v>2012</c:v>
                </c:pt>
                <c:pt idx="5">
                  <c:v>2013</c:v>
                </c:pt>
              </c:numCache>
            </c:numRef>
          </c:cat>
          <c:val>
            <c:numRef>
              <c:f>List1!$A$1:$A$6</c:f>
              <c:numCache>
                <c:formatCode>#,##0</c:formatCode>
                <c:ptCount val="6"/>
                <c:pt idx="0">
                  <c:v>5236</c:v>
                </c:pt>
                <c:pt idx="1">
                  <c:v>9396</c:v>
                </c:pt>
                <c:pt idx="2">
                  <c:v>16101</c:v>
                </c:pt>
                <c:pt idx="3">
                  <c:v>24466</c:v>
                </c:pt>
                <c:pt idx="4">
                  <c:v>32656</c:v>
                </c:pt>
                <c:pt idx="5">
                  <c:v>37613</c:v>
                </c:pt>
              </c:numCache>
            </c:numRef>
          </c:val>
        </c:ser>
        <c:dLbls>
          <c:showLegendKey val="0"/>
          <c:showVal val="0"/>
          <c:showCatName val="0"/>
          <c:showSerName val="0"/>
          <c:showPercent val="0"/>
          <c:showBubbleSize val="0"/>
        </c:dLbls>
        <c:gapWidth val="150"/>
        <c:axId val="41017728"/>
        <c:axId val="41019264"/>
      </c:barChart>
      <c:catAx>
        <c:axId val="41017728"/>
        <c:scaling>
          <c:orientation val="minMax"/>
        </c:scaling>
        <c:delete val="0"/>
        <c:axPos val="b"/>
        <c:numFmt formatCode="General" sourceLinked="1"/>
        <c:majorTickMark val="out"/>
        <c:minorTickMark val="none"/>
        <c:tickLblPos val="nextTo"/>
        <c:crossAx val="41019264"/>
        <c:crosses val="autoZero"/>
        <c:auto val="1"/>
        <c:lblAlgn val="ctr"/>
        <c:lblOffset val="100"/>
        <c:noMultiLvlLbl val="0"/>
      </c:catAx>
      <c:valAx>
        <c:axId val="41019264"/>
        <c:scaling>
          <c:orientation val="minMax"/>
        </c:scaling>
        <c:delete val="0"/>
        <c:axPos val="l"/>
        <c:majorGridlines/>
        <c:numFmt formatCode="#,##0" sourceLinked="1"/>
        <c:majorTickMark val="out"/>
        <c:minorTickMark val="none"/>
        <c:tickLblPos val="nextTo"/>
        <c:crossAx val="41017728"/>
        <c:crosses val="autoZero"/>
        <c:crossBetween val="between"/>
      </c:valAx>
    </c:plotArea>
    <c:plotVisOnly val="1"/>
    <c:dispBlanksAs val="gap"/>
    <c:showDLblsOverMax val="0"/>
  </c:chart>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0.28063</cdr:x>
      <cdr:y>0.02802</cdr:y>
    </cdr:from>
    <cdr:to>
      <cdr:x>0.69413</cdr:x>
      <cdr:y>0.10353</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555668" y="95003"/>
          <a:ext cx="2292295" cy="256054"/>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90AE3-F323-4FEB-92D7-13F0EFBC914B}" type="datetimeFigureOut">
              <a:rPr lang="cs-CZ" smtClean="0"/>
              <a:t>14.3.2019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01F70-D5A8-4882-8E31-832354E311A0}" type="slidenum">
              <a:rPr lang="cs-CZ" smtClean="0"/>
              <a:t>‹#›</a:t>
            </a:fld>
            <a:endParaRPr lang="cs-CZ"/>
          </a:p>
        </p:txBody>
      </p:sp>
    </p:spTree>
    <p:extLst>
      <p:ext uri="{BB962C8B-B14F-4D97-AF65-F5344CB8AC3E}">
        <p14:creationId xmlns:p14="http://schemas.microsoft.com/office/powerpoint/2010/main" val="209840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14.3.2019</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14.3.2019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14.3.2019</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14.3.2019</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14.3.2019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14.3.2019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14.3.2019</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14.3.2019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14.3.2019</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14.3.2019</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14.3.2019</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facebook.com/events/1584429961885184/?ref=1&amp;action_history=%5b%7b%22surface%22:%22permalink%22,%22mechanism%22:%22surface%22,%22extra_data%22:%5b%5d%7d%5d"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ceskatelevize.cz/ivysilani/10213556322-krotitele-dluhu/30929232011002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hlinkClick r:id="rId2"/>
              </a:rPr>
              <a:t>Dluhy, exekuce, osobní </a:t>
            </a:r>
            <a:r>
              <a:rPr lang="cs-CZ" dirty="0" smtClean="0">
                <a:hlinkClick r:id="rId2"/>
              </a:rPr>
              <a:t>bankrot</a:t>
            </a:r>
            <a:r>
              <a:rPr lang="cs-CZ" dirty="0">
                <a:hlinkClick r:id="rId2"/>
              </a:rPr>
              <a:t/>
            </a:r>
            <a:br>
              <a:rPr lang="cs-CZ" dirty="0">
                <a:hlinkClick r:id="rId2"/>
              </a:rPr>
            </a:br>
            <a:r>
              <a:rPr lang="cs-CZ" dirty="0"/>
              <a:t/>
            </a:r>
            <a:br>
              <a:rPr lang="cs-CZ" dirty="0"/>
            </a:br>
            <a:r>
              <a:rPr lang="cs-CZ" dirty="0" smtClean="0"/>
              <a:t/>
            </a:r>
            <a:br>
              <a:rPr lang="cs-CZ" dirty="0" smtClean="0"/>
            </a:br>
            <a:endParaRPr lang="cs-CZ" dirty="0"/>
          </a:p>
        </p:txBody>
      </p:sp>
      <p:sp>
        <p:nvSpPr>
          <p:cNvPr id="3" name="Podnadpis 2"/>
          <p:cNvSpPr>
            <a:spLocks noGrp="1"/>
          </p:cNvSpPr>
          <p:nvPr>
            <p:ph type="subTitle" idx="1"/>
          </p:nvPr>
        </p:nvSpPr>
        <p:spPr/>
        <p:txBody>
          <a:bodyPr/>
          <a:lstStyle/>
          <a:p>
            <a:r>
              <a:rPr lang="cs-CZ" dirty="0" smtClean="0"/>
              <a:t>Mgr. </a:t>
            </a:r>
            <a:r>
              <a:rPr lang="cs-CZ" dirty="0" err="1" smtClean="0"/>
              <a:t>et</a:t>
            </a:r>
            <a:r>
              <a:rPr lang="cs-CZ" dirty="0" smtClean="0"/>
              <a:t> Mgr. Michal </a:t>
            </a:r>
            <a:r>
              <a:rPr lang="cs-CZ" dirty="0" err="1" smtClean="0"/>
              <a:t>Škerle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Náklady řízení</a:t>
            </a:r>
            <a:endParaRPr lang="cs-CZ" dirty="0"/>
          </a:p>
        </p:txBody>
      </p:sp>
      <p:sp>
        <p:nvSpPr>
          <p:cNvPr id="3" name="Zástupný symbol pro obsah 2"/>
          <p:cNvSpPr>
            <a:spLocks noGrp="1"/>
          </p:cNvSpPr>
          <p:nvPr>
            <p:ph sz="quarter" idx="1"/>
          </p:nvPr>
        </p:nvSpPr>
        <p:spPr/>
        <p:txBody>
          <a:bodyPr/>
          <a:lstStyle/>
          <a:p>
            <a:r>
              <a:rPr lang="cs-CZ" dirty="0"/>
              <a:t>Skládají se z:</a:t>
            </a:r>
          </a:p>
          <a:p>
            <a:pPr lvl="1"/>
            <a:r>
              <a:rPr lang="cs-CZ" dirty="0"/>
              <a:t>soudní poplatek - určen podle částky nebo přesně vyčíslen (rozvod = 2000, některá bez poplatku)</a:t>
            </a:r>
          </a:p>
          <a:p>
            <a:pPr lvl="1"/>
            <a:r>
              <a:rPr lang="cs-CZ" dirty="0"/>
              <a:t>znalecké posudky</a:t>
            </a:r>
          </a:p>
          <a:p>
            <a:pPr lvl="1"/>
            <a:r>
              <a:rPr lang="cs-CZ" dirty="0"/>
              <a:t>odměna advokáta (určuje se podle žalované částky nebo paušálně)</a:t>
            </a:r>
          </a:p>
          <a:p>
            <a:pPr lvl="1"/>
            <a:r>
              <a:rPr lang="cs-CZ" dirty="0"/>
              <a:t>náklady exekučního řízení (určují se podle vymáhané částky)</a:t>
            </a:r>
          </a:p>
          <a:p>
            <a:r>
              <a:rPr lang="cs-CZ" dirty="0"/>
              <a:t>Náklady řízení platí strana, která ve sporu prohrála! (až na výjimky)</a:t>
            </a:r>
          </a:p>
          <a:p>
            <a:endParaRPr lang="cs-CZ" dirty="0"/>
          </a:p>
        </p:txBody>
      </p:sp>
    </p:spTree>
    <p:extLst>
      <p:ext uri="{BB962C8B-B14F-4D97-AF65-F5344CB8AC3E}">
        <p14:creationId xmlns:p14="http://schemas.microsoft.com/office/powerpoint/2010/main" val="2717969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Funkce soudních poplatků</a:t>
            </a:r>
            <a:endParaRPr lang="cs-CZ" dirty="0"/>
          </a:p>
        </p:txBody>
      </p:sp>
      <p:sp>
        <p:nvSpPr>
          <p:cNvPr id="3" name="Zástupný symbol pro obsah 2"/>
          <p:cNvSpPr>
            <a:spLocks noGrp="1"/>
          </p:cNvSpPr>
          <p:nvPr>
            <p:ph sz="quarter" idx="1"/>
          </p:nvPr>
        </p:nvSpPr>
        <p:spPr/>
        <p:txBody>
          <a:bodyPr/>
          <a:lstStyle/>
          <a:p>
            <a:r>
              <a:rPr lang="cs-CZ" b="1" dirty="0"/>
              <a:t>preventivní</a:t>
            </a:r>
            <a:r>
              <a:rPr lang="cs-CZ" dirty="0"/>
              <a:t> </a:t>
            </a:r>
            <a:r>
              <a:rPr lang="cs-CZ" dirty="0" smtClean="0"/>
              <a:t>= snaha </a:t>
            </a:r>
            <a:r>
              <a:rPr lang="cs-CZ" dirty="0"/>
              <a:t>o zabránění zneužívání </a:t>
            </a:r>
            <a:r>
              <a:rPr lang="cs-CZ" dirty="0" smtClean="0"/>
              <a:t>soudnictví</a:t>
            </a:r>
            <a:endParaRPr lang="cs-CZ" dirty="0"/>
          </a:p>
          <a:p>
            <a:r>
              <a:rPr lang="cs-CZ" b="1" dirty="0"/>
              <a:t>sankční</a:t>
            </a:r>
            <a:r>
              <a:rPr lang="cs-CZ" dirty="0"/>
              <a:t> </a:t>
            </a:r>
            <a:r>
              <a:rPr lang="cs-CZ" dirty="0" smtClean="0"/>
              <a:t>= kdo </a:t>
            </a:r>
            <a:r>
              <a:rPr lang="cs-CZ" dirty="0"/>
              <a:t>porušil právo, ať za to </a:t>
            </a:r>
            <a:r>
              <a:rPr lang="cs-CZ" dirty="0" smtClean="0"/>
              <a:t>platí</a:t>
            </a:r>
          </a:p>
          <a:p>
            <a:r>
              <a:rPr lang="cs-CZ" b="1" dirty="0"/>
              <a:t>m</a:t>
            </a:r>
            <a:r>
              <a:rPr lang="cs-CZ" b="1" dirty="0" smtClean="0"/>
              <a:t>otivační</a:t>
            </a:r>
            <a:r>
              <a:rPr lang="cs-CZ" dirty="0" smtClean="0"/>
              <a:t> = měl by vést strany ke smírnému řešení</a:t>
            </a:r>
          </a:p>
          <a:p>
            <a:endParaRPr lang="cs-CZ" dirty="0"/>
          </a:p>
          <a:p>
            <a:r>
              <a:rPr lang="cs-CZ" dirty="0"/>
              <a:t>Efektivnost soudní ochrany znamená i její dostupnost pro každého, jehož práva jsou ohrožena či porušena, proto musí být náklady přiměřené (případně je možné osvobození od soudního poplatku).</a:t>
            </a:r>
          </a:p>
        </p:txBody>
      </p:sp>
    </p:spTree>
    <p:extLst>
      <p:ext uri="{BB962C8B-B14F-4D97-AF65-F5344CB8AC3E}">
        <p14:creationId xmlns:p14="http://schemas.microsoft.com/office/powerpoint/2010/main" val="286876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6526"/>
            <a:ext cx="7886700" cy="1325563"/>
          </a:xfrm>
        </p:spPr>
        <p:txBody>
          <a:bodyPr/>
          <a:lstStyle/>
          <a:p>
            <a:r>
              <a:rPr lang="cs-CZ" b="1" dirty="0" smtClean="0"/>
              <a:t>Náklady </a:t>
            </a:r>
            <a:r>
              <a:rPr lang="cs-CZ" b="1" dirty="0"/>
              <a:t>řízení</a:t>
            </a:r>
            <a:endParaRPr lang="en-US" dirty="0"/>
          </a:p>
        </p:txBody>
      </p:sp>
      <p:sp>
        <p:nvSpPr>
          <p:cNvPr id="3" name="Content Placeholder 2"/>
          <p:cNvSpPr>
            <a:spLocks noGrp="1"/>
          </p:cNvSpPr>
          <p:nvPr>
            <p:ph idx="1"/>
          </p:nvPr>
        </p:nvSpPr>
        <p:spPr>
          <a:xfrm>
            <a:off x="628650" y="1462088"/>
            <a:ext cx="7886700" cy="5281611"/>
          </a:xfrm>
        </p:spPr>
        <p:txBody>
          <a:bodyPr>
            <a:normAutofit fontScale="92500" lnSpcReduction="10000"/>
          </a:bodyPr>
          <a:lstStyle/>
          <a:p>
            <a:pPr marL="0" indent="0">
              <a:buNone/>
            </a:pPr>
            <a:r>
              <a:rPr lang="cs-CZ" b="1" dirty="0" smtClean="0"/>
              <a:t>1. Náklady exekutora</a:t>
            </a:r>
          </a:p>
          <a:p>
            <a:pPr marL="0" indent="0">
              <a:buNone/>
            </a:pPr>
            <a:r>
              <a:rPr lang="cs-CZ" dirty="0" smtClean="0"/>
              <a:t>- Odměna exekutora, náhrada paušálně určených, či účelně vynaložených hotových výdajů, náhrada za ztrátu času při exekuci, náhrada za doručení písemností</a:t>
            </a:r>
          </a:p>
          <a:p>
            <a:pPr>
              <a:buFontTx/>
              <a:buChar char="-"/>
            </a:pPr>
            <a:r>
              <a:rPr lang="cs-CZ" sz="2000" dirty="0" smtClean="0"/>
              <a:t>Odměna exekutora </a:t>
            </a:r>
            <a:r>
              <a:rPr lang="mr-IN" sz="2000" dirty="0" smtClean="0"/>
              <a:t>–</a:t>
            </a:r>
            <a:r>
              <a:rPr lang="cs-CZ" sz="2000" dirty="0" smtClean="0"/>
              <a:t> minimálně 3000,-, do 3 mil 15%, 3-40mil 10%, do 40-50mil 5%, 50-250mil 1%</a:t>
            </a:r>
          </a:p>
          <a:p>
            <a:pPr marL="0" indent="0">
              <a:buNone/>
            </a:pPr>
            <a:endParaRPr lang="cs-CZ" sz="2000" dirty="0" smtClean="0"/>
          </a:p>
          <a:p>
            <a:pPr marL="0" indent="0">
              <a:buNone/>
            </a:pPr>
            <a:r>
              <a:rPr lang="cs-CZ" b="1" dirty="0" smtClean="0"/>
              <a:t>2. Náklady oprávněného</a:t>
            </a:r>
          </a:p>
          <a:p>
            <a:r>
              <a:rPr lang="cs-CZ" dirty="0" smtClean="0"/>
              <a:t>Náhrada nákladů za advokáta, nebo 300 korun za jeden úkon když se zatupujete sám</a:t>
            </a:r>
          </a:p>
          <a:p>
            <a:r>
              <a:rPr lang="cs-CZ" dirty="0" smtClean="0"/>
              <a:t>Ušlý výdělek oprávněného</a:t>
            </a:r>
          </a:p>
          <a:p>
            <a:r>
              <a:rPr lang="cs-CZ" dirty="0" smtClean="0"/>
              <a:t>Náklady důkazů</a:t>
            </a:r>
          </a:p>
          <a:p>
            <a:pPr marL="0" indent="0">
              <a:buNone/>
            </a:pPr>
            <a:endParaRPr lang="cs-CZ" dirty="0"/>
          </a:p>
          <a:p>
            <a:r>
              <a:rPr lang="cs-CZ" dirty="0" smtClean="0"/>
              <a:t>Možnost snížit dluh zaplacení exekuce do 30 dnů, tím se sníží nárok exekutora na odměnu o ½.</a:t>
            </a:r>
            <a:endParaRPr lang="cs-CZ" dirty="0"/>
          </a:p>
        </p:txBody>
      </p:sp>
    </p:spTree>
    <p:extLst>
      <p:ext uri="{BB962C8B-B14F-4D97-AF65-F5344CB8AC3E}">
        <p14:creationId xmlns:p14="http://schemas.microsoft.com/office/powerpoint/2010/main" val="1195713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Rozhodčí (arbitrážní) řízení</a:t>
            </a:r>
            <a:endParaRPr lang="cs-CZ" dirty="0"/>
          </a:p>
        </p:txBody>
      </p:sp>
      <p:sp>
        <p:nvSpPr>
          <p:cNvPr id="3" name="Zástupný symbol pro obsah 2"/>
          <p:cNvSpPr>
            <a:spLocks noGrp="1"/>
          </p:cNvSpPr>
          <p:nvPr>
            <p:ph sz="quarter" idx="1"/>
          </p:nvPr>
        </p:nvSpPr>
        <p:spPr/>
        <p:txBody>
          <a:bodyPr/>
          <a:lstStyle/>
          <a:p>
            <a:r>
              <a:rPr lang="cs-CZ" dirty="0"/>
              <a:t>je specifickým způsobem řešení soukromoprávních sporů mimo státní soudy</a:t>
            </a:r>
          </a:p>
          <a:p>
            <a:pPr lvl="0"/>
            <a:r>
              <a:rPr lang="cs-CZ" dirty="0"/>
              <a:t>nehraje zde roli soud, ale rozhodce, pokud se tak strany smluvně dohodly</a:t>
            </a:r>
          </a:p>
          <a:p>
            <a:pPr lvl="0"/>
            <a:r>
              <a:rPr lang="cs-CZ" dirty="0"/>
              <a:t>řešení sporu má procesní povahu a stát jim propůjčuje autoritu tím, že je vykonává</a:t>
            </a:r>
          </a:p>
          <a:p>
            <a:pPr lvl="0"/>
            <a:r>
              <a:rPr lang="cs-CZ" dirty="0"/>
              <a:t>základem pravomoci je rozhodčí smlouva, strany určitého právního vztahu se mohou jejím uzavřením dohodnout, že spory týkající se jejich právního vztahu budou namísto soudu řešeny rozhodčím orgánem</a:t>
            </a:r>
          </a:p>
          <a:p>
            <a:endParaRPr lang="cs-CZ" dirty="0"/>
          </a:p>
        </p:txBody>
      </p:sp>
    </p:spTree>
    <p:extLst>
      <p:ext uri="{BB962C8B-B14F-4D97-AF65-F5344CB8AC3E}">
        <p14:creationId xmlns:p14="http://schemas.microsoft.com/office/powerpoint/2010/main" val="336312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Výhody rozhodčího řízení</a:t>
            </a:r>
            <a:endParaRPr lang="cs-CZ" dirty="0"/>
          </a:p>
        </p:txBody>
      </p:sp>
      <p:sp>
        <p:nvSpPr>
          <p:cNvPr id="3" name="Zástupný symbol pro obsah 2"/>
          <p:cNvSpPr>
            <a:spLocks noGrp="1"/>
          </p:cNvSpPr>
          <p:nvPr>
            <p:ph sz="quarter" idx="1"/>
          </p:nvPr>
        </p:nvSpPr>
        <p:spPr/>
        <p:txBody>
          <a:bodyPr>
            <a:normAutofit lnSpcReduction="10000"/>
          </a:bodyPr>
          <a:lstStyle/>
          <a:p>
            <a:pPr lvl="0"/>
            <a:r>
              <a:rPr lang="cs-CZ" dirty="0"/>
              <a:t>průběh projednání a rozhodnutí věci je méně formální</a:t>
            </a:r>
          </a:p>
          <a:p>
            <a:pPr lvl="0"/>
            <a:r>
              <a:rPr lang="cs-CZ" dirty="0"/>
              <a:t>je v zásadě neveřejné (pokud se strany nedohodnou jinak)</a:t>
            </a:r>
          </a:p>
          <a:p>
            <a:pPr lvl="0"/>
            <a:r>
              <a:rPr lang="cs-CZ" dirty="0"/>
              <a:t>je mimo integraci státních soudů, popřípadě jiných mocenských orgánů</a:t>
            </a:r>
          </a:p>
          <a:p>
            <a:pPr lvl="0"/>
            <a:r>
              <a:rPr lang="cs-CZ" dirty="0"/>
              <a:t>rychlost řízení</a:t>
            </a:r>
          </a:p>
          <a:p>
            <a:pPr lvl="0"/>
            <a:r>
              <a:rPr lang="cs-CZ" dirty="0"/>
              <a:t>sám si vyberu, kdo můj spor bude rozhodovat</a:t>
            </a:r>
          </a:p>
          <a:p>
            <a:pPr lvl="0"/>
            <a:r>
              <a:rPr lang="cs-CZ" dirty="0"/>
              <a:t>rozhodci mohou disponovat zvláštními odbornými znalostmi z různých oblastí života (rozhodčí řízení je vhodnější v případech posuzování a řešení sporů vzniklých v mezinárodním obchodním styku)</a:t>
            </a:r>
          </a:p>
          <a:p>
            <a:pPr lvl="0"/>
            <a:r>
              <a:rPr lang="cs-CZ" dirty="0"/>
              <a:t>lze rozhodovat podle zásad spravedlnosti </a:t>
            </a:r>
          </a:p>
          <a:p>
            <a:endParaRPr lang="cs-CZ" dirty="0"/>
          </a:p>
        </p:txBody>
      </p:sp>
    </p:spTree>
    <p:extLst>
      <p:ext uri="{BB962C8B-B14F-4D97-AF65-F5344CB8AC3E}">
        <p14:creationId xmlns:p14="http://schemas.microsoft.com/office/powerpoint/2010/main" val="257333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418058"/>
          </a:xfrm>
        </p:spPr>
        <p:txBody>
          <a:bodyPr>
            <a:normAutofit fontScale="90000"/>
          </a:bodyPr>
          <a:lstStyle/>
          <a:p>
            <a:pPr algn="ctr"/>
            <a:r>
              <a:rPr lang="cs-CZ" dirty="0" smtClean="0"/>
              <a:t>Subjekty rozhodčího řízení</a:t>
            </a:r>
            <a:endParaRPr lang="cs-CZ" dirty="0"/>
          </a:p>
        </p:txBody>
      </p:sp>
      <p:sp>
        <p:nvSpPr>
          <p:cNvPr id="3" name="Zástupný symbol pro obsah 2"/>
          <p:cNvSpPr>
            <a:spLocks noGrp="1"/>
          </p:cNvSpPr>
          <p:nvPr>
            <p:ph sz="quarter" idx="1"/>
          </p:nvPr>
        </p:nvSpPr>
        <p:spPr>
          <a:xfrm>
            <a:off x="457200" y="764704"/>
            <a:ext cx="7643192" cy="5709248"/>
          </a:xfrm>
        </p:spPr>
        <p:txBody>
          <a:bodyPr>
            <a:normAutofit fontScale="70000" lnSpcReduction="20000"/>
          </a:bodyPr>
          <a:lstStyle/>
          <a:p>
            <a:pPr>
              <a:buNone/>
            </a:pPr>
            <a:r>
              <a:rPr lang="cs-CZ" b="1" i="1" dirty="0"/>
              <a:t>rozhodci</a:t>
            </a:r>
            <a:r>
              <a:rPr lang="cs-CZ" b="1" dirty="0"/>
              <a:t> </a:t>
            </a:r>
          </a:p>
          <a:p>
            <a:r>
              <a:rPr lang="cs-CZ" dirty="0"/>
              <a:t>může být buď rozhodce ad hoc (určený pro konkrétní případ) nebo stálý </a:t>
            </a:r>
            <a:r>
              <a:rPr lang="cs-CZ" dirty="0" smtClean="0"/>
              <a:t>rozhodčí soud</a:t>
            </a:r>
            <a:endParaRPr lang="cs-CZ" dirty="0"/>
          </a:p>
          <a:p>
            <a:pPr lvl="0"/>
            <a:r>
              <a:rPr lang="cs-CZ" dirty="0"/>
              <a:t>může jím být jmenována pouze FO a musí být </a:t>
            </a:r>
            <a:r>
              <a:rPr lang="cs-CZ" dirty="0" smtClean="0"/>
              <a:t>svéprávná a bezúhonná</a:t>
            </a:r>
            <a:endParaRPr lang="cs-CZ" dirty="0"/>
          </a:p>
          <a:p>
            <a:pPr lvl="0"/>
            <a:r>
              <a:rPr lang="cs-CZ" dirty="0"/>
              <a:t>nutné jsou znalosti a schopnosti rozhodce zejména v právní oblasti hmotného a procesního práva, aby rozhodčí správně formuloval nález, a aby nález netrpěl nedostatky</a:t>
            </a:r>
          </a:p>
          <a:p>
            <a:pPr lvl="0"/>
            <a:r>
              <a:rPr lang="cs-CZ" dirty="0"/>
              <a:t>předpokladem je jeho nezávislost a nestrannost a je povinen zachovat mlčenlivost</a:t>
            </a:r>
          </a:p>
          <a:p>
            <a:pPr lvl="0"/>
            <a:r>
              <a:rPr lang="cs-CZ" dirty="0"/>
              <a:t>k výkonu této funkce nemůže být nikdo nucen, souhlas s ustanovením do funkce rozhodce musí být písemně formulován</a:t>
            </a:r>
          </a:p>
          <a:p>
            <a:pPr lvl="0"/>
            <a:r>
              <a:rPr lang="cs-CZ" dirty="0"/>
              <a:t>jmenování a určení rozhodce se děje na základě písemné smlouvy</a:t>
            </a:r>
          </a:p>
          <a:p>
            <a:pPr>
              <a:buNone/>
            </a:pPr>
            <a:r>
              <a:rPr lang="cs-CZ" b="1" i="1" dirty="0"/>
              <a:t>stálé rozhodčí soudy </a:t>
            </a:r>
          </a:p>
          <a:p>
            <a:r>
              <a:rPr lang="cs-CZ" dirty="0"/>
              <a:t>instituce, které podobně jako rozhodčí ad hoc, mají řešit spor a </a:t>
            </a:r>
          </a:p>
          <a:p>
            <a:r>
              <a:rPr lang="cs-CZ" dirty="0"/>
              <a:t>rozhodovat jej v rozhodčím řízení</a:t>
            </a:r>
          </a:p>
          <a:p>
            <a:pPr lvl="0"/>
            <a:r>
              <a:rPr lang="cs-CZ" dirty="0"/>
              <a:t>strany si mohou rozhodce vybírat ze seznamu rozhodců</a:t>
            </a:r>
          </a:p>
          <a:p>
            <a:pPr lvl="0"/>
            <a:r>
              <a:rPr lang="cs-CZ" dirty="0"/>
              <a:t>organizace a činnost je upravena zpravidla statutem rozhodčího soudu, kromě statutu jsou vydávány i řády, což jsou procesní pravidla pro rozhodování sporů a pravidla o poplatcích za rozhodčí řízení</a:t>
            </a:r>
          </a:p>
          <a:p>
            <a:pPr lvl="0"/>
            <a:r>
              <a:rPr lang="cs-CZ" dirty="0"/>
              <a:t>u nás máme Rozhodčí soud pří Hospodářské komoře ČR a Agrární komoře ČR</a:t>
            </a:r>
          </a:p>
          <a:p>
            <a:endParaRPr lang="cs-CZ" dirty="0"/>
          </a:p>
        </p:txBody>
      </p:sp>
    </p:spTree>
    <p:extLst>
      <p:ext uri="{BB962C8B-B14F-4D97-AF65-F5344CB8AC3E}">
        <p14:creationId xmlns:p14="http://schemas.microsoft.com/office/powerpoint/2010/main" val="1023970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Rozhodčí smlouva, doložka</a:t>
            </a: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dirty="0"/>
              <a:t>je základním předpokladem vzniku a musí být uzavřena mezi účastníky</a:t>
            </a:r>
          </a:p>
          <a:p>
            <a:pPr lvl="0"/>
            <a:r>
              <a:rPr lang="cs-CZ" dirty="0"/>
              <a:t>je možné ji platně uzavřít jen tehdy, kdyby strany o předmětu sporu mohly uzavřít smír, nemůže být uzavřena ohledně sporů vzniklých v souvislosti s výkonem rozhodnutí a sporů vyvolaných prováděním konkursu nebo vyrovnání</a:t>
            </a:r>
          </a:p>
          <a:p>
            <a:pPr lvl="0"/>
            <a:r>
              <a:rPr lang="cs-CZ" dirty="0"/>
              <a:t>je nařízena písemná forma, její nedodržení má za následek neplatnost smlouvy</a:t>
            </a:r>
          </a:p>
          <a:p>
            <a:pPr lvl="0"/>
            <a:r>
              <a:rPr lang="cs-CZ" dirty="0"/>
              <a:t>může mít podobu samostatného ujednání stran o řešení sporu, který již vznikl nebo může vzniknout v budoucnu, v rámci rozhodčího řízení, může být formulována i jako součást smlouvy hlavní, jako tzv. rozhodčí doložka </a:t>
            </a:r>
          </a:p>
          <a:p>
            <a:pPr lvl="0"/>
            <a:r>
              <a:rPr lang="cs-CZ" dirty="0"/>
              <a:t>vždy se vztahuje na obě smluvní strany</a:t>
            </a:r>
          </a:p>
          <a:p>
            <a:endParaRPr lang="cs-CZ" dirty="0"/>
          </a:p>
        </p:txBody>
      </p:sp>
    </p:spTree>
    <p:extLst>
      <p:ext uri="{BB962C8B-B14F-4D97-AF65-F5344CB8AC3E}">
        <p14:creationId xmlns:p14="http://schemas.microsoft.com/office/powerpoint/2010/main" val="1745516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b="1" dirty="0" smtClean="0"/>
              <a:t>Exekuce v České republice</a:t>
            </a:r>
            <a:endParaRPr lang="cs-CZ" sz="4000" b="1" dirty="0"/>
          </a:p>
        </p:txBody>
      </p:sp>
      <p:sp>
        <p:nvSpPr>
          <p:cNvPr id="3" name="Zástupný symbol pro obsah 2"/>
          <p:cNvSpPr>
            <a:spLocks noGrp="1"/>
          </p:cNvSpPr>
          <p:nvPr>
            <p:ph sz="quarter" idx="1"/>
          </p:nvPr>
        </p:nvSpPr>
        <p:spPr/>
        <p:txBody>
          <a:bodyPr>
            <a:normAutofit fontScale="92500" lnSpcReduction="10000"/>
          </a:bodyPr>
          <a:lstStyle/>
          <a:p>
            <a:pPr marL="342900" indent="-342900">
              <a:lnSpc>
                <a:spcPct val="107000"/>
              </a:lnSpc>
              <a:buFont typeface="Calibri" panose="020F0502020204030204" pitchFamily="34" charset="0"/>
              <a:buChar char="-"/>
            </a:pPr>
            <a:r>
              <a:rPr lang="cs-CZ" b="1" dirty="0">
                <a:latin typeface="Calibri" panose="020F0502020204030204" pitchFamily="34" charset="0"/>
                <a:ea typeface="Calibri" panose="020F0502020204030204" pitchFamily="34" charset="0"/>
                <a:cs typeface="Times New Roman" panose="02020603050405020304" pitchFamily="18" charset="0"/>
              </a:rPr>
              <a:t>863 tisíc lidí je v exekuci</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celkem je </a:t>
            </a:r>
            <a:r>
              <a:rPr lang="cs-CZ" b="1" dirty="0">
                <a:latin typeface="Calibri" panose="020F0502020204030204" pitchFamily="34" charset="0"/>
                <a:ea typeface="Calibri" panose="020F0502020204030204" pitchFamily="34" charset="0"/>
                <a:cs typeface="Times New Roman" panose="02020603050405020304" pitchFamily="18" charset="0"/>
              </a:rPr>
              <a:t>aktivních</a:t>
            </a:r>
            <a:r>
              <a:rPr lang="cs-CZ" dirty="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téměř 5 milionů</a:t>
            </a:r>
            <a:r>
              <a:rPr lang="cs-CZ" dirty="0">
                <a:latin typeface="Calibri" panose="020F0502020204030204" pitchFamily="34" charset="0"/>
                <a:ea typeface="Calibri" panose="020F0502020204030204" pitchFamily="34" charset="0"/>
                <a:cs typeface="Times New Roman" panose="02020603050405020304" pitchFamily="18" charset="0"/>
              </a:rPr>
              <a:t> </a:t>
            </a:r>
            <a:r>
              <a:rPr lang="cs-CZ" b="1" dirty="0">
                <a:latin typeface="Calibri" panose="020F0502020204030204" pitchFamily="34" charset="0"/>
                <a:ea typeface="Calibri" panose="020F0502020204030204" pitchFamily="34" charset="0"/>
                <a:cs typeface="Times New Roman" panose="02020603050405020304" pitchFamily="18" charset="0"/>
              </a:rPr>
              <a:t>exekučních řízení</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téměř </a:t>
            </a:r>
            <a:r>
              <a:rPr lang="cs-CZ" b="1" dirty="0">
                <a:latin typeface="Calibri" panose="020F0502020204030204" pitchFamily="34" charset="0"/>
                <a:ea typeface="Calibri" panose="020F0502020204030204" pitchFamily="34" charset="0"/>
                <a:cs typeface="Times New Roman" panose="02020603050405020304" pitchFamily="18" charset="0"/>
              </a:rPr>
              <a:t>500 tisíc lidí</a:t>
            </a:r>
            <a:r>
              <a:rPr lang="cs-CZ" dirty="0">
                <a:latin typeface="Calibri" panose="020F0502020204030204" pitchFamily="34" charset="0"/>
                <a:ea typeface="Calibri" panose="020F0502020204030204" pitchFamily="34" charset="0"/>
                <a:cs typeface="Times New Roman" panose="02020603050405020304" pitchFamily="18" charset="0"/>
              </a:rPr>
              <a:t> má </a:t>
            </a:r>
            <a:r>
              <a:rPr lang="cs-CZ" b="1" dirty="0">
                <a:latin typeface="Calibri" panose="020F0502020204030204" pitchFamily="34" charset="0"/>
                <a:ea typeface="Calibri" panose="020F0502020204030204" pitchFamily="34" charset="0"/>
                <a:cs typeface="Times New Roman" panose="02020603050405020304" pitchFamily="18" charset="0"/>
              </a:rPr>
              <a:t>3 a více exekucí</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přes </a:t>
            </a:r>
            <a:r>
              <a:rPr lang="cs-CZ" b="1" dirty="0">
                <a:latin typeface="Calibri" panose="020F0502020204030204" pitchFamily="34" charset="0"/>
                <a:ea typeface="Calibri" panose="020F0502020204030204" pitchFamily="34" charset="0"/>
                <a:cs typeface="Times New Roman" panose="02020603050405020304" pitchFamily="18" charset="0"/>
              </a:rPr>
              <a:t>150 tisíc lidí</a:t>
            </a:r>
            <a:r>
              <a:rPr lang="cs-CZ" dirty="0">
                <a:latin typeface="Calibri" panose="020F0502020204030204" pitchFamily="34" charset="0"/>
                <a:ea typeface="Calibri" panose="020F0502020204030204" pitchFamily="34" charset="0"/>
                <a:cs typeface="Times New Roman" panose="02020603050405020304" pitchFamily="18" charset="0"/>
              </a:rPr>
              <a:t> má </a:t>
            </a:r>
            <a:r>
              <a:rPr lang="cs-CZ" b="1" dirty="0">
                <a:latin typeface="Calibri" panose="020F0502020204030204" pitchFamily="34" charset="0"/>
                <a:ea typeface="Calibri" panose="020F0502020204030204" pitchFamily="34" charset="0"/>
                <a:cs typeface="Times New Roman" panose="02020603050405020304" pitchFamily="18" charset="0"/>
              </a:rPr>
              <a:t>10 a více exekucí</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více než </a:t>
            </a:r>
            <a:r>
              <a:rPr lang="cs-CZ" b="1" dirty="0">
                <a:latin typeface="Calibri" panose="020F0502020204030204" pitchFamily="34" charset="0"/>
                <a:ea typeface="Calibri" panose="020F0502020204030204" pitchFamily="34" charset="0"/>
                <a:cs typeface="Times New Roman" panose="02020603050405020304" pitchFamily="18" charset="0"/>
              </a:rPr>
              <a:t>135 tisíc důchodů je postiženo exekucí</a:t>
            </a:r>
          </a:p>
          <a:p>
            <a:pPr marL="342900" indent="-342900">
              <a:lnSpc>
                <a:spcPct val="107000"/>
              </a:lnSpc>
              <a:buFont typeface="Calibri" panose="020F0502020204030204" pitchFamily="34" charset="0"/>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cs-CZ" dirty="0">
                <a:latin typeface="Calibri" panose="020F0502020204030204" pitchFamily="34" charset="0"/>
                <a:ea typeface="Calibri" panose="020F0502020204030204" pitchFamily="34" charset="0"/>
                <a:cs typeface="Times New Roman" panose="02020603050405020304" pitchFamily="18" charset="0"/>
              </a:rPr>
              <a:t>více než </a:t>
            </a:r>
            <a:r>
              <a:rPr lang="cs-CZ" b="1" dirty="0">
                <a:latin typeface="Calibri" panose="020F0502020204030204" pitchFamily="34" charset="0"/>
                <a:ea typeface="Calibri" panose="020F0502020204030204" pitchFamily="34" charset="0"/>
                <a:cs typeface="Times New Roman" panose="02020603050405020304" pitchFamily="18" charset="0"/>
              </a:rPr>
              <a:t>240 miliard korun</a:t>
            </a:r>
            <a:r>
              <a:rPr lang="cs-CZ" dirty="0">
                <a:latin typeface="Calibri" panose="020F0502020204030204" pitchFamily="34" charset="0"/>
                <a:ea typeface="Calibri" panose="020F0502020204030204" pitchFamily="34" charset="0"/>
                <a:cs typeface="Times New Roman" panose="02020603050405020304" pitchFamily="18" charset="0"/>
              </a:rPr>
              <a:t> je </a:t>
            </a:r>
            <a:r>
              <a:rPr lang="cs-CZ" b="1" dirty="0">
                <a:latin typeface="Calibri" panose="020F0502020204030204" pitchFamily="34" charset="0"/>
                <a:ea typeface="Calibri" panose="020F0502020204030204" pitchFamily="34" charset="0"/>
                <a:cs typeface="Times New Roman" panose="02020603050405020304" pitchFamily="18" charset="0"/>
              </a:rPr>
              <a:t>exekučně vymáhaná </a:t>
            </a:r>
            <a:r>
              <a:rPr lang="cs-CZ" b="1" u="sng" dirty="0">
                <a:latin typeface="Calibri" panose="020F0502020204030204" pitchFamily="34" charset="0"/>
                <a:ea typeface="Calibri" panose="020F0502020204030204" pitchFamily="34" charset="0"/>
                <a:cs typeface="Times New Roman" panose="02020603050405020304" pitchFamily="18" charset="0"/>
              </a:rPr>
              <a:t>jistina</a:t>
            </a:r>
            <a:r>
              <a:rPr lang="cs-CZ" dirty="0">
                <a:latin typeface="Calibri" panose="020F0502020204030204" pitchFamily="34" charset="0"/>
                <a:ea typeface="Calibri" panose="020F0502020204030204" pitchFamily="34" charset="0"/>
                <a:cs typeface="Times New Roman" panose="02020603050405020304" pitchFamily="18" charset="0"/>
              </a:rPr>
              <a:t> (bez příslušenství)</a:t>
            </a:r>
          </a:p>
          <a:p>
            <a:pPr marL="342900" indent="-342900">
              <a:lnSpc>
                <a:spcPct val="107000"/>
              </a:lnSpc>
              <a:buFont typeface="Calibri" panose="020F0502020204030204" pitchFamily="34" charset="0"/>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Calibri" panose="020F0502020204030204" pitchFamily="34" charset="0"/>
              <a:buChar char="-"/>
            </a:pPr>
            <a:r>
              <a:rPr lang="cs-CZ" b="1" dirty="0">
                <a:latin typeface="Calibri" panose="020F0502020204030204" pitchFamily="34" charset="0"/>
                <a:ea typeface="Calibri" panose="020F0502020204030204" pitchFamily="34" charset="0"/>
                <a:cs typeface="Times New Roman" panose="02020603050405020304" pitchFamily="18" charset="0"/>
              </a:rPr>
              <a:t>pouze 20 tisíc insolvenčních návrhů</a:t>
            </a:r>
            <a:r>
              <a:rPr lang="cs-CZ" dirty="0">
                <a:latin typeface="Calibri" panose="020F0502020204030204" pitchFamily="34" charset="0"/>
                <a:ea typeface="Calibri" panose="020F0502020204030204" pitchFamily="34" charset="0"/>
                <a:cs typeface="Times New Roman" panose="02020603050405020304" pitchFamily="18" charset="0"/>
              </a:rPr>
              <a:t> je každoročně schváleno soudy</a:t>
            </a:r>
          </a:p>
          <a:p>
            <a:endParaRPr lang="cs-CZ" dirty="0"/>
          </a:p>
        </p:txBody>
      </p:sp>
    </p:spTree>
    <p:extLst>
      <p:ext uri="{BB962C8B-B14F-4D97-AF65-F5344CB8AC3E}">
        <p14:creationId xmlns:p14="http://schemas.microsoft.com/office/powerpoint/2010/main" val="138541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ea typeface="Microsoft YaHei" panose="020B0503020204020204" pitchFamily="34" charset="-122"/>
              </a:rPr>
              <a:t>Nárůst</a:t>
            </a:r>
            <a:r>
              <a:rPr lang="en-US" sz="3200" dirty="0">
                <a:ea typeface="Microsoft YaHei" panose="020B0503020204020204" pitchFamily="34" charset="-122"/>
              </a:rPr>
              <a:t> </a:t>
            </a:r>
            <a:r>
              <a:rPr lang="cs-CZ" sz="3200" dirty="0">
                <a:ea typeface="Microsoft YaHei" panose="020B0503020204020204" pitchFamily="34" charset="-122"/>
              </a:rPr>
              <a:t>koncentrace</a:t>
            </a:r>
            <a:r>
              <a:rPr lang="en-US" sz="3200" dirty="0">
                <a:ea typeface="Microsoft YaHei" panose="020B0503020204020204" pitchFamily="34" charset="-122"/>
              </a:rPr>
              <a:t> ne</a:t>
            </a:r>
            <a:r>
              <a:rPr lang="cs-CZ" sz="3200" dirty="0">
                <a:ea typeface="Microsoft YaHei" panose="020B0503020204020204" pitchFamily="34" charset="-122"/>
              </a:rPr>
              <a:t>dobytných dluhů</a:t>
            </a:r>
            <a:endParaRPr lang="cs-CZ" dirty="0"/>
          </a:p>
        </p:txBody>
      </p:sp>
      <p:sp>
        <p:nvSpPr>
          <p:cNvPr id="3" name="Zástupný symbol pro obsah 2"/>
          <p:cNvSpPr>
            <a:spLocks noGrp="1"/>
          </p:cNvSpPr>
          <p:nvPr>
            <p:ph sz="quarter" idx="1"/>
          </p:nvPr>
        </p:nvSpPr>
        <p:spPr/>
        <p:txBody>
          <a:bodyPr>
            <a:normAutofit fontScale="92500"/>
          </a:bodyPr>
          <a:lstStyle/>
          <a:p>
            <a:pPr marL="0" indent="0" algn="ctr">
              <a:buNone/>
            </a:pPr>
            <a:r>
              <a:rPr lang="cs-CZ" b="1" dirty="0">
                <a:solidFill>
                  <a:srgbClr val="D8070B"/>
                </a:solidFill>
              </a:rPr>
              <a:t>95% </a:t>
            </a:r>
            <a:r>
              <a:rPr lang="cs-CZ" b="1" u="sng" dirty="0">
                <a:solidFill>
                  <a:srgbClr val="D8070B"/>
                </a:solidFill>
              </a:rPr>
              <a:t>nových</a:t>
            </a:r>
            <a:r>
              <a:rPr lang="cs-CZ" b="1" dirty="0">
                <a:solidFill>
                  <a:srgbClr val="D8070B"/>
                </a:solidFill>
              </a:rPr>
              <a:t> exekucí </a:t>
            </a:r>
            <a:r>
              <a:rPr lang="cs-CZ" dirty="0">
                <a:solidFill>
                  <a:srgbClr val="D8070B"/>
                </a:solidFill>
              </a:rPr>
              <a:t>je na dlužníky, </a:t>
            </a:r>
          </a:p>
          <a:p>
            <a:pPr marL="0" indent="0" algn="ctr">
              <a:buNone/>
            </a:pPr>
            <a:r>
              <a:rPr lang="cs-CZ" dirty="0">
                <a:solidFill>
                  <a:srgbClr val="D8070B"/>
                </a:solidFill>
              </a:rPr>
              <a:t>kteří již mají alespoň 1 exekuci!</a:t>
            </a:r>
          </a:p>
          <a:p>
            <a:pPr marL="0" indent="0" algn="ctr">
              <a:buNone/>
            </a:pPr>
            <a:r>
              <a:rPr lang="cs-CZ" sz="2800" b="1" dirty="0">
                <a:solidFill>
                  <a:srgbClr val="D8070B"/>
                </a:solidFill>
              </a:rPr>
              <a:t>-</a:t>
            </a:r>
          </a:p>
          <a:p>
            <a:pPr marL="0" indent="0" algn="ctr">
              <a:buNone/>
            </a:pPr>
            <a:r>
              <a:rPr lang="cs-CZ" b="1" dirty="0">
                <a:solidFill>
                  <a:srgbClr val="D8070B"/>
                </a:solidFill>
              </a:rPr>
              <a:t>50 % </a:t>
            </a:r>
            <a:r>
              <a:rPr lang="cs-CZ" b="1" u="sng" dirty="0">
                <a:solidFill>
                  <a:srgbClr val="D8070B"/>
                </a:solidFill>
              </a:rPr>
              <a:t>nových</a:t>
            </a:r>
            <a:r>
              <a:rPr lang="cs-CZ" dirty="0">
                <a:solidFill>
                  <a:srgbClr val="D8070B"/>
                </a:solidFill>
              </a:rPr>
              <a:t> exekucí jsou exekuce </a:t>
            </a:r>
            <a:br>
              <a:rPr lang="cs-CZ" dirty="0">
                <a:solidFill>
                  <a:srgbClr val="D8070B"/>
                </a:solidFill>
              </a:rPr>
            </a:br>
            <a:r>
              <a:rPr lang="cs-CZ" dirty="0">
                <a:solidFill>
                  <a:srgbClr val="D8070B"/>
                </a:solidFill>
              </a:rPr>
              <a:t>na dlužníky s 10 a více exekucemi! </a:t>
            </a:r>
          </a:p>
          <a:p>
            <a:pPr marL="0" indent="0" algn="ctr">
              <a:buNone/>
            </a:pPr>
            <a:endParaRPr lang="cs-CZ" dirty="0"/>
          </a:p>
          <a:p>
            <a:pPr marL="0" indent="0" algn="ctr">
              <a:buNone/>
            </a:pPr>
            <a:endParaRPr lang="cs-CZ" sz="1050" dirty="0"/>
          </a:p>
          <a:p>
            <a:pPr marL="0" indent="0" algn="ctr">
              <a:buNone/>
            </a:pPr>
            <a:r>
              <a:rPr lang="cs-CZ" dirty="0"/>
              <a:t>Určitá část společnosti se stává </a:t>
            </a:r>
            <a:r>
              <a:rPr lang="cs-CZ" b="1" dirty="0"/>
              <a:t>permanentními dlužníky</a:t>
            </a:r>
          </a:p>
          <a:p>
            <a:pPr marL="0" indent="0" algn="ctr">
              <a:buNone/>
            </a:pPr>
            <a:endParaRPr lang="cs-CZ" b="1" dirty="0"/>
          </a:p>
          <a:p>
            <a:pPr marL="0" indent="0" algn="ctr">
              <a:buNone/>
            </a:pPr>
            <a:endParaRPr lang="cs-CZ" b="1" dirty="0"/>
          </a:p>
          <a:p>
            <a:pPr marL="0" indent="0" algn="ctr">
              <a:buNone/>
            </a:pPr>
            <a:r>
              <a:rPr lang="cs-CZ" dirty="0"/>
              <a:t>Zadlužené osoby se čím dále tím více propadají do </a:t>
            </a:r>
            <a:br>
              <a:rPr lang="cs-CZ" dirty="0"/>
            </a:br>
            <a:r>
              <a:rPr lang="cs-CZ" b="1" dirty="0"/>
              <a:t>dluhové pasti</a:t>
            </a:r>
          </a:p>
          <a:p>
            <a:endParaRPr lang="cs-CZ" dirty="0"/>
          </a:p>
        </p:txBody>
      </p:sp>
      <p:sp>
        <p:nvSpPr>
          <p:cNvPr id="4" name="Down Arrow 3"/>
          <p:cNvSpPr/>
          <p:nvPr/>
        </p:nvSpPr>
        <p:spPr>
          <a:xfrm>
            <a:off x="3707904" y="4886258"/>
            <a:ext cx="889000" cy="555625"/>
          </a:xfrm>
          <a:prstGeom prst="downArrow">
            <a:avLst/>
          </a:prstGeom>
          <a:solidFill>
            <a:srgbClr val="26007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own Arrow 3"/>
          <p:cNvSpPr/>
          <p:nvPr/>
        </p:nvSpPr>
        <p:spPr>
          <a:xfrm>
            <a:off x="3707904" y="3645024"/>
            <a:ext cx="889000" cy="555625"/>
          </a:xfrm>
          <a:prstGeom prst="downArrow">
            <a:avLst/>
          </a:prstGeom>
          <a:solidFill>
            <a:srgbClr val="26007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856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000" dirty="0" smtClean="0"/>
              <a:t/>
            </a:r>
            <a:br>
              <a:rPr lang="cs-CZ" sz="2000" dirty="0" smtClean="0"/>
            </a:br>
            <a:r>
              <a:rPr lang="cs-CZ" sz="2000" dirty="0"/>
              <a:t/>
            </a:r>
            <a:br>
              <a:rPr lang="cs-CZ" sz="2000" dirty="0"/>
            </a:br>
            <a:r>
              <a:rPr lang="cs-CZ" sz="2000" dirty="0" smtClean="0"/>
              <a:t/>
            </a:r>
            <a:br>
              <a:rPr lang="cs-CZ" sz="2000" dirty="0" smtClean="0"/>
            </a:br>
            <a:r>
              <a:rPr lang="cs-CZ" sz="2000" dirty="0"/>
              <a:t/>
            </a:r>
            <a:br>
              <a:rPr lang="cs-CZ" sz="2000" dirty="0"/>
            </a:br>
            <a:r>
              <a:rPr lang="cs-CZ" sz="2000" dirty="0" smtClean="0"/>
              <a:t/>
            </a:r>
            <a:br>
              <a:rPr lang="cs-CZ" sz="2000" dirty="0" smtClean="0"/>
            </a:br>
            <a:r>
              <a:rPr lang="cs-CZ" sz="2000" dirty="0"/>
              <a:t/>
            </a:r>
            <a:br>
              <a:rPr lang="cs-CZ" sz="2000" dirty="0"/>
            </a:br>
            <a:r>
              <a:rPr lang="cs-CZ" sz="2000" dirty="0" smtClean="0"/>
              <a:t>50</a:t>
            </a:r>
            <a:r>
              <a:rPr lang="cs-CZ" sz="2000" dirty="0"/>
              <a:t>% exekučních řízení (tj. cca 2,35 mil. Je vedeno proti lidem, kteří mají minimálně 10 exekucí), 40% exekučních řízení je vedeno proti lidem, kteří mají 3-9 exekucí)</a:t>
            </a:r>
            <a:r>
              <a:rPr lang="cs-CZ" dirty="0"/>
              <a:t/>
            </a:r>
            <a:br>
              <a:rPr lang="cs-CZ" dirty="0"/>
            </a:br>
            <a:endParaRPr lang="cs-CZ" dirty="0"/>
          </a:p>
        </p:txBody>
      </p:sp>
      <p:pic>
        <p:nvPicPr>
          <p:cNvPr id="4" name="Zástupný symbol pro obsah 7">
            <a:extLst>
              <a:ext uri="{FF2B5EF4-FFF2-40B4-BE49-F238E27FC236}">
                <a16:creationId xmlns="" xmlns:a16="http://schemas.microsoft.com/office/drawing/2014/main" id="{AC0E5727-E3E7-4FB0-8145-A188E88F41EB}"/>
              </a:ext>
            </a:extLst>
          </p:cNvPr>
          <p:cNvPicPr>
            <a:picLocks noGrp="1" noChangeAspect="1"/>
          </p:cNvPicPr>
          <p:nvPr>
            <p:ph sz="quarter" idx="1"/>
          </p:nvPr>
        </p:nvPicPr>
        <p:blipFill>
          <a:blip r:embed="rId2"/>
          <a:stretch>
            <a:fillRect/>
          </a:stretch>
        </p:blipFill>
        <p:spPr>
          <a:xfrm>
            <a:off x="457200" y="1806211"/>
            <a:ext cx="7467600" cy="4461603"/>
          </a:xfrm>
          <a:prstGeom prst="rect">
            <a:avLst/>
          </a:prstGeom>
        </p:spPr>
      </p:pic>
    </p:spTree>
    <p:extLst>
      <p:ext uri="{BB962C8B-B14F-4D97-AF65-F5344CB8AC3E}">
        <p14:creationId xmlns:p14="http://schemas.microsoft.com/office/powerpoint/2010/main" val="4245855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Kdo je exekutor?</a:t>
            </a:r>
            <a:endParaRPr lang="en-US" dirty="0"/>
          </a:p>
        </p:txBody>
      </p:sp>
      <p:sp>
        <p:nvSpPr>
          <p:cNvPr id="3" name="Content Placeholder 2"/>
          <p:cNvSpPr>
            <a:spLocks noGrp="1"/>
          </p:cNvSpPr>
          <p:nvPr>
            <p:ph idx="1"/>
          </p:nvPr>
        </p:nvSpPr>
        <p:spPr>
          <a:xfrm>
            <a:off x="628650" y="1485901"/>
            <a:ext cx="7886700" cy="5029199"/>
          </a:xfrm>
        </p:spPr>
        <p:txBody>
          <a:bodyPr>
            <a:normAutofit lnSpcReduction="10000"/>
          </a:bodyPr>
          <a:lstStyle/>
          <a:p>
            <a:r>
              <a:rPr lang="cs-CZ" dirty="0" smtClean="0"/>
              <a:t>150 soudních exekutorů</a:t>
            </a:r>
          </a:p>
          <a:p>
            <a:r>
              <a:rPr lang="cs-CZ" dirty="0"/>
              <a:t>p</a:t>
            </a:r>
            <a:r>
              <a:rPr lang="cs-CZ" dirty="0" smtClean="0"/>
              <a:t>ůsobnost celorepubliková</a:t>
            </a:r>
          </a:p>
          <a:p>
            <a:r>
              <a:rPr lang="cs-CZ" dirty="0"/>
              <a:t>z</a:t>
            </a:r>
            <a:r>
              <a:rPr lang="cs-CZ" dirty="0" smtClean="0"/>
              <a:t>áleží na věřiteli, kterého z nich si vybere</a:t>
            </a:r>
          </a:p>
          <a:p>
            <a:r>
              <a:rPr lang="cs-CZ" dirty="0" smtClean="0"/>
              <a:t>státní </a:t>
            </a:r>
            <a:r>
              <a:rPr lang="cs-CZ" dirty="0"/>
              <a:t>občanem České </a:t>
            </a:r>
            <a:r>
              <a:rPr lang="cs-CZ" dirty="0" smtClean="0"/>
              <a:t>republiky</a:t>
            </a:r>
          </a:p>
          <a:p>
            <a:r>
              <a:rPr lang="cs-CZ" dirty="0" smtClean="0"/>
              <a:t>úplné </a:t>
            </a:r>
            <a:r>
              <a:rPr lang="cs-CZ" dirty="0"/>
              <a:t>právnické vzdělání magisterského studijního </a:t>
            </a:r>
            <a:r>
              <a:rPr lang="cs-CZ" dirty="0" smtClean="0"/>
              <a:t>programu</a:t>
            </a:r>
          </a:p>
          <a:p>
            <a:r>
              <a:rPr lang="cs-CZ" dirty="0" smtClean="0"/>
              <a:t>tříletá exekutorská praxe</a:t>
            </a:r>
          </a:p>
          <a:p>
            <a:r>
              <a:rPr lang="cs-CZ" dirty="0" smtClean="0"/>
              <a:t>odborná exekutorská zkouška</a:t>
            </a:r>
          </a:p>
          <a:p>
            <a:r>
              <a:rPr lang="cs-CZ" dirty="0"/>
              <a:t>s</a:t>
            </a:r>
            <a:r>
              <a:rPr lang="cs-CZ" dirty="0" smtClean="0"/>
              <a:t>plnit psychotesty </a:t>
            </a:r>
          </a:p>
          <a:p>
            <a:r>
              <a:rPr lang="cs-CZ" dirty="0" smtClean="0"/>
              <a:t>jmenován </a:t>
            </a:r>
            <a:r>
              <a:rPr lang="cs-CZ" dirty="0"/>
              <a:t>ministrem </a:t>
            </a:r>
            <a:r>
              <a:rPr lang="cs-CZ" dirty="0" smtClean="0"/>
              <a:t>spravedlnosti</a:t>
            </a:r>
          </a:p>
          <a:p>
            <a:r>
              <a:rPr lang="cs-CZ" dirty="0" smtClean="0"/>
              <a:t>musí </a:t>
            </a:r>
            <a:r>
              <a:rPr lang="cs-CZ" dirty="0"/>
              <a:t>být nezávislý, bezúhonný, musí ctít veškeré zákony a mimo jiné je vázán povinností mlčenlivosti.</a:t>
            </a:r>
          </a:p>
        </p:txBody>
      </p:sp>
    </p:spTree>
    <p:extLst>
      <p:ext uri="{BB962C8B-B14F-4D97-AF65-F5344CB8AC3E}">
        <p14:creationId xmlns:p14="http://schemas.microsoft.com/office/powerpoint/2010/main" val="3004623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a:extLst>
              <a:ext uri="{FF2B5EF4-FFF2-40B4-BE49-F238E27FC236}">
                <a16:creationId xmlns="" xmlns:a16="http://schemas.microsoft.com/office/drawing/2014/main" id="{E192167D-3B43-4D0B-83F3-453B9B75B5AD}"/>
              </a:ext>
            </a:extLst>
          </p:cNvPr>
          <p:cNvPicPr>
            <a:picLocks noGrp="1" noChangeAspect="1"/>
          </p:cNvPicPr>
          <p:nvPr>
            <p:ph sz="quarter" idx="1"/>
          </p:nvPr>
        </p:nvPicPr>
        <p:blipFill>
          <a:blip r:embed="rId2"/>
          <a:stretch>
            <a:fillRect/>
          </a:stretch>
        </p:blipFill>
        <p:spPr>
          <a:xfrm>
            <a:off x="899592" y="1615317"/>
            <a:ext cx="6552728" cy="4821256"/>
          </a:xfrm>
          <a:prstGeom prst="rect">
            <a:avLst/>
          </a:prstGeom>
        </p:spPr>
      </p:pic>
    </p:spTree>
    <p:extLst>
      <p:ext uri="{BB962C8B-B14F-4D97-AF65-F5344CB8AC3E}">
        <p14:creationId xmlns:p14="http://schemas.microsoft.com/office/powerpoint/2010/main" val="3955076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 to </a:t>
            </a:r>
            <a:r>
              <a:rPr lang="cs-CZ" dirty="0"/>
              <a:t>znamená být v exekuci</a:t>
            </a:r>
          </a:p>
        </p:txBody>
      </p:sp>
      <p:sp>
        <p:nvSpPr>
          <p:cNvPr id="3" name="Zástupný symbol pro obsah 2"/>
          <p:cNvSpPr>
            <a:spLocks noGrp="1"/>
          </p:cNvSpPr>
          <p:nvPr>
            <p:ph sz="quarter" idx="1"/>
          </p:nvPr>
        </p:nvSpPr>
        <p:spPr/>
        <p:txBody>
          <a:bodyPr>
            <a:normAutofit fontScale="92500" lnSpcReduction="10000"/>
          </a:bodyPr>
          <a:lstStyle/>
          <a:p>
            <a:pPr>
              <a:buFontTx/>
              <a:buChar char="-"/>
            </a:pPr>
            <a:r>
              <a:rPr lang="cs-CZ" dirty="0"/>
              <a:t>Nárůst dluhu</a:t>
            </a:r>
          </a:p>
          <a:p>
            <a:pPr>
              <a:buFontTx/>
              <a:buChar char="-"/>
            </a:pPr>
            <a:r>
              <a:rPr lang="cs-CZ" dirty="0"/>
              <a:t>Blokované všechny účty</a:t>
            </a:r>
          </a:p>
          <a:p>
            <a:pPr>
              <a:buFontTx/>
              <a:buChar char="-"/>
            </a:pPr>
            <a:r>
              <a:rPr lang="cs-CZ" dirty="0"/>
              <a:t>Redukované příjmy na nezabavitelné minimum </a:t>
            </a:r>
            <a:r>
              <a:rPr lang="cs-CZ" sz="2000" dirty="0"/>
              <a:t>(např. mzda, důchod, mateřská, rodičovská, podpora v nezaměstnanosti aj.)</a:t>
            </a:r>
            <a:endParaRPr lang="cs-CZ" dirty="0"/>
          </a:p>
          <a:p>
            <a:pPr>
              <a:buFontTx/>
              <a:buChar char="-"/>
            </a:pPr>
            <a:r>
              <a:rPr lang="cs-CZ" dirty="0"/>
              <a:t>Nemožnost nakládat se svým majetkem</a:t>
            </a:r>
          </a:p>
          <a:p>
            <a:pPr>
              <a:buFontTx/>
              <a:buChar char="-"/>
            </a:pPr>
            <a:r>
              <a:rPr lang="cs-CZ" dirty="0"/>
              <a:t>Hrozba návštěvy exekutora a zabavení movitých věcí</a:t>
            </a:r>
          </a:p>
          <a:p>
            <a:pPr>
              <a:buFontTx/>
              <a:buChar char="-"/>
            </a:pPr>
            <a:r>
              <a:rPr lang="cs-CZ" dirty="0"/>
              <a:t>Záznam v Centrální evidenci exekucí (stigma)</a:t>
            </a:r>
          </a:p>
          <a:p>
            <a:pPr>
              <a:buFontTx/>
              <a:buChar char="-"/>
            </a:pPr>
            <a:r>
              <a:rPr lang="cs-CZ" dirty="0"/>
              <a:t>Ztížený přístup k zaměstnání a ohrožení stávajícího</a:t>
            </a:r>
          </a:p>
          <a:p>
            <a:pPr>
              <a:buFontTx/>
              <a:buChar char="-"/>
            </a:pPr>
            <a:r>
              <a:rPr lang="cs-CZ" dirty="0"/>
              <a:t>Ztížený přístup ke standardnímu bydlení a ohrožení stávajícího</a:t>
            </a:r>
            <a:endParaRPr lang="en-US" dirty="0"/>
          </a:p>
          <a:p>
            <a:pPr>
              <a:buFontTx/>
              <a:buChar char="-"/>
            </a:pPr>
            <a:endParaRPr lang="en-US" dirty="0"/>
          </a:p>
          <a:p>
            <a:pPr marL="0" indent="0">
              <a:buNone/>
            </a:pPr>
            <a:r>
              <a:rPr lang="cs-CZ" b="1" dirty="0">
                <a:solidFill>
                  <a:srgbClr val="E23D19"/>
                </a:solidFill>
              </a:rPr>
              <a:t>-</a:t>
            </a:r>
            <a:r>
              <a:rPr lang="en-US" b="1" dirty="0">
                <a:solidFill>
                  <a:srgbClr val="E23D19"/>
                </a:solidFill>
              </a:rPr>
              <a:t>&gt; </a:t>
            </a:r>
            <a:r>
              <a:rPr lang="cs-CZ" b="1" dirty="0">
                <a:solidFill>
                  <a:srgbClr val="E23D19"/>
                </a:solidFill>
              </a:rPr>
              <a:t>často vede k </a:t>
            </a:r>
            <a:r>
              <a:rPr lang="en-US" b="1" dirty="0" err="1">
                <a:solidFill>
                  <a:srgbClr val="E23D19"/>
                </a:solidFill>
              </a:rPr>
              <a:t>paral</a:t>
            </a:r>
            <a:r>
              <a:rPr lang="cs-CZ" b="1" dirty="0" err="1">
                <a:solidFill>
                  <a:srgbClr val="E23D19"/>
                </a:solidFill>
              </a:rPr>
              <a:t>ýze</a:t>
            </a:r>
            <a:r>
              <a:rPr lang="cs-CZ" b="1" dirty="0">
                <a:solidFill>
                  <a:srgbClr val="E23D19"/>
                </a:solidFill>
              </a:rPr>
              <a:t> a sekundárnímu zadlužení</a:t>
            </a:r>
          </a:p>
          <a:p>
            <a:endParaRPr lang="cs-CZ" dirty="0"/>
          </a:p>
        </p:txBody>
      </p:sp>
    </p:spTree>
    <p:extLst>
      <p:ext uri="{BB962C8B-B14F-4D97-AF65-F5344CB8AC3E}">
        <p14:creationId xmlns:p14="http://schemas.microsoft.com/office/powerpoint/2010/main" val="3035180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Dopady vysoké míry předlužení </a:t>
            </a:r>
            <a:endParaRPr lang="cs-CZ" dirty="0"/>
          </a:p>
        </p:txBody>
      </p:sp>
      <p:sp>
        <p:nvSpPr>
          <p:cNvPr id="3" name="Zástupný symbol pro obsah 2"/>
          <p:cNvSpPr>
            <a:spLocks noGrp="1"/>
          </p:cNvSpPr>
          <p:nvPr>
            <p:ph sz="quarter" idx="1"/>
          </p:nvPr>
        </p:nvSpPr>
        <p:spPr/>
        <p:txBody>
          <a:bodyPr>
            <a:normAutofit fontScale="85000" lnSpcReduction="20000"/>
          </a:bodyPr>
          <a:lstStyle/>
          <a:p>
            <a:pPr marL="285750" indent="-285750">
              <a:buFontTx/>
              <a:buChar char="-"/>
            </a:pPr>
            <a:r>
              <a:rPr lang="cs-CZ" sz="2000" b="1" dirty="0"/>
              <a:t>Ekonomické:</a:t>
            </a:r>
          </a:p>
          <a:p>
            <a:pPr marL="742950" lvl="1" indent="-285750">
              <a:buFontTx/>
              <a:buChar char="-"/>
            </a:pPr>
            <a:r>
              <a:rPr lang="cs-CZ" sz="2000" dirty="0"/>
              <a:t>klesající příjmy státu z daní a sociálního pojištění; </a:t>
            </a:r>
          </a:p>
          <a:p>
            <a:pPr marL="742950" lvl="1" indent="-285750">
              <a:buFontTx/>
              <a:buChar char="-"/>
            </a:pPr>
            <a:r>
              <a:rPr lang="cs-CZ" sz="2000" dirty="0"/>
              <a:t>rostoucí výdaje státu na sociální </a:t>
            </a:r>
            <a:r>
              <a:rPr lang="en-US" sz="2000" dirty="0" err="1"/>
              <a:t>podporu</a:t>
            </a:r>
            <a:r>
              <a:rPr lang="cs-CZ" sz="2000" dirty="0"/>
              <a:t>, zdravotní péči, prevenci a řešení následků kriminality atp.;</a:t>
            </a:r>
          </a:p>
          <a:p>
            <a:pPr marL="742950" lvl="1" indent="-285750">
              <a:buFontTx/>
              <a:buChar char="-"/>
            </a:pPr>
            <a:r>
              <a:rPr lang="cs-CZ" sz="2000" dirty="0"/>
              <a:t>rostoucí dluhy vůči státu či obci; </a:t>
            </a:r>
          </a:p>
          <a:p>
            <a:pPr marL="742950" lvl="1" indent="-285750">
              <a:buFontTx/>
              <a:buChar char="-"/>
            </a:pPr>
            <a:r>
              <a:rPr lang="cs-CZ" sz="2000" dirty="0"/>
              <a:t>pokřivení trhu práce na straně poptávky i nabídky.</a:t>
            </a:r>
          </a:p>
          <a:p>
            <a:pPr marL="742950" lvl="1" indent="-285750">
              <a:buFontTx/>
              <a:buChar char="-"/>
            </a:pPr>
            <a:endParaRPr lang="cs-CZ" sz="300" dirty="0"/>
          </a:p>
          <a:p>
            <a:pPr marL="285750" indent="-285750">
              <a:buFontTx/>
              <a:buChar char="-"/>
            </a:pPr>
            <a:r>
              <a:rPr lang="cs-CZ" sz="2000" b="1" dirty="0"/>
              <a:t>Sociální a individuální:</a:t>
            </a:r>
          </a:p>
          <a:p>
            <a:pPr marL="742950" lvl="1" indent="-285750">
              <a:buFontTx/>
              <a:buChar char="-"/>
            </a:pPr>
            <a:r>
              <a:rPr lang="cs-CZ" sz="2000" dirty="0"/>
              <a:t>ztráta bydlení;</a:t>
            </a:r>
          </a:p>
          <a:p>
            <a:pPr marL="742950" lvl="1" indent="-285750">
              <a:buFontTx/>
              <a:buChar char="-"/>
            </a:pPr>
            <a:r>
              <a:rPr lang="cs-CZ" sz="2000" dirty="0"/>
              <a:t>ztráta zaměstnání;</a:t>
            </a:r>
          </a:p>
          <a:p>
            <a:pPr marL="742950" lvl="1" indent="-285750">
              <a:buFontTx/>
              <a:buChar char="-"/>
            </a:pPr>
            <a:r>
              <a:rPr lang="cs-CZ" sz="2000" dirty="0"/>
              <a:t>rozvod / rozchod s partnerem</a:t>
            </a:r>
          </a:p>
          <a:p>
            <a:pPr marL="742950" lvl="1" indent="-285750">
              <a:buFontTx/>
              <a:buChar char="-"/>
            </a:pPr>
            <a:r>
              <a:rPr lang="cs-CZ" sz="2000" dirty="0"/>
              <a:t>zhoršení zdravotního stavu;</a:t>
            </a:r>
          </a:p>
          <a:p>
            <a:pPr marL="742950" lvl="1" indent="-285750">
              <a:buFontTx/>
              <a:buChar char="-"/>
            </a:pPr>
            <a:r>
              <a:rPr lang="cs-CZ" sz="2000" dirty="0"/>
              <a:t>materiální deprivace;</a:t>
            </a:r>
          </a:p>
          <a:p>
            <a:pPr marL="742950" lvl="1" indent="-285750">
              <a:buFontTx/>
              <a:buChar char="-"/>
            </a:pPr>
            <a:r>
              <a:rPr lang="cs-CZ" sz="2000" dirty="0"/>
              <a:t>apatie</a:t>
            </a:r>
          </a:p>
          <a:p>
            <a:pPr marL="742950" lvl="1" indent="-285750">
              <a:buFontTx/>
              <a:buChar char="-"/>
            </a:pPr>
            <a:r>
              <a:rPr lang="cs-CZ" sz="2000" dirty="0"/>
              <a:t>patologické chování;</a:t>
            </a:r>
          </a:p>
          <a:p>
            <a:pPr marL="742950" lvl="1" indent="-285750">
              <a:buFontTx/>
              <a:buChar char="-"/>
            </a:pPr>
            <a:r>
              <a:rPr lang="cs-CZ" sz="2000" dirty="0"/>
              <a:t>dopady na děti;</a:t>
            </a:r>
          </a:p>
          <a:p>
            <a:pPr marL="742950" lvl="1" indent="-285750">
              <a:buFontTx/>
              <a:buChar char="-"/>
            </a:pPr>
            <a:r>
              <a:rPr lang="cs-CZ" sz="2000" dirty="0"/>
              <a:t>nárůst kriminality;</a:t>
            </a:r>
          </a:p>
          <a:p>
            <a:pPr marL="742950" lvl="1" indent="-285750">
              <a:buFontTx/>
              <a:buChar char="-"/>
            </a:pPr>
            <a:r>
              <a:rPr lang="cs-CZ" sz="2000" dirty="0"/>
              <a:t>sociální vyloučení (mezigenerační riziko).</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694112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Přes 150 tisíc lidí čelí minimálně 10 exekucím</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indent="0">
              <a:buNone/>
            </a:pPr>
            <a:r>
              <a:rPr lang="cs-CZ" sz="2800" b="1" dirty="0"/>
              <a:t>Komu tato situace vyhovuje?</a:t>
            </a:r>
          </a:p>
          <a:p>
            <a:pPr marL="0" indent="0">
              <a:buNone/>
            </a:pPr>
            <a:endParaRPr lang="cs-CZ" sz="400" b="1" dirty="0"/>
          </a:p>
          <a:p>
            <a:r>
              <a:rPr lang="cs-CZ" b="1" dirty="0"/>
              <a:t>Státu</a:t>
            </a:r>
            <a:r>
              <a:rPr lang="cs-CZ" dirty="0"/>
              <a:t> (daňovému poplatníkovi)</a:t>
            </a:r>
            <a:r>
              <a:rPr lang="cs-CZ" b="1" dirty="0"/>
              <a:t>?</a:t>
            </a:r>
            <a:r>
              <a:rPr lang="cs-CZ" dirty="0"/>
              <a:t> (nižší příjmy, vyšší výdaje)</a:t>
            </a:r>
          </a:p>
          <a:p>
            <a:r>
              <a:rPr lang="cs-CZ" b="1" dirty="0"/>
              <a:t>Současným věřitelům </a:t>
            </a:r>
            <a:r>
              <a:rPr lang="cs-CZ" dirty="0"/>
              <a:t>dlužníka</a:t>
            </a:r>
            <a:r>
              <a:rPr lang="cs-CZ" b="1" dirty="0"/>
              <a:t>?</a:t>
            </a:r>
          </a:p>
          <a:p>
            <a:r>
              <a:rPr lang="cs-CZ" b="1" dirty="0"/>
              <a:t>Exekutorům?</a:t>
            </a:r>
            <a:r>
              <a:rPr lang="cs-CZ" dirty="0"/>
              <a:t> (marné náklady, plýtvání časem nejen svým, ale všech zúčastněných, demotivace zaměstnanců úřadu…)</a:t>
            </a:r>
          </a:p>
          <a:p>
            <a:r>
              <a:rPr lang="cs-CZ" b="1" dirty="0"/>
              <a:t>Zaměstnavatelům? </a:t>
            </a:r>
            <a:r>
              <a:rPr lang="cs-CZ" dirty="0"/>
              <a:t>(součinnost, nedostatek sil, nemožnost motivace, vysoké náklady)</a:t>
            </a:r>
          </a:p>
          <a:p>
            <a:r>
              <a:rPr lang="cs-CZ" b="1" dirty="0"/>
              <a:t>Bankám?</a:t>
            </a:r>
            <a:r>
              <a:rPr lang="cs-CZ" dirty="0"/>
              <a:t> (součinnost, blokace účtů, náklady spojené s otevřeným nepoužívaným účtem)</a:t>
            </a:r>
          </a:p>
          <a:p>
            <a:r>
              <a:rPr lang="cs-CZ" b="1" dirty="0"/>
              <a:t>Úřadům práce?</a:t>
            </a:r>
            <a:r>
              <a:rPr lang="cs-CZ" dirty="0"/>
              <a:t> (zbytečná práce, plýtvání časem i náklady)</a:t>
            </a:r>
          </a:p>
          <a:p>
            <a:r>
              <a:rPr lang="cs-CZ" b="1" dirty="0"/>
              <a:t>Místním samosprávám, podnikatelům, rezidentům? </a:t>
            </a:r>
            <a:r>
              <a:rPr lang="cs-CZ" dirty="0"/>
              <a:t>(dopady jsou vidět zejména na lokální úrovni)</a:t>
            </a:r>
          </a:p>
          <a:p>
            <a:r>
              <a:rPr lang="cs-CZ" b="1" dirty="0"/>
              <a:t>Dluhovým poradnám?</a:t>
            </a:r>
          </a:p>
          <a:p>
            <a:r>
              <a:rPr lang="cs-CZ" b="1" dirty="0"/>
              <a:t>Soudům?</a:t>
            </a:r>
            <a:r>
              <a:rPr lang="cs-CZ" dirty="0"/>
              <a:t> (zavalení novými a novými případy)</a:t>
            </a:r>
          </a:p>
          <a:p>
            <a:r>
              <a:rPr lang="cs-CZ" b="1" dirty="0"/>
              <a:t>Těmto zadluženým lidem?</a:t>
            </a:r>
            <a:r>
              <a:rPr lang="cs-CZ" dirty="0"/>
              <a:t> (zaměstnání, bydlení, zdraví - stres, frustrace, děti, rodina…)</a:t>
            </a:r>
          </a:p>
          <a:p>
            <a:endParaRPr lang="en-US" sz="100" dirty="0"/>
          </a:p>
          <a:p>
            <a:pPr marL="0" indent="0">
              <a:buNone/>
            </a:pPr>
            <a:r>
              <a:rPr lang="cs-CZ" dirty="0"/>
              <a:t>-</a:t>
            </a:r>
            <a:r>
              <a:rPr lang="en-US" sz="2800" b="1" dirty="0">
                <a:solidFill>
                  <a:srgbClr val="E23D19"/>
                </a:solidFill>
              </a:rPr>
              <a:t>&gt; </a:t>
            </a:r>
            <a:r>
              <a:rPr lang="en-US" sz="2800" b="1" dirty="0" err="1">
                <a:solidFill>
                  <a:srgbClr val="E23D19"/>
                </a:solidFill>
              </a:rPr>
              <a:t>situace</a:t>
            </a:r>
            <a:r>
              <a:rPr lang="en-US" sz="2800" b="1" dirty="0">
                <a:solidFill>
                  <a:srgbClr val="E23D19"/>
                </a:solidFill>
              </a:rPr>
              <a:t> </a:t>
            </a:r>
            <a:r>
              <a:rPr lang="en-US" sz="2800" b="1" dirty="0" err="1">
                <a:solidFill>
                  <a:srgbClr val="E23D19"/>
                </a:solidFill>
              </a:rPr>
              <a:t>nevyhovuje</a:t>
            </a:r>
            <a:r>
              <a:rPr lang="en-US" sz="2800" b="1" dirty="0">
                <a:solidFill>
                  <a:srgbClr val="E23D19"/>
                </a:solidFill>
              </a:rPr>
              <a:t> </a:t>
            </a:r>
            <a:r>
              <a:rPr lang="en-US" sz="2800" b="1" dirty="0" err="1">
                <a:solidFill>
                  <a:srgbClr val="E23D19"/>
                </a:solidFill>
              </a:rPr>
              <a:t>nikomu</a:t>
            </a:r>
            <a:r>
              <a:rPr lang="en-US" sz="2800" b="1" dirty="0">
                <a:solidFill>
                  <a:srgbClr val="E23D19"/>
                </a:solidFill>
              </a:rPr>
              <a:t>!</a:t>
            </a:r>
            <a:endParaRPr lang="cs-CZ" b="1" dirty="0">
              <a:solidFill>
                <a:srgbClr val="E23D19"/>
              </a:solidFill>
            </a:endParaRPr>
          </a:p>
          <a:p>
            <a:endParaRPr lang="cs-CZ" dirty="0"/>
          </a:p>
        </p:txBody>
      </p:sp>
    </p:spTree>
    <p:extLst>
      <p:ext uri="{BB962C8B-B14F-4D97-AF65-F5344CB8AC3E}">
        <p14:creationId xmlns:p14="http://schemas.microsoft.com/office/powerpoint/2010/main" val="3699830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Úspěšnost vymáhání</a:t>
            </a:r>
            <a:endParaRPr lang="cs-CZ" dirty="0"/>
          </a:p>
        </p:txBody>
      </p:sp>
      <p:sp>
        <p:nvSpPr>
          <p:cNvPr id="3" name="Zástupný symbol pro obsah 2"/>
          <p:cNvSpPr>
            <a:spLocks noGrp="1"/>
          </p:cNvSpPr>
          <p:nvPr>
            <p:ph sz="quarter" idx="1"/>
          </p:nvPr>
        </p:nvSpPr>
        <p:spPr/>
        <p:txBody>
          <a:bodyPr/>
          <a:lstStyle/>
          <a:p>
            <a:r>
              <a:rPr lang="cs-CZ" dirty="0"/>
              <a:t>Konkurz právnických osob		</a:t>
            </a:r>
            <a:r>
              <a:rPr lang="en-US" sz="2000" dirty="0" err="1" smtClean="0"/>
              <a:t>cca</a:t>
            </a:r>
            <a:r>
              <a:rPr lang="en-US" dirty="0" smtClean="0"/>
              <a:t> </a:t>
            </a:r>
            <a:r>
              <a:rPr lang="cs-CZ" dirty="0"/>
              <a:t>7%</a:t>
            </a:r>
          </a:p>
          <a:p>
            <a:r>
              <a:rPr lang="cs-CZ" dirty="0"/>
              <a:t>Exekuce 					</a:t>
            </a:r>
            <a:r>
              <a:rPr lang="cs-CZ" sz="2000" dirty="0" smtClean="0"/>
              <a:t>cca</a:t>
            </a:r>
            <a:r>
              <a:rPr lang="cs-CZ" dirty="0" smtClean="0"/>
              <a:t> </a:t>
            </a:r>
            <a:r>
              <a:rPr lang="cs-CZ" dirty="0"/>
              <a:t>18%</a:t>
            </a:r>
          </a:p>
          <a:p>
            <a:r>
              <a:rPr lang="cs-CZ" dirty="0"/>
              <a:t>Oddlužení					</a:t>
            </a:r>
            <a:r>
              <a:rPr lang="en-US" sz="2000" dirty="0" err="1" smtClean="0"/>
              <a:t>cca</a:t>
            </a:r>
            <a:r>
              <a:rPr lang="en-US" dirty="0" smtClean="0"/>
              <a:t> </a:t>
            </a:r>
            <a:r>
              <a:rPr lang="cs-CZ" dirty="0"/>
              <a:t>56%</a:t>
            </a:r>
          </a:p>
          <a:p>
            <a:endParaRPr lang="cs-CZ" dirty="0"/>
          </a:p>
          <a:p>
            <a:r>
              <a:rPr lang="cs-CZ" dirty="0"/>
              <a:t>Průměrný počet věřitelů v oddlužení:	9</a:t>
            </a:r>
          </a:p>
          <a:p>
            <a:endParaRPr lang="cs-CZ" dirty="0"/>
          </a:p>
        </p:txBody>
      </p:sp>
    </p:spTree>
    <p:extLst>
      <p:ext uri="{BB962C8B-B14F-4D97-AF65-F5344CB8AC3E}">
        <p14:creationId xmlns:p14="http://schemas.microsoft.com/office/powerpoint/2010/main" val="415196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Osobní bankrot - Insolvence</a:t>
            </a:r>
            <a:endParaRPr lang="cs-CZ" dirty="0"/>
          </a:p>
        </p:txBody>
      </p:sp>
      <p:sp>
        <p:nvSpPr>
          <p:cNvPr id="3" name="Zástupný symbol pro obsah 2"/>
          <p:cNvSpPr>
            <a:spLocks noGrp="1"/>
          </p:cNvSpPr>
          <p:nvPr>
            <p:ph sz="quarter" idx="1"/>
          </p:nvPr>
        </p:nvSpPr>
        <p:spPr/>
        <p:txBody>
          <a:bodyPr/>
          <a:lstStyle/>
          <a:p>
            <a:r>
              <a:rPr lang="cs-CZ" dirty="0"/>
              <a:t>Insolvence</a:t>
            </a:r>
            <a:r>
              <a:rPr lang="cs-CZ" b="1" dirty="0"/>
              <a:t> </a:t>
            </a:r>
            <a:r>
              <a:rPr lang="cs-CZ" dirty="0"/>
              <a:t>je negativní vývoj majetkových záležitostí fyzické osoby, který vyústil v její platební neschopnost, v úpadek</a:t>
            </a:r>
          </a:p>
          <a:p>
            <a:r>
              <a:rPr lang="cs-CZ" dirty="0" smtClean="0"/>
              <a:t>Podmínky: subjekt </a:t>
            </a:r>
            <a:r>
              <a:rPr lang="cs-CZ" dirty="0"/>
              <a:t>má více věřitelů, má peněžité závazky po dobu delší než 30 dnů po lhůtě splatnosti a není schopen tyto závazky plnit</a:t>
            </a:r>
          </a:p>
          <a:p>
            <a:endParaRPr lang="cs-CZ" dirty="0"/>
          </a:p>
        </p:txBody>
      </p:sp>
    </p:spTree>
    <p:extLst>
      <p:ext uri="{BB962C8B-B14F-4D97-AF65-F5344CB8AC3E}">
        <p14:creationId xmlns:p14="http://schemas.microsoft.com/office/powerpoint/2010/main" val="1826106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Insolvenční správce</a:t>
            </a:r>
            <a:endParaRPr lang="cs-CZ" dirty="0"/>
          </a:p>
        </p:txBody>
      </p:sp>
      <p:sp>
        <p:nvSpPr>
          <p:cNvPr id="3" name="Content Placeholder 2"/>
          <p:cNvSpPr>
            <a:spLocks noGrp="1"/>
          </p:cNvSpPr>
          <p:nvPr>
            <p:ph idx="1"/>
          </p:nvPr>
        </p:nvSpPr>
        <p:spPr/>
        <p:txBody>
          <a:bodyPr>
            <a:normAutofit/>
          </a:bodyPr>
          <a:lstStyle/>
          <a:p>
            <a:r>
              <a:rPr lang="cs-CZ" b="1" dirty="0" smtClean="0"/>
              <a:t>Insolvenční správce</a:t>
            </a:r>
            <a:r>
              <a:rPr lang="cs-CZ" dirty="0" smtClean="0"/>
              <a:t> je jeden z procesních subjektů insolvenčního řízení. </a:t>
            </a:r>
          </a:p>
          <a:p>
            <a:r>
              <a:rPr lang="cs-CZ" dirty="0" smtClean="0"/>
              <a:t>Hlavními činnostmi insolvenčního správce je nakládání s majetkovou podstatou dlužníka a v případě konkursu odpovědnost za zpeněžení majetku, řešení insolvenčních a dalších sporů, ve kterých se jedná ze strany dlužníka.</a:t>
            </a:r>
          </a:p>
          <a:p>
            <a:r>
              <a:rPr lang="cs-CZ" dirty="0" smtClean="0"/>
              <a:t>Cílem činností insolvenčního správce je maximalizovat uspokojení pohledávek věřitelů.</a:t>
            </a:r>
          </a:p>
          <a:p>
            <a:r>
              <a:rPr lang="cs-CZ" dirty="0" smtClean="0"/>
              <a:t>Dříve - správce konkursní podstaty</a:t>
            </a:r>
          </a:p>
          <a:p>
            <a:endParaRPr lang="cs-CZ" dirty="0"/>
          </a:p>
        </p:txBody>
      </p:sp>
    </p:spTree>
    <p:extLst>
      <p:ext uri="{BB962C8B-B14F-4D97-AF65-F5344CB8AC3E}">
        <p14:creationId xmlns:p14="http://schemas.microsoft.com/office/powerpoint/2010/main" val="37316006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sz="quarter" idx="1"/>
          </p:nvPr>
        </p:nvGraphicFramePr>
        <p:xfrm>
          <a:off x="457200" y="476250"/>
          <a:ext cx="7467600" cy="5997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2330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effectLst/>
              </a:rPr>
              <a:t>OSOBNÍ </a:t>
            </a:r>
            <a:r>
              <a:rPr lang="cs-CZ" b="1" dirty="0">
                <a:effectLst/>
              </a:rPr>
              <a:t>BANKROT</a:t>
            </a:r>
            <a:endParaRPr lang="cs-CZ" dirty="0"/>
          </a:p>
        </p:txBody>
      </p:sp>
      <p:sp>
        <p:nvSpPr>
          <p:cNvPr id="3" name="Zástupný symbol pro obsah 2"/>
          <p:cNvSpPr>
            <a:spLocks noGrp="1"/>
          </p:cNvSpPr>
          <p:nvPr>
            <p:ph idx="1"/>
          </p:nvPr>
        </p:nvSpPr>
        <p:spPr/>
        <p:txBody>
          <a:bodyPr>
            <a:normAutofit/>
          </a:bodyPr>
          <a:lstStyle/>
          <a:p>
            <a:r>
              <a:rPr lang="cs-CZ" dirty="0" smtClean="0"/>
              <a:t>Může ho podat jen dlužník spolu s insolvenčním návrhem, nebo do 30 dnů od doručení insolvenčního návrhu dlužník, pokud se jedná o věřitelský insolvenční návrh</a:t>
            </a:r>
          </a:p>
          <a:p>
            <a:r>
              <a:rPr lang="cs-CZ" dirty="0"/>
              <a:t>Výjimečně dlužník může požádat o osobní bankrot i </a:t>
            </a:r>
            <a:r>
              <a:rPr lang="cs-CZ" dirty="0" smtClean="0"/>
              <a:t>u pohledávek z</a:t>
            </a:r>
            <a:r>
              <a:rPr lang="cs-CZ" dirty="0"/>
              <a:t> podnikatelské činnosti. Má to podmínku, že s tím musejí souhlasit </a:t>
            </a:r>
            <a:r>
              <a:rPr lang="cs-CZ" dirty="0" smtClean="0"/>
              <a:t>věřitelé, </a:t>
            </a:r>
            <a:r>
              <a:rPr lang="cs-CZ" dirty="0"/>
              <a:t>kterých se to přímo týká. </a:t>
            </a:r>
          </a:p>
        </p:txBody>
      </p:sp>
    </p:spTree>
    <p:extLst>
      <p:ext uri="{BB962C8B-B14F-4D97-AF65-F5344CB8AC3E}">
        <p14:creationId xmlns:p14="http://schemas.microsoft.com/office/powerpoint/2010/main" val="2809693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4800" y="357166"/>
            <a:ext cx="8686800" cy="6215106"/>
          </a:xfrm>
        </p:spPr>
        <p:txBody>
          <a:bodyPr>
            <a:normAutofit fontScale="70000" lnSpcReduction="20000"/>
          </a:bodyPr>
          <a:lstStyle/>
          <a:p>
            <a:r>
              <a:rPr lang="cs-CZ" sz="3400" dirty="0" smtClean="0"/>
              <a:t>Podmínkou je, aby nezajištěným věřitelům byly uspokojeny pohledávky ve výši min. 30 %, pokud věřitelé dobrovolně nesouhlasí s částkou nižší.</a:t>
            </a:r>
          </a:p>
          <a:p>
            <a:r>
              <a:rPr lang="cs-CZ" sz="3400" dirty="0" smtClean="0"/>
              <a:t>Zajištění věřitelé se uspokojují z předmětu zajištění (nemovitost, movitá věc atd.). </a:t>
            </a:r>
          </a:p>
          <a:p>
            <a:pPr lvl="0"/>
            <a:r>
              <a:rPr lang="cs-CZ" sz="3400" dirty="0" smtClean="0"/>
              <a:t>Návrh na oddlužení je oprávněn podat pouze dlužník, a to na formuláři zveřejněném Ministerstvem spravedlnosti a musí obsahovat zejména označení dlužníka a osob oprávněných za něho jednat, údaje o očekávaných příjmech dlužníka v následujících 5 letech, údaje o příjmech dlužníka za poslední 3 roky.</a:t>
            </a:r>
          </a:p>
          <a:p>
            <a:r>
              <a:rPr lang="cs-CZ" sz="3400" dirty="0" err="1" smtClean="0"/>
              <a:t>Insolvenční</a:t>
            </a:r>
            <a:r>
              <a:rPr lang="cs-CZ" sz="3400" dirty="0" smtClean="0"/>
              <a:t> soud však může návrh na povolení oddlužení zamítnout, jestliže zjistí, že jím je sledován nepoctivý záměr, nebo hodnota plnění, které by při oddlužení obdrželi nezajištění věřitelé, bude nižší než 30 % jejich pohledávek, ledaže tito věřitelé s nižším plněním souhlasí, nebo jej znovu podala osoba, o jejímž návrhu na povolení oddlužení bylo již dříve rozhodnuto, nebo dosavadní výsledky řízení dokládají lehkomyslný nebo nedbalý přístup dlužníka k plnění povinností v </a:t>
            </a:r>
            <a:r>
              <a:rPr lang="cs-CZ" sz="3400" dirty="0" err="1" smtClean="0"/>
              <a:t>insolvenčním</a:t>
            </a:r>
            <a:r>
              <a:rPr lang="cs-CZ" sz="3400" dirty="0" smtClean="0"/>
              <a:t> řízení.</a:t>
            </a:r>
          </a:p>
          <a:p>
            <a:pPr lvl="0"/>
            <a:endParaRPr lang="cs-CZ" dirty="0" smtClean="0"/>
          </a:p>
          <a:p>
            <a:endParaRPr lang="cs-CZ" dirty="0"/>
          </a:p>
        </p:txBody>
      </p:sp>
    </p:spTree>
    <p:extLst>
      <p:ext uri="{BB962C8B-B14F-4D97-AF65-F5344CB8AC3E}">
        <p14:creationId xmlns:p14="http://schemas.microsoft.com/office/powerpoint/2010/main" val="3628136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Exekuční (vykonávací) řízení</a:t>
            </a:r>
            <a:endParaRPr lang="cs-CZ" dirty="0"/>
          </a:p>
        </p:txBody>
      </p:sp>
      <p:sp>
        <p:nvSpPr>
          <p:cNvPr id="3" name="Zástupný symbol pro obsah 2"/>
          <p:cNvSpPr>
            <a:spLocks noGrp="1"/>
          </p:cNvSpPr>
          <p:nvPr>
            <p:ph sz="quarter" idx="1"/>
          </p:nvPr>
        </p:nvSpPr>
        <p:spPr/>
        <p:txBody>
          <a:bodyPr>
            <a:normAutofit fontScale="85000" lnSpcReduction="20000"/>
          </a:bodyPr>
          <a:lstStyle/>
          <a:p>
            <a:pPr lvl="0"/>
            <a:r>
              <a:rPr lang="cs-CZ" i="1" dirty="0"/>
              <a:t>jde o využití prostředků státního donucení</a:t>
            </a:r>
            <a:r>
              <a:rPr lang="cs-CZ" dirty="0"/>
              <a:t>, tyto prostředky jsou soudu svěřeny nejen k ochraně práv věřitelů (není jím dovoleno vzít právo do svých rukou, zjednat si uspokojení svého práva svémocí, násilnými zásahy do osobní a majetkové sféry dlužníka), ale v zájmu autority samotného soudu (aby jeho rozhodnutí nebyla brána na lehkou váhu)</a:t>
            </a:r>
          </a:p>
          <a:p>
            <a:pPr lvl="0"/>
            <a:r>
              <a:rPr lang="cs-CZ" dirty="0"/>
              <a:t>smyslem vykonávajícího řízení je uspokojit věřitele v jeho nároku soudem, nezůstává dlužník bez ochrany (nemůže být uvedeným zásahem zbaven toho, co je pro něho a jeho rodinu životně nezbytné), zásah postihující dlužníkův majetek, musí být přiměřený a nesmí dlužníku způsobit větší újmu</a:t>
            </a:r>
          </a:p>
          <a:p>
            <a:pPr lvl="0"/>
            <a:r>
              <a:rPr lang="cs-CZ" dirty="0"/>
              <a:t>v soudním exekučním řízení lze vedle rozhodnutí vydaných v občanském soudním řízení (rozsudků, usnesení, platebních rozkazů) ukládajících povinnost k plnění vykonat také rozhodnutí vydaná v jiném řízení, např. vykonatelné rozhodčí nálezy a smíry, vykonatelná rozhodnutí soudu a jiných orgánů státní správy a uzemní samosprávy, notářské zápisy atd.</a:t>
            </a:r>
          </a:p>
          <a:p>
            <a:endParaRPr lang="cs-CZ" dirty="0"/>
          </a:p>
        </p:txBody>
      </p:sp>
    </p:spTree>
    <p:extLst>
      <p:ext uri="{BB962C8B-B14F-4D97-AF65-F5344CB8AC3E}">
        <p14:creationId xmlns:p14="http://schemas.microsoft.com/office/powerpoint/2010/main" val="3043693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304800" y="214312"/>
            <a:ext cx="8686800" cy="6357959"/>
          </a:xfrm>
        </p:spPr>
        <p:txBody>
          <a:bodyPr>
            <a:normAutofit fontScale="92500" lnSpcReduction="20000"/>
          </a:bodyPr>
          <a:lstStyle/>
          <a:p>
            <a:pPr lvl="0"/>
            <a:r>
              <a:rPr lang="cs-CZ" dirty="0" smtClean="0"/>
              <a:t>Do dvou hodin od přijetí </a:t>
            </a:r>
            <a:r>
              <a:rPr lang="cs-CZ" dirty="0" err="1" smtClean="0"/>
              <a:t>insolvenčního</a:t>
            </a:r>
            <a:r>
              <a:rPr lang="cs-CZ" dirty="0" smtClean="0"/>
              <a:t> návrhu, zveřejní soud vyhlášku o zahájení </a:t>
            </a:r>
            <a:r>
              <a:rPr lang="cs-CZ" dirty="0" err="1" smtClean="0"/>
              <a:t>insolvenčního</a:t>
            </a:r>
            <a:r>
              <a:rPr lang="cs-CZ" dirty="0" smtClean="0"/>
              <a:t> řízení. S tímto okamžikem zákon spojuje důležité účinky. Jednak se pohledávky a práva týkající se majetkové podstaty mohou uplatnit jen přihláškou do </a:t>
            </a:r>
            <a:r>
              <a:rPr lang="cs-CZ" dirty="0" err="1" smtClean="0"/>
              <a:t>insolvenčního</a:t>
            </a:r>
            <a:r>
              <a:rPr lang="cs-CZ" dirty="0" smtClean="0"/>
              <a:t> řízení a výkon rozhodnutí či exekuci majetku dlužníka a majetku zapsaného do majetkové podstaty, lze nařídit, ale nelze provést.</a:t>
            </a:r>
          </a:p>
          <a:p>
            <a:r>
              <a:rPr lang="cs-CZ" dirty="0" smtClean="0"/>
              <a:t>Všichni věřitelé dále mohou své pohledávky uplatňovat pouze v insolvenčním řízení.</a:t>
            </a:r>
          </a:p>
          <a:p>
            <a:r>
              <a:rPr lang="cs-CZ" dirty="0" smtClean="0"/>
              <a:t>Termín pro přihlášení pohledávek je 1-2 měsíce od vyhlášení rozhodnutí o úpadku</a:t>
            </a:r>
          </a:p>
          <a:p>
            <a:r>
              <a:rPr lang="cs-CZ" dirty="0" smtClean="0"/>
              <a:t>Všechny exekuce vedené na dlužníka se musí okamžitě zastavit a dlužník je proti nim nadále chráněn. </a:t>
            </a:r>
          </a:p>
          <a:p>
            <a:r>
              <a:rPr lang="cs-CZ" dirty="0" smtClean="0"/>
              <a:t>Pokud dlužník prokáže, že má dostatečný příjem a dokáže splatit věřitelům do 5 let alespoň 30% pohledávek, soud mu oddlužení povolí.</a:t>
            </a:r>
          </a:p>
          <a:p>
            <a:pPr lvl="0"/>
            <a:r>
              <a:rPr lang="cs-CZ" dirty="0" smtClean="0"/>
              <a:t>Věřitelé sami musí zjistit, že dlužník je v </a:t>
            </a:r>
            <a:r>
              <a:rPr lang="cs-CZ" dirty="0" err="1" smtClean="0"/>
              <a:t>insolvenčním</a:t>
            </a:r>
            <a:r>
              <a:rPr lang="cs-CZ" dirty="0" smtClean="0"/>
              <a:t> řízení a musí přihlásit své pohledávky. Pokud toto nezjistí nebo je včas nepřihlásí, tak mají smůlu a dlužník tyto pohledávky splatit nemusí.</a:t>
            </a:r>
          </a:p>
          <a:p>
            <a:endParaRPr lang="cs-CZ" dirty="0" smtClean="0"/>
          </a:p>
          <a:p>
            <a:pPr lvl="0"/>
            <a:endParaRPr lang="cs-CZ" dirty="0" smtClean="0"/>
          </a:p>
          <a:p>
            <a:endParaRPr lang="cs-CZ" dirty="0"/>
          </a:p>
        </p:txBody>
      </p:sp>
    </p:spTree>
    <p:extLst>
      <p:ext uri="{BB962C8B-B14F-4D97-AF65-F5344CB8AC3E}">
        <p14:creationId xmlns:p14="http://schemas.microsoft.com/office/powerpoint/2010/main" val="32681891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Kalkulačka osobního bankrotu</a:t>
            </a:r>
            <a:endParaRPr lang="cs-CZ" dirty="0"/>
          </a:p>
        </p:txBody>
      </p:sp>
      <p:sp>
        <p:nvSpPr>
          <p:cNvPr id="3" name="Content Placeholder 2"/>
          <p:cNvSpPr>
            <a:spLocks noGrp="1"/>
          </p:cNvSpPr>
          <p:nvPr>
            <p:ph idx="1"/>
          </p:nvPr>
        </p:nvSpPr>
        <p:spPr/>
        <p:txBody>
          <a:bodyPr/>
          <a:lstStyle/>
          <a:p>
            <a:r>
              <a:rPr lang="en-US" dirty="0"/>
              <a:t>https://</a:t>
            </a:r>
            <a:r>
              <a:rPr lang="en-US" dirty="0" err="1"/>
              <a:t>www.penize.cz</a:t>
            </a:r>
            <a:r>
              <a:rPr lang="en-US" dirty="0"/>
              <a:t>/</a:t>
            </a:r>
            <a:r>
              <a:rPr lang="en-US" dirty="0" err="1"/>
              <a:t>kalkulacky</a:t>
            </a:r>
            <a:r>
              <a:rPr lang="en-US" dirty="0"/>
              <a:t>/</a:t>
            </a:r>
            <a:r>
              <a:rPr lang="en-US" dirty="0" err="1"/>
              <a:t>osobni-bankrot</a:t>
            </a:r>
            <a:endParaRPr lang="en-US" dirty="0"/>
          </a:p>
        </p:txBody>
      </p:sp>
    </p:spTree>
    <p:extLst>
      <p:ext uri="{BB962C8B-B14F-4D97-AF65-F5344CB8AC3E}">
        <p14:creationId xmlns:p14="http://schemas.microsoft.com/office/powerpoint/2010/main" val="3636179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lgn="ctr"/>
            <a:r>
              <a:rPr lang="cs-CZ" dirty="0" smtClean="0"/>
              <a:t>Má vlastně pro věřitele </a:t>
            </a:r>
            <a:r>
              <a:rPr lang="cs-CZ" dirty="0" err="1" smtClean="0"/>
              <a:t>insolvenční</a:t>
            </a:r>
            <a:r>
              <a:rPr lang="cs-CZ" dirty="0" smtClean="0"/>
              <a:t> řízení nějaké klady? </a:t>
            </a:r>
            <a:br>
              <a:rPr lang="cs-CZ" dirty="0" smtClean="0"/>
            </a:br>
            <a:endParaRPr lang="cs-CZ" dirty="0"/>
          </a:p>
        </p:txBody>
      </p:sp>
      <p:sp>
        <p:nvSpPr>
          <p:cNvPr id="3" name="Zástupný symbol pro obsah 2"/>
          <p:cNvSpPr>
            <a:spLocks noGrp="1"/>
          </p:cNvSpPr>
          <p:nvPr>
            <p:ph idx="1"/>
          </p:nvPr>
        </p:nvSpPr>
        <p:spPr>
          <a:xfrm>
            <a:off x="304800" y="1357298"/>
            <a:ext cx="8686800" cy="5143536"/>
          </a:xfrm>
        </p:spPr>
        <p:txBody>
          <a:bodyPr>
            <a:normAutofit fontScale="92500" lnSpcReduction="20000"/>
          </a:bodyPr>
          <a:lstStyle/>
          <a:p>
            <a:r>
              <a:rPr lang="cs-CZ" dirty="0" smtClean="0"/>
              <a:t>Věřitel přijde o část své pohledávky, v nejhorším případě to bude 70 % dluhu. Na druhou stranu má ale jistotu (za předpokladu, že oddlužení bude dovedeno do zdárného konce), že minimálně 30% dlužných peněz dostane. Dlužník už však bývá často v takové situaci, že kdyby návrh na oddlužení nepodal, tak by jej dluhová past zcela smetla. Jeho dluhy by neustále kvůli úrokům, pokutám, nákladům řízení apod. narůstaly do neúměrné výše.</a:t>
            </a:r>
          </a:p>
          <a:p>
            <a:pPr lvl="0"/>
            <a:r>
              <a:rPr lang="cs-CZ" dirty="0" smtClean="0"/>
              <a:t>Splnění oddlužení vezme soud na vědomí. Automaticky však dlužníka neosvobodí od plnění zbytku závazků. Toto může učinit až na návrh dlužníka, který si řádně a včas plnil své povinnosti v rámci oddlužení. Dlužník však není osvobozen od všech svých dluhů, např. se nevztahuje na peněžité tresty v rámci trestního řízení pro úmyslné trestné činy a na náhradu úmyslně způsobené škody. I pokud soud osvobodí dlužníka od placení zbytku pohledávek, následuje ještě tříletá „zkušební“ doba, ve které může soud odejmout dlužníkovi osvobození od placení zbytku pohledávek.</a:t>
            </a:r>
          </a:p>
          <a:p>
            <a:pPr>
              <a:buNone/>
            </a:pPr>
            <a:endParaRPr lang="cs-CZ" dirty="0"/>
          </a:p>
        </p:txBody>
      </p:sp>
    </p:spTree>
    <p:extLst>
      <p:ext uri="{BB962C8B-B14F-4D97-AF65-F5344CB8AC3E}">
        <p14:creationId xmlns:p14="http://schemas.microsoft.com/office/powerpoint/2010/main" val="33963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31" y="80962"/>
            <a:ext cx="7886700" cy="1325563"/>
          </a:xfrm>
        </p:spPr>
        <p:txBody>
          <a:bodyPr/>
          <a:lstStyle/>
          <a:p>
            <a:r>
              <a:rPr lang="cs-CZ" dirty="0" smtClean="0"/>
              <a:t>Novela insolvenčního zákona</a:t>
            </a:r>
            <a:endParaRPr lang="cs-CZ" dirty="0"/>
          </a:p>
        </p:txBody>
      </p:sp>
      <p:sp>
        <p:nvSpPr>
          <p:cNvPr id="3" name="Content Placeholder 2"/>
          <p:cNvSpPr>
            <a:spLocks noGrp="1"/>
          </p:cNvSpPr>
          <p:nvPr>
            <p:ph idx="1"/>
          </p:nvPr>
        </p:nvSpPr>
        <p:spPr>
          <a:xfrm>
            <a:off x="467544" y="1556792"/>
            <a:ext cx="7886700" cy="4351338"/>
          </a:xfrm>
        </p:spPr>
        <p:txBody>
          <a:bodyPr/>
          <a:lstStyle/>
          <a:p>
            <a:pPr marL="0" indent="0">
              <a:buNone/>
            </a:pPr>
            <a:r>
              <a:rPr lang="cs-CZ" dirty="0" smtClean="0"/>
              <a:t>Proces oddlužení by nově trval tři nebo pět let. Svých zbývajících dluhů by se podle novely mohl zbavit ten, kdo by do tří let splatil jejich polovinu, do pěti let třicet procent z nich, nebo kdokoliv, kdo by po tuto dobu „vynaložil veškeré úsilí, které po něm lze spravedlivě požadovat k uspokojení pohledávek“.</a:t>
            </a:r>
          </a:p>
          <a:p>
            <a:endParaRPr lang="en-US" dirty="0"/>
          </a:p>
        </p:txBody>
      </p:sp>
    </p:spTree>
    <p:extLst>
      <p:ext uri="{BB962C8B-B14F-4D97-AF65-F5344CB8AC3E}">
        <p14:creationId xmlns:p14="http://schemas.microsoft.com/office/powerpoint/2010/main" val="6543141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Nejčastější vznik dluhových problémů u mladých lidí</a:t>
            </a:r>
            <a:endParaRPr lang="cs-CZ" dirty="0"/>
          </a:p>
        </p:txBody>
      </p:sp>
      <p:sp>
        <p:nvSpPr>
          <p:cNvPr id="3" name="Zástupný symbol pro obsah 2"/>
          <p:cNvSpPr>
            <a:spLocks noGrp="1"/>
          </p:cNvSpPr>
          <p:nvPr>
            <p:ph sz="quarter" idx="1"/>
          </p:nvPr>
        </p:nvSpPr>
        <p:spPr/>
        <p:txBody>
          <a:bodyPr/>
          <a:lstStyle/>
          <a:p>
            <a:r>
              <a:rPr lang="cs-CZ" dirty="0"/>
              <a:t>Špatně nastavený rozpočet</a:t>
            </a:r>
          </a:p>
          <a:p>
            <a:r>
              <a:rPr lang="cs-CZ" dirty="0"/>
              <a:t>Pokuty za jízdu načerno</a:t>
            </a:r>
          </a:p>
          <a:p>
            <a:r>
              <a:rPr lang="cs-CZ" dirty="0"/>
              <a:t>Sázení na internetu – </a:t>
            </a:r>
            <a:r>
              <a:rPr lang="cs-CZ" dirty="0" err="1"/>
              <a:t>gambling</a:t>
            </a:r>
            <a:endParaRPr lang="cs-CZ" dirty="0"/>
          </a:p>
          <a:p>
            <a:r>
              <a:rPr lang="cs-CZ" dirty="0"/>
              <a:t>Způsobení škody</a:t>
            </a:r>
          </a:p>
          <a:p>
            <a:r>
              <a:rPr lang="cs-CZ" dirty="0"/>
              <a:t>Přijetí dědictví s dluhy</a:t>
            </a:r>
          </a:p>
          <a:p>
            <a:r>
              <a:rPr lang="cs-CZ" dirty="0"/>
              <a:t>Společné jmění manželů</a:t>
            </a:r>
          </a:p>
          <a:p>
            <a:pPr marL="0" indent="0">
              <a:buNone/>
            </a:pPr>
            <a:endParaRPr lang="cs-CZ" dirty="0"/>
          </a:p>
        </p:txBody>
      </p:sp>
    </p:spTree>
    <p:extLst>
      <p:ext uri="{BB962C8B-B14F-4D97-AF65-F5344CB8AC3E}">
        <p14:creationId xmlns:p14="http://schemas.microsoft.com/office/powerpoint/2010/main" val="33580357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6">
            <a:extLst>
              <a:ext uri="{FF2B5EF4-FFF2-40B4-BE49-F238E27FC236}">
                <a16:creationId xmlns="" xmlns:a16="http://schemas.microsoft.com/office/drawing/2014/main" id="{0ACBF97B-E0FB-49D2-98DA-D2D266CD7035}"/>
              </a:ext>
            </a:extLst>
          </p:cNvPr>
          <p:cNvPicPr>
            <a:picLocks noGrp="1" noChangeAspect="1"/>
          </p:cNvPicPr>
          <p:nvPr>
            <p:ph sz="quarter" idx="1"/>
          </p:nvPr>
        </p:nvPicPr>
        <p:blipFill>
          <a:blip r:embed="rId2"/>
          <a:stretch>
            <a:fillRect/>
          </a:stretch>
        </p:blipFill>
        <p:spPr>
          <a:xfrm>
            <a:off x="457200" y="2535642"/>
            <a:ext cx="8131316" cy="3269622"/>
          </a:xfrm>
          <a:prstGeom prst="rect">
            <a:avLst/>
          </a:prstGeom>
        </p:spPr>
      </p:pic>
    </p:spTree>
    <p:extLst>
      <p:ext uri="{BB962C8B-B14F-4D97-AF65-F5344CB8AC3E}">
        <p14:creationId xmlns:p14="http://schemas.microsoft.com/office/powerpoint/2010/main" val="21697829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Přínosy prevence či řešení předlužení </a:t>
            </a:r>
          </a:p>
        </p:txBody>
      </p:sp>
      <p:sp>
        <p:nvSpPr>
          <p:cNvPr id="3" name="Zástupný symbol pro obsah 2"/>
          <p:cNvSpPr>
            <a:spLocks noGrp="1"/>
          </p:cNvSpPr>
          <p:nvPr>
            <p:ph sz="quarter" idx="1"/>
          </p:nvPr>
        </p:nvSpPr>
        <p:spPr/>
        <p:txBody>
          <a:bodyPr>
            <a:normAutofit fontScale="77500" lnSpcReduction="20000"/>
          </a:bodyPr>
          <a:lstStyle/>
          <a:p>
            <a:r>
              <a:rPr lang="cs-CZ" b="1" dirty="0"/>
              <a:t>zvýšení příjmů státního rozpočtu</a:t>
            </a:r>
            <a:r>
              <a:rPr lang="cs-CZ" dirty="0"/>
              <a:t> z daní a sociálního pojištění,</a:t>
            </a:r>
            <a:endParaRPr lang="cs-CZ" sz="700" dirty="0"/>
          </a:p>
          <a:p>
            <a:r>
              <a:rPr lang="cs-CZ" b="1" dirty="0"/>
              <a:t>snížení výdajů státního rozpočtu</a:t>
            </a:r>
            <a:r>
              <a:rPr lang="cs-CZ" dirty="0"/>
              <a:t> na sociální dávky, zdravotní péči, prevenci a řešení následků kriminality aj.,</a:t>
            </a:r>
            <a:endParaRPr lang="cs-CZ" sz="2000" dirty="0"/>
          </a:p>
          <a:p>
            <a:r>
              <a:rPr lang="cs-CZ" b="1" dirty="0"/>
              <a:t>snížení práce načerno a růst zaměstnanosti</a:t>
            </a:r>
            <a:r>
              <a:rPr lang="cs-CZ" dirty="0"/>
              <a:t>,</a:t>
            </a:r>
          </a:p>
          <a:p>
            <a:r>
              <a:rPr lang="cs-CZ" b="1" dirty="0"/>
              <a:t>zvýšení produktivity práce</a:t>
            </a:r>
            <a:r>
              <a:rPr lang="cs-CZ" dirty="0"/>
              <a:t> a lepší využití lidského kapitálu (a jeho potenciálu) k růstu HDP,</a:t>
            </a:r>
          </a:p>
          <a:p>
            <a:r>
              <a:rPr lang="cs-CZ" b="1" dirty="0"/>
              <a:t>výrazné snížení administrativní zátěže pro zaměstnavatele,</a:t>
            </a:r>
            <a:endParaRPr lang="cs-CZ" dirty="0"/>
          </a:p>
          <a:p>
            <a:r>
              <a:rPr lang="cs-CZ" b="1" dirty="0"/>
              <a:t>růst počtu nových podnikatelů a start-</a:t>
            </a:r>
            <a:r>
              <a:rPr lang="cs-CZ" b="1" dirty="0" err="1"/>
              <a:t>upů</a:t>
            </a:r>
            <a:r>
              <a:rPr lang="cs-CZ" b="1" dirty="0"/>
              <a:t>,</a:t>
            </a:r>
            <a:endParaRPr lang="cs-CZ" dirty="0"/>
          </a:p>
          <a:p>
            <a:r>
              <a:rPr lang="cs-CZ" b="1" dirty="0"/>
              <a:t>snížení recidivy</a:t>
            </a:r>
            <a:r>
              <a:rPr lang="cs-CZ" dirty="0"/>
              <a:t>,</a:t>
            </a:r>
          </a:p>
          <a:p>
            <a:r>
              <a:rPr lang="cs-CZ" b="1" dirty="0"/>
              <a:t>ochrana dětí</a:t>
            </a:r>
            <a:r>
              <a:rPr lang="cs-CZ" dirty="0"/>
              <a:t> vyrůstajících v beznadějně předlužené domácnosti,</a:t>
            </a:r>
          </a:p>
          <a:p>
            <a:r>
              <a:rPr lang="cs-CZ" b="1" dirty="0"/>
              <a:t>snížení frustrace a sociálního napětí</a:t>
            </a:r>
            <a:r>
              <a:rPr lang="cs-CZ" dirty="0"/>
              <a:t> ve společnosti vedoucí ke snížení radikalizace a </a:t>
            </a:r>
            <a:r>
              <a:rPr lang="cs-CZ" dirty="0" err="1"/>
              <a:t>extremizace</a:t>
            </a:r>
            <a:r>
              <a:rPr lang="cs-CZ" dirty="0"/>
              <a:t>,</a:t>
            </a:r>
          </a:p>
          <a:p>
            <a:r>
              <a:rPr lang="cs-CZ" b="1" dirty="0"/>
              <a:t>návrat osob do bankovního systému</a:t>
            </a:r>
            <a:r>
              <a:rPr lang="cs-CZ" dirty="0"/>
              <a:t> (odblokování účtů),</a:t>
            </a:r>
          </a:p>
          <a:p>
            <a:r>
              <a:rPr lang="cs-CZ" b="1" dirty="0"/>
              <a:t>zvýšení příjmů věřitelů z nedobytných pohledávek</a:t>
            </a:r>
            <a:r>
              <a:rPr lang="cs-CZ" dirty="0"/>
              <a:t>.</a:t>
            </a:r>
          </a:p>
          <a:p>
            <a:pPr marL="0" indent="0">
              <a:buNone/>
            </a:pPr>
            <a:endParaRPr lang="cs-CZ" dirty="0"/>
          </a:p>
        </p:txBody>
      </p:sp>
    </p:spTree>
    <p:extLst>
      <p:ext uri="{BB962C8B-B14F-4D97-AF65-F5344CB8AC3E}">
        <p14:creationId xmlns:p14="http://schemas.microsoft.com/office/powerpoint/2010/main" val="25870633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Startovací témata ve výuce finanční gramotnosti</a:t>
            </a:r>
            <a:endParaRPr lang="cs-CZ" dirty="0"/>
          </a:p>
        </p:txBody>
      </p:sp>
      <p:sp>
        <p:nvSpPr>
          <p:cNvPr id="3" name="Zástupný symbol pro obsah 2"/>
          <p:cNvSpPr>
            <a:spLocks noGrp="1"/>
          </p:cNvSpPr>
          <p:nvPr>
            <p:ph sz="quarter" idx="1"/>
          </p:nvPr>
        </p:nvSpPr>
        <p:spPr/>
        <p:txBody>
          <a:bodyPr/>
          <a:lstStyle/>
          <a:p>
            <a:r>
              <a:rPr lang="cs-CZ" dirty="0"/>
              <a:t>Jízda načerno</a:t>
            </a:r>
          </a:p>
          <a:p>
            <a:r>
              <a:rPr lang="cs-CZ" dirty="0"/>
              <a:t>Navyšování dluhu v různých fázích</a:t>
            </a:r>
          </a:p>
          <a:p>
            <a:r>
              <a:rPr lang="cs-CZ" dirty="0"/>
              <a:t>Nákup na splátky</a:t>
            </a:r>
          </a:p>
          <a:p>
            <a:r>
              <a:rPr lang="cs-CZ" dirty="0"/>
              <a:t>Rizika úvěrů</a:t>
            </a:r>
          </a:p>
          <a:p>
            <a:r>
              <a:rPr lang="cs-CZ" dirty="0"/>
              <a:t>Klamy reklamy</a:t>
            </a:r>
          </a:p>
          <a:p>
            <a:r>
              <a:rPr lang="cs-CZ" dirty="0"/>
              <a:t>Smlouvy/ předsmluvní formuláře</a:t>
            </a:r>
          </a:p>
          <a:p>
            <a:r>
              <a:rPr lang="cs-CZ" dirty="0"/>
              <a:t>Příběhy kolem nás</a:t>
            </a:r>
          </a:p>
          <a:p>
            <a:endParaRPr lang="cs-CZ" dirty="0"/>
          </a:p>
        </p:txBody>
      </p:sp>
    </p:spTree>
    <p:extLst>
      <p:ext uri="{BB962C8B-B14F-4D97-AF65-F5344CB8AC3E}">
        <p14:creationId xmlns:p14="http://schemas.microsoft.com/office/powerpoint/2010/main" val="23173627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Na co studenty hlavně upozorňovat</a:t>
            </a:r>
            <a:endParaRPr lang="cs-CZ" b="1" dirty="0"/>
          </a:p>
        </p:txBody>
      </p:sp>
      <p:sp>
        <p:nvSpPr>
          <p:cNvPr id="3" name="Zástupný symbol pro obsah 2"/>
          <p:cNvSpPr>
            <a:spLocks noGrp="1"/>
          </p:cNvSpPr>
          <p:nvPr>
            <p:ph sz="quarter" idx="1"/>
          </p:nvPr>
        </p:nvSpPr>
        <p:spPr/>
        <p:txBody>
          <a:bodyPr/>
          <a:lstStyle/>
          <a:p>
            <a:pPr>
              <a:defRPr/>
            </a:pPr>
            <a:r>
              <a:rPr lang="cs-CZ" dirty="0"/>
              <a:t>Fatální </a:t>
            </a:r>
            <a:r>
              <a:rPr lang="cs-CZ" b="1" dirty="0"/>
              <a:t>síla podpisu</a:t>
            </a:r>
          </a:p>
          <a:p>
            <a:pPr>
              <a:defRPr/>
            </a:pPr>
            <a:r>
              <a:rPr lang="cs-CZ" b="1" dirty="0"/>
              <a:t>Formálnost</a:t>
            </a:r>
            <a:r>
              <a:rPr lang="cs-CZ" dirty="0"/>
              <a:t> tzv. rozkazního </a:t>
            </a:r>
            <a:r>
              <a:rPr lang="cs-CZ" dirty="0" smtClean="0"/>
              <a:t>řízení: </a:t>
            </a:r>
            <a:r>
              <a:rPr lang="cs-CZ" dirty="0"/>
              <a:t>platební rozkaz - není projevem vůle soudce, ale žalobce, </a:t>
            </a:r>
            <a:r>
              <a:rPr lang="cs-CZ" dirty="0" smtClean="0"/>
              <a:t>možnost </a:t>
            </a:r>
            <a:r>
              <a:rPr lang="cs-CZ" dirty="0"/>
              <a:t>snadného zrušení podáním odporu do 15 dní!</a:t>
            </a:r>
          </a:p>
          <a:p>
            <a:pPr>
              <a:defRPr/>
            </a:pPr>
            <a:r>
              <a:rPr lang="cs-CZ" dirty="0"/>
              <a:t>Za dluhy do 18 let </a:t>
            </a:r>
            <a:r>
              <a:rPr lang="cs-CZ" b="1" dirty="0"/>
              <a:t>nenesou odpovědnost rodiče</a:t>
            </a:r>
            <a:r>
              <a:rPr lang="cs-CZ" dirty="0"/>
              <a:t>, ale děti!</a:t>
            </a:r>
          </a:p>
          <a:p>
            <a:pPr>
              <a:defRPr/>
            </a:pPr>
            <a:r>
              <a:rPr lang="cs-CZ" dirty="0"/>
              <a:t>Kontokorent je </a:t>
            </a:r>
            <a:r>
              <a:rPr lang="cs-CZ" b="1" dirty="0"/>
              <a:t>bankovní past</a:t>
            </a:r>
            <a:r>
              <a:rPr lang="cs-CZ" dirty="0"/>
              <a:t>, aby klienti nepřešli ke konkurenci</a:t>
            </a:r>
          </a:p>
          <a:p>
            <a:pPr>
              <a:defRPr/>
            </a:pPr>
            <a:r>
              <a:rPr lang="cs-CZ" dirty="0"/>
              <a:t>Kreditní karta je svými dopady na </a:t>
            </a:r>
            <a:r>
              <a:rPr lang="cs-CZ" b="1" dirty="0"/>
              <a:t>úrovni </a:t>
            </a:r>
            <a:r>
              <a:rPr lang="cs-CZ" b="1" dirty="0" err="1" smtClean="0"/>
              <a:t>mikropůjček</a:t>
            </a:r>
            <a:endParaRPr lang="cs-CZ" b="1" dirty="0"/>
          </a:p>
        </p:txBody>
      </p:sp>
    </p:spTree>
    <p:extLst>
      <p:ext uri="{BB962C8B-B14F-4D97-AF65-F5344CB8AC3E}">
        <p14:creationId xmlns:p14="http://schemas.microsoft.com/office/powerpoint/2010/main" val="2518309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Některé příklady?</a:t>
            </a:r>
            <a:endParaRPr lang="cs-CZ" dirty="0"/>
          </a:p>
        </p:txBody>
      </p:sp>
      <p:sp>
        <p:nvSpPr>
          <p:cNvPr id="3" name="Zástupný symbol pro obsah 2"/>
          <p:cNvSpPr>
            <a:spLocks noGrp="1"/>
          </p:cNvSpPr>
          <p:nvPr>
            <p:ph sz="quarter" idx="1"/>
          </p:nvPr>
        </p:nvSpPr>
        <p:spPr/>
        <p:txBody>
          <a:bodyPr/>
          <a:lstStyle/>
          <a:p>
            <a:r>
              <a:rPr lang="cs-CZ" u="sng" dirty="0">
                <a:hlinkClick r:id="rId2"/>
              </a:rPr>
              <a:t>https://www.seznamzpravy.cz/clanek/je-to-lichva-prvni-tridy-okoli-na-nas-plive-nikdy-to-nemuzu-splatit-pribehy-ktere-zaziva-800-tisic-lidi-v-exekuci-45924?seq-no=5&amp;dop-ab-variant=&amp;source=clanky-home</a:t>
            </a:r>
            <a:endParaRPr lang="cs-CZ" u="sng" dirty="0" smtClean="0">
              <a:hlinkClick r:id="rId2"/>
            </a:endParaRPr>
          </a:p>
          <a:p>
            <a:endParaRPr lang="cs-CZ" u="sng" dirty="0">
              <a:hlinkClick r:id="rId2"/>
            </a:endParaRPr>
          </a:p>
          <a:p>
            <a:r>
              <a:rPr lang="cs-CZ" u="sng" dirty="0" smtClean="0">
                <a:hlinkClick r:id="rId2"/>
              </a:rPr>
              <a:t>http</a:t>
            </a:r>
            <a:r>
              <a:rPr lang="cs-CZ" u="sng" dirty="0">
                <a:hlinkClick r:id="rId2"/>
              </a:rPr>
              <a:t>://www.ceskatelevize.cz/ivysilani/10213556322-krotitele-dluhu/309292320110028</a:t>
            </a:r>
            <a:endParaRPr lang="cs-CZ" dirty="0"/>
          </a:p>
        </p:txBody>
      </p:sp>
    </p:spTree>
    <p:extLst>
      <p:ext uri="{BB962C8B-B14F-4D97-AF65-F5344CB8AC3E}">
        <p14:creationId xmlns:p14="http://schemas.microsoft.com/office/powerpoint/2010/main" val="282568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Exekuční titul</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klíčový význam zde má způsobilý právní titul, svědčící o opodstatněnosti požadavku věřitele, tzv. </a:t>
            </a:r>
            <a:r>
              <a:rPr lang="cs-CZ" i="1" dirty="0"/>
              <a:t>exekuční titul</a:t>
            </a:r>
          </a:p>
          <a:p>
            <a:r>
              <a:rPr lang="cs-CZ" dirty="0"/>
              <a:t>jakýsi spojovací článek mezi řízením nalézacím a řízením vykonávacím, pro věřitele se jím zjednává nárok na výkon prostředky státního donucení</a:t>
            </a:r>
          </a:p>
          <a:p>
            <a:pPr lvl="0"/>
            <a:r>
              <a:rPr lang="cs-CZ" dirty="0"/>
              <a:t>vymezují se jím subjekty, obsah a rozsah, o jejichž prosazení práv nebo vynucení povinností má jít při výkonu rozhodnutí </a:t>
            </a:r>
          </a:p>
          <a:p>
            <a:r>
              <a:rPr lang="cs-CZ" dirty="0"/>
              <a:t>je obsahem veřejné listiny a musí z něho jednoznačně vyplývat povinnost, která má být vynucena, předpokladem vynutitelnosti je vykonatelnost rozhodnutí</a:t>
            </a:r>
          </a:p>
          <a:p>
            <a:r>
              <a:rPr lang="cs-CZ" b="1" dirty="0"/>
              <a:t>pravomocný rozsudek soudu, rozhodčí nález, notářský zápis</a:t>
            </a:r>
          </a:p>
          <a:p>
            <a:r>
              <a:rPr lang="cs-CZ" dirty="0"/>
              <a:t>již to není exekutorský zápis</a:t>
            </a:r>
          </a:p>
          <a:p>
            <a:endParaRPr lang="cs-CZ" dirty="0"/>
          </a:p>
        </p:txBody>
      </p:sp>
    </p:spTree>
    <p:extLst>
      <p:ext uri="{BB962C8B-B14F-4D97-AF65-F5344CB8AC3E}">
        <p14:creationId xmlns:p14="http://schemas.microsoft.com/office/powerpoint/2010/main" val="1578779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7951"/>
            <a:ext cx="7886700" cy="1325563"/>
          </a:xfrm>
        </p:spPr>
        <p:txBody>
          <a:bodyPr/>
          <a:lstStyle/>
          <a:p>
            <a:r>
              <a:rPr lang="cs-CZ" b="1" dirty="0" smtClean="0"/>
              <a:t>Co předchází zahájení exekuce</a:t>
            </a:r>
            <a:endParaRPr lang="en-US" dirty="0"/>
          </a:p>
        </p:txBody>
      </p:sp>
      <p:sp>
        <p:nvSpPr>
          <p:cNvPr id="3" name="Content Placeholder 2"/>
          <p:cNvSpPr>
            <a:spLocks noGrp="1"/>
          </p:cNvSpPr>
          <p:nvPr>
            <p:ph idx="1"/>
          </p:nvPr>
        </p:nvSpPr>
        <p:spPr>
          <a:xfrm>
            <a:off x="628650" y="1433513"/>
            <a:ext cx="8119814" cy="5210175"/>
          </a:xfrm>
        </p:spPr>
        <p:txBody>
          <a:bodyPr>
            <a:normAutofit/>
          </a:bodyPr>
          <a:lstStyle/>
          <a:p>
            <a:pPr marL="0" indent="0">
              <a:buClr>
                <a:schemeClr val="tx1"/>
              </a:buClr>
              <a:buNone/>
            </a:pPr>
            <a:r>
              <a:rPr lang="cs-CZ" dirty="0" smtClean="0"/>
              <a:t>1. </a:t>
            </a:r>
            <a:r>
              <a:rPr lang="cs-CZ" dirty="0" err="1" smtClean="0"/>
              <a:t>Předžalobní</a:t>
            </a:r>
            <a:r>
              <a:rPr lang="cs-CZ" dirty="0" smtClean="0"/>
              <a:t> upomínka – advokát</a:t>
            </a:r>
          </a:p>
          <a:p>
            <a:pPr marL="0" indent="0">
              <a:buClr>
                <a:schemeClr val="tx1"/>
              </a:buClr>
              <a:buNone/>
            </a:pPr>
            <a:r>
              <a:rPr lang="cs-CZ" dirty="0" smtClean="0"/>
              <a:t>2. Platební rozkaz – pouze formální, do 15 dnů lze podat odpor</a:t>
            </a:r>
          </a:p>
          <a:p>
            <a:pPr marL="0" indent="0">
              <a:buClr>
                <a:schemeClr val="tx1"/>
              </a:buClr>
              <a:buNone/>
            </a:pPr>
            <a:r>
              <a:rPr lang="cs-CZ" dirty="0" smtClean="0"/>
              <a:t>3. Projednání věci soudem – předvolání účastníků</a:t>
            </a:r>
          </a:p>
          <a:p>
            <a:pPr marL="0" indent="0">
              <a:buClr>
                <a:schemeClr val="tx1"/>
              </a:buClr>
              <a:buNone/>
            </a:pPr>
            <a:r>
              <a:rPr lang="cs-CZ" dirty="0" smtClean="0"/>
              <a:t>4. Rozsudek – lze se většinou odvolat</a:t>
            </a:r>
          </a:p>
          <a:p>
            <a:pPr marL="0" indent="0">
              <a:buClr>
                <a:schemeClr val="tx1"/>
              </a:buClr>
              <a:buNone/>
            </a:pPr>
            <a:r>
              <a:rPr lang="cs-CZ" dirty="0" smtClean="0"/>
              <a:t>5. Zahájení exekuce</a:t>
            </a:r>
          </a:p>
          <a:p>
            <a:pPr marL="1097280" lvl="2" indent="-457200">
              <a:buFont typeface="+mj-lt"/>
              <a:buAutoNum type="arabicParenR"/>
            </a:pPr>
            <a:r>
              <a:rPr lang="cs-CZ" dirty="0" smtClean="0"/>
              <a:t>Návrh </a:t>
            </a:r>
            <a:r>
              <a:rPr lang="cs-CZ" dirty="0"/>
              <a:t>na provedení exekuce</a:t>
            </a:r>
          </a:p>
          <a:p>
            <a:pPr marL="1097280" lvl="2" indent="-457200">
              <a:buFont typeface="+mj-lt"/>
              <a:buAutoNum type="arabicParenR"/>
            </a:pPr>
            <a:r>
              <a:rPr lang="cs-CZ" dirty="0" smtClean="0"/>
              <a:t>Usnesení </a:t>
            </a:r>
            <a:r>
              <a:rPr lang="cs-CZ" dirty="0"/>
              <a:t>o nařízení exekuce</a:t>
            </a:r>
          </a:p>
          <a:p>
            <a:pPr marL="1097280" lvl="2" indent="-457200">
              <a:buFont typeface="+mj-lt"/>
              <a:buAutoNum type="arabicParenR"/>
            </a:pPr>
            <a:r>
              <a:rPr lang="cs-CZ" dirty="0" smtClean="0"/>
              <a:t>Vydání </a:t>
            </a:r>
            <a:r>
              <a:rPr lang="cs-CZ" dirty="0"/>
              <a:t>exekučního příkazu</a:t>
            </a:r>
          </a:p>
          <a:p>
            <a:pPr marL="1097280" lvl="2" indent="-457200">
              <a:buFont typeface="+mj-lt"/>
              <a:buAutoNum type="arabicParenR"/>
            </a:pPr>
            <a:r>
              <a:rPr lang="cs-CZ" dirty="0" smtClean="0"/>
              <a:t>Některá </a:t>
            </a:r>
            <a:r>
              <a:rPr lang="cs-CZ" dirty="0"/>
              <a:t>z forem obrany dlužníka proti exekuci</a:t>
            </a:r>
          </a:p>
          <a:p>
            <a:pPr marL="1097280" lvl="2" indent="-457200">
              <a:buFont typeface="+mj-lt"/>
              <a:buAutoNum type="arabicParenR"/>
            </a:pPr>
            <a:r>
              <a:rPr lang="cs-CZ" dirty="0" smtClean="0"/>
              <a:t>Samotné </a:t>
            </a:r>
            <a:r>
              <a:rPr lang="cs-CZ" dirty="0"/>
              <a:t>provádění exekuce poté co bylo zamítnuto odvolání, návrh na zastavení, či odklad a podobně</a:t>
            </a:r>
          </a:p>
          <a:p>
            <a:pPr marL="1097280" lvl="2" indent="-457200">
              <a:buFont typeface="+mj-lt"/>
              <a:buAutoNum type="arabicParenR"/>
            </a:pPr>
            <a:r>
              <a:rPr lang="cs-CZ" dirty="0" smtClean="0"/>
              <a:t>Vymožení </a:t>
            </a:r>
            <a:r>
              <a:rPr lang="cs-CZ" dirty="0"/>
              <a:t>nákladů exekuce</a:t>
            </a:r>
          </a:p>
          <a:p>
            <a:pPr marL="822960" lvl="1" indent="-457200">
              <a:buClrTx/>
              <a:buFont typeface="+mj-lt"/>
              <a:buAutoNum type="arabicParenR"/>
            </a:pPr>
            <a:endParaRPr lang="cs-CZ" dirty="0"/>
          </a:p>
        </p:txBody>
      </p:sp>
    </p:spTree>
    <p:extLst>
      <p:ext uri="{BB962C8B-B14F-4D97-AF65-F5344CB8AC3E}">
        <p14:creationId xmlns:p14="http://schemas.microsoft.com/office/powerpoint/2010/main" val="4138075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Zásady exekučního řízení</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i="1" dirty="0" smtClean="0"/>
              <a:t>zásada </a:t>
            </a:r>
            <a:r>
              <a:rPr lang="cs-CZ" i="1" dirty="0"/>
              <a:t>přednosti</a:t>
            </a:r>
            <a:r>
              <a:rPr lang="cs-CZ" dirty="0"/>
              <a:t> – pokud se určité pohledávky uspokojují z výtěžku nebo z jeho určité části před ostatními</a:t>
            </a:r>
          </a:p>
          <a:p>
            <a:r>
              <a:rPr lang="cs-CZ" i="1" dirty="0"/>
              <a:t>zásada priority</a:t>
            </a:r>
            <a:r>
              <a:rPr lang="cs-CZ" dirty="0"/>
              <a:t> – uspokojení pohledávky v určitém, zákonem stanoveném pořadí</a:t>
            </a:r>
          </a:p>
          <a:p>
            <a:r>
              <a:rPr lang="cs-CZ" i="1" dirty="0"/>
              <a:t>zásada proporcionality</a:t>
            </a:r>
            <a:r>
              <a:rPr lang="cs-CZ" dirty="0"/>
              <a:t> – rozdělovaný výtěžek, který nestačí k uspokojení všech pohledávek, se přidělí jednotlivým pohledávkám podle poměru výšky těchto pohledávek  </a:t>
            </a:r>
          </a:p>
          <a:p>
            <a:r>
              <a:rPr lang="cs-CZ" i="1" dirty="0"/>
              <a:t>zásada ochrany a obrany povinného</a:t>
            </a:r>
            <a:r>
              <a:rPr lang="cs-CZ" dirty="0"/>
              <a:t> – výkon nesmí být prováděn ve větším rozsahu, než který stačí k uspokojení práva oprávněného</a:t>
            </a:r>
          </a:p>
          <a:p>
            <a:r>
              <a:rPr lang="cs-CZ" i="1" dirty="0"/>
              <a:t>zásada ochrany třetích osob </a:t>
            </a:r>
            <a:r>
              <a:rPr lang="cs-CZ" dirty="0"/>
              <a:t>– chráněny jsou třetí osoby, jejichž majetek nemůže být exekucí postižen, osoby se mohou bránit tzv. vylučovací žalobou</a:t>
            </a:r>
          </a:p>
          <a:p>
            <a:endParaRPr lang="cs-CZ" dirty="0"/>
          </a:p>
        </p:txBody>
      </p:sp>
    </p:spTree>
    <p:extLst>
      <p:ext uri="{BB962C8B-B14F-4D97-AF65-F5344CB8AC3E}">
        <p14:creationId xmlns:p14="http://schemas.microsoft.com/office/powerpoint/2010/main" val="1148115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Druhy a způsob exekucí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t>exekuce </a:t>
            </a:r>
            <a:r>
              <a:rPr lang="cs-CZ" b="1" dirty="0"/>
              <a:t>k uspokojení peněžitých práv</a:t>
            </a:r>
            <a:r>
              <a:rPr lang="cs-CZ" dirty="0"/>
              <a:t> – lze ji provést následujícími způsoby:</a:t>
            </a:r>
          </a:p>
          <a:p>
            <a:pPr lvl="1"/>
            <a:r>
              <a:rPr lang="cs-CZ" dirty="0"/>
              <a:t>srážkami ze mzdy</a:t>
            </a:r>
          </a:p>
          <a:p>
            <a:pPr lvl="1"/>
            <a:r>
              <a:rPr lang="cs-CZ" dirty="0"/>
              <a:t>přikázáním pohledávky</a:t>
            </a:r>
          </a:p>
          <a:p>
            <a:pPr lvl="1"/>
            <a:r>
              <a:rPr lang="cs-CZ" dirty="0"/>
              <a:t>prodejem movitých věcí</a:t>
            </a:r>
          </a:p>
          <a:p>
            <a:pPr lvl="1"/>
            <a:r>
              <a:rPr lang="cs-CZ" dirty="0"/>
              <a:t>prodejem nemovitostí</a:t>
            </a:r>
          </a:p>
          <a:p>
            <a:pPr lvl="1"/>
            <a:r>
              <a:rPr lang="cs-CZ" dirty="0"/>
              <a:t>zřízením soudcovského zástavního práva na nemovitostech</a:t>
            </a:r>
          </a:p>
          <a:p>
            <a:pPr lvl="0"/>
            <a:r>
              <a:rPr lang="cs-CZ" dirty="0"/>
              <a:t>exekuce, směřující k vymožení peněžité částky je vedena na majetek povinného, čímž se rozumí právo na mzdu nebo na jiné příjmy, jiné peněžité pohledávky a jiná majetková práva</a:t>
            </a:r>
          </a:p>
          <a:p>
            <a:r>
              <a:rPr lang="cs-CZ" dirty="0"/>
              <a:t>výkon rozhodnutí na movité a nemovité věci se provádí jejich prodejem v dražbě a uspokojením vymáhané pohledávky z výtěžku prodeje</a:t>
            </a:r>
          </a:p>
          <a:p>
            <a:endParaRPr lang="cs-CZ" dirty="0"/>
          </a:p>
        </p:txBody>
      </p:sp>
    </p:spTree>
    <p:extLst>
      <p:ext uri="{BB962C8B-B14F-4D97-AF65-F5344CB8AC3E}">
        <p14:creationId xmlns:p14="http://schemas.microsoft.com/office/powerpoint/2010/main" val="915911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548680"/>
            <a:ext cx="7467600" cy="5925272"/>
          </a:xfrm>
        </p:spPr>
        <p:txBody>
          <a:bodyPr>
            <a:normAutofit/>
          </a:bodyPr>
          <a:lstStyle/>
          <a:p>
            <a:r>
              <a:rPr lang="cs-CZ" dirty="0"/>
              <a:t>exekuce </a:t>
            </a:r>
            <a:r>
              <a:rPr lang="cs-CZ" b="1" dirty="0"/>
              <a:t>k uspokojení nepeněžitých práv</a:t>
            </a:r>
            <a:r>
              <a:rPr lang="cs-CZ" dirty="0"/>
              <a:t> – vynucení majetkových pohledávek nepeněžitého charakteru lze provést:</a:t>
            </a:r>
          </a:p>
          <a:p>
            <a:pPr lvl="1"/>
            <a:r>
              <a:rPr lang="cs-CZ" dirty="0"/>
              <a:t>vyklizením nemovitosti, bytu, části bytu, jiných nebytových prostor</a:t>
            </a:r>
          </a:p>
          <a:p>
            <a:pPr lvl="1"/>
            <a:r>
              <a:rPr lang="cs-CZ" dirty="0"/>
              <a:t>odebráním věci movité</a:t>
            </a:r>
          </a:p>
          <a:p>
            <a:pPr lvl="1"/>
            <a:r>
              <a:rPr lang="cs-CZ" dirty="0"/>
              <a:t>rozdělením společné věci movité i nemovité</a:t>
            </a:r>
          </a:p>
          <a:p>
            <a:pPr lvl="1"/>
            <a:r>
              <a:rPr lang="cs-CZ" dirty="0"/>
              <a:t>provedením prací a výkonů</a:t>
            </a:r>
          </a:p>
          <a:p>
            <a:endParaRPr lang="cs-CZ" dirty="0"/>
          </a:p>
          <a:p>
            <a:r>
              <a:rPr lang="cs-CZ" dirty="0"/>
              <a:t>exekuce </a:t>
            </a:r>
            <a:r>
              <a:rPr lang="cs-CZ" b="1" dirty="0"/>
              <a:t>o výchově nezletilých dětí a styku s nimi</a:t>
            </a:r>
            <a:r>
              <a:rPr lang="cs-CZ" dirty="0"/>
              <a:t> – tzv. personální exekuce, je speciální úprava, v jeho rámci se realizují rozhodnutí, která byla vydána ve věcech péče soudu o nezletilé</a:t>
            </a:r>
          </a:p>
          <a:p>
            <a:endParaRPr lang="cs-CZ" dirty="0"/>
          </a:p>
        </p:txBody>
      </p:sp>
    </p:spTree>
    <p:extLst>
      <p:ext uri="{BB962C8B-B14F-4D97-AF65-F5344CB8AC3E}">
        <p14:creationId xmlns:p14="http://schemas.microsoft.com/office/powerpoint/2010/main" val="250259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Výpočet srážky ze mzdy</a:t>
            </a:r>
            <a:endParaRPr lang="cs-CZ" dirty="0"/>
          </a:p>
        </p:txBody>
      </p:sp>
      <p:sp>
        <p:nvSpPr>
          <p:cNvPr id="3" name="Content Placeholder 2"/>
          <p:cNvSpPr>
            <a:spLocks noGrp="1"/>
          </p:cNvSpPr>
          <p:nvPr>
            <p:ph idx="1"/>
          </p:nvPr>
        </p:nvSpPr>
        <p:spPr/>
        <p:txBody>
          <a:bodyPr/>
          <a:lstStyle/>
          <a:p>
            <a:r>
              <a:rPr lang="en-US" dirty="0"/>
              <a:t>http://</a:t>
            </a:r>
            <a:r>
              <a:rPr lang="en-US" dirty="0" err="1"/>
              <a:t>ekcr.cz</a:t>
            </a:r>
            <a:r>
              <a:rPr lang="en-US" dirty="0"/>
              <a:t>/?p=kalkulacka_1</a:t>
            </a:r>
          </a:p>
        </p:txBody>
      </p:sp>
    </p:spTree>
    <p:extLst>
      <p:ext uri="{BB962C8B-B14F-4D97-AF65-F5344CB8AC3E}">
        <p14:creationId xmlns:p14="http://schemas.microsoft.com/office/powerpoint/2010/main" val="2664955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4212</TotalTime>
  <Words>1497</Words>
  <Application>Microsoft Office PowerPoint</Application>
  <PresentationFormat>Předvádění na obrazovce (4:3)</PresentationFormat>
  <Paragraphs>256</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Arkýř</vt:lpstr>
      <vt:lpstr>Dluhy, exekuce, osobní bankrot   </vt:lpstr>
      <vt:lpstr>Kdo je exekutor?</vt:lpstr>
      <vt:lpstr>Exekuční (vykonávací) řízení</vt:lpstr>
      <vt:lpstr>Exekuční titul</vt:lpstr>
      <vt:lpstr>Co předchází zahájení exekuce</vt:lpstr>
      <vt:lpstr>Zásady exekučního řízení</vt:lpstr>
      <vt:lpstr>Druhy a způsob exekucí</vt:lpstr>
      <vt:lpstr>Prezentace aplikace PowerPoint</vt:lpstr>
      <vt:lpstr>Výpočet srážky ze mzdy</vt:lpstr>
      <vt:lpstr>Náklady řízení</vt:lpstr>
      <vt:lpstr>Funkce soudních poplatků</vt:lpstr>
      <vt:lpstr>Náklady řízení</vt:lpstr>
      <vt:lpstr>Rozhodčí (arbitrážní) řízení</vt:lpstr>
      <vt:lpstr>Výhody rozhodčího řízení</vt:lpstr>
      <vt:lpstr>Subjekty rozhodčího řízení</vt:lpstr>
      <vt:lpstr>Rozhodčí smlouva, doložka</vt:lpstr>
      <vt:lpstr>Exekuce v České republice</vt:lpstr>
      <vt:lpstr>Nárůst koncentrace nedobytných dluhů</vt:lpstr>
      <vt:lpstr>      50% exekučních řízení (tj. cca 2,35 mil. Je vedeno proti lidem, kteří mají minimálně 10 exekucí), 40% exekučních řízení je vedeno proti lidem, kteří mají 3-9 exekucí) </vt:lpstr>
      <vt:lpstr>Prezentace aplikace PowerPoint</vt:lpstr>
      <vt:lpstr>Co to znamená být v exekuci</vt:lpstr>
      <vt:lpstr>Dopady vysoké míry předlužení </vt:lpstr>
      <vt:lpstr>Přes 150 tisíc lidí čelí minimálně 10 exekucím</vt:lpstr>
      <vt:lpstr>Úspěšnost vymáhání</vt:lpstr>
      <vt:lpstr>Osobní bankrot - Insolvence</vt:lpstr>
      <vt:lpstr>Insolvenční správce</vt:lpstr>
      <vt:lpstr>Prezentace aplikace PowerPoint</vt:lpstr>
      <vt:lpstr>OSOBNÍ BANKROT</vt:lpstr>
      <vt:lpstr>Prezentace aplikace PowerPoint</vt:lpstr>
      <vt:lpstr>Prezentace aplikace PowerPoint</vt:lpstr>
      <vt:lpstr>Kalkulačka osobního bankrotu</vt:lpstr>
      <vt:lpstr>Má vlastně pro věřitele insolvenční řízení nějaké klady?  </vt:lpstr>
      <vt:lpstr>Novela insolvenčního zákona</vt:lpstr>
      <vt:lpstr>Nejčastější vznik dluhových problémů u mladých lidí</vt:lpstr>
      <vt:lpstr>Prezentace aplikace PowerPoint</vt:lpstr>
      <vt:lpstr>Přínosy prevence či řešení předlužení </vt:lpstr>
      <vt:lpstr>Startovací témata ve výuce finanční gramotnosti</vt:lpstr>
      <vt:lpstr>Na co studenty hlavně upozorňovat</vt:lpstr>
      <vt:lpstr>Některé příklady?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Hospodaření domácnosti</dc:title>
  <dc:creator>Kristyna</dc:creator>
  <cp:lastModifiedBy>Michal Škerle</cp:lastModifiedBy>
  <cp:revision>38</cp:revision>
  <dcterms:created xsi:type="dcterms:W3CDTF">2015-03-05T19:12:39Z</dcterms:created>
  <dcterms:modified xsi:type="dcterms:W3CDTF">2019-03-15T07:24:20Z</dcterms:modified>
</cp:coreProperties>
</file>