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D11A0-7121-4243-AC59-32DF89EA2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1DE25C-3740-4810-8715-6A4D93E42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16DB51-A484-4C62-A1FB-D0A210FE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DEDC57-DC26-4B68-A3DD-D6BF5B49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3250F6-6E32-488E-9607-EDAE7FA7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25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CB232-641A-45B5-88E6-19A251E8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94EBEB-9039-46F7-8CEB-CA4A52397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841520-7E2D-4603-998C-7DCE3163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81FF88-7325-4664-A972-CBD4496B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D7AEE4-29B0-4751-8B2B-F548E64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09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A4E3EC5-C74A-47FA-823F-0C95800B5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BEE9B6-5FC5-4F5E-BABE-8AED81DE9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BF84E4-EDB9-4528-A7BD-DB556DA9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7BF998-5EE8-4345-A824-41543505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34C635-AF62-49E2-B63D-74651BF8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06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3C73E-8C2E-4463-AAA6-95FA8E06C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21BCFE-313D-4111-BCCC-29CA2F636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6BE1D9-5527-4D21-BD09-C6BEA845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AD974-745F-4B80-89A0-B47D4C81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FDEAC-1CCA-48B1-8F33-719EA798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04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574CA-E99A-4E28-9897-C1DFCFFA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507E18-BA76-462C-82E9-C24C87E01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F6AB86-295F-4BA7-A6A3-220E4A41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5246DC-2C16-4EE1-885C-C84D3DA3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432BE-320D-42DF-978B-82514F17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0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A9074-A910-4220-B434-CCB2EEFC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644918-7D6B-4021-81C6-D3BD00D88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8C5492-7D2E-4D7A-9498-0311643B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4A008E-ECAB-4030-AB63-3FCD530BE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CCF9F0-1915-48A3-80E6-63F46B61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1C0620-7E9D-4146-BD36-11A1AFE1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5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E20D8-9382-4E98-8B99-EAA643825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3C7D95-3E10-4E82-88C4-27D303525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EAD334-5B94-46E4-8E64-B16A0DE92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D3C6FE-61E5-4D7D-AE9B-492D61CB1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FDEDE94-84B4-4E82-9C2B-750BAEA0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35ED53E-A3DD-4210-8149-5C76B42E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59B9EA-3C54-4E65-B24B-6BEB6B3F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97ECD6-1F9A-4DF0-8023-2DA7FFB5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89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790D5-1467-4B08-A1B8-8077A73D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3CD83A-9329-4734-9280-FCD58AFB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338D79-B0A2-43F4-801C-074306CBD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762051-F7D7-43C2-821A-320ACF7C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78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EF3E716-6F34-41AF-B7DD-01F97A6D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A191005-9A80-4C49-B2E8-A90F3B23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6C159D-14D7-435E-98D9-875C9048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91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A16DF-2555-44DB-8F71-30A48B72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92A92-FB47-4E03-98F3-EE3BDB22E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760F5C-C55F-4311-A0BA-EDD1591F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610056-3223-4CFD-92DD-82E851A4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1D7C5C-8CF5-492D-8D1D-E9A65B8D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4A993B-1CE9-4F70-8FD8-9755EEA7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86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353F9-4FE1-4422-ABEB-8F99C145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AEA5E88-D3DC-4A68-B0AB-5AD2C5DDE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5780C1-5C5B-43E0-A4D7-9D0B3A0A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0EE035-C85C-4C86-AF65-D2F6DC3D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5F21AD-C986-4F3D-AD03-F6B89BDD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CA6A15-9EC0-40A9-9ABA-BB855C34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02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31863B6-174B-4403-8A85-DAA08690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B1493-720E-4CB7-B251-28A53F42A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9F3B4B-CF8A-40C1-B0B6-305E83417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7BC7-DC46-4BC3-A57E-CC2137B2A802}" type="datetimeFigureOut">
              <a:rPr lang="cs-CZ" smtClean="0"/>
              <a:t>16.4.2019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ACFB44-8A57-4433-9997-F1F48F795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3095D7-A784-43AD-981A-141234CF4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C3101-9723-4E41-9EE9-B24166019F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3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talita.cz/vysvetlivky/o_dubceka.php" TargetMode="External"/><Relationship Id="rId2" Type="http://schemas.openxmlformats.org/officeDocument/2006/relationships/hyperlink" Target="https://www.irozhlas.cz/veda-technologie/historie/serial-muzi-prazskeho-jara-alexander-dubcek_1808101610_rez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52446F-7A84-4189-9458-3E6A42A95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3336" r="-1" b="16585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B5671D-0098-4846-8908-DAB775000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992591"/>
            <a:ext cx="4800261" cy="1644592"/>
          </a:xfrm>
        </p:spPr>
        <p:txBody>
          <a:bodyPr anchor="t">
            <a:normAutofit/>
          </a:bodyPr>
          <a:lstStyle/>
          <a:p>
            <a:pPr algn="l"/>
            <a:r>
              <a:rPr lang="cs-CZ" sz="4400">
                <a:solidFill>
                  <a:srgbClr val="000000"/>
                </a:solidFill>
              </a:rPr>
              <a:t>Alexander Dubček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45EAF6-D50F-433A-A4BD-F462A53B5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7967" y="4527817"/>
            <a:ext cx="4711745" cy="574140"/>
          </a:xfrm>
        </p:spPr>
        <p:txBody>
          <a:bodyPr anchor="b">
            <a:normAutofit/>
          </a:bodyPr>
          <a:lstStyle/>
          <a:p>
            <a:pPr algn="l"/>
            <a:r>
              <a:rPr lang="cs-CZ" sz="3200" dirty="0">
                <a:solidFill>
                  <a:srgbClr val="000000"/>
                </a:solidFill>
              </a:rPr>
              <a:t>(1921-1992)</a:t>
            </a:r>
          </a:p>
        </p:txBody>
      </p:sp>
    </p:spTree>
    <p:extLst>
      <p:ext uri="{BB962C8B-B14F-4D97-AF65-F5344CB8AC3E}">
        <p14:creationId xmlns:p14="http://schemas.microsoft.com/office/powerpoint/2010/main" val="334861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B0DC85-6217-47DC-A481-085FADDEB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582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AE5D76-DDDB-4E76-A9F0-3A2F4280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Charakteristika období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5DDDDF-054A-4CA3-9759-77FF03C7D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První republika: 1918-1938</a:t>
            </a:r>
          </a:p>
          <a:p>
            <a:r>
              <a:rPr lang="cs-CZ" sz="2000" dirty="0">
                <a:solidFill>
                  <a:srgbClr val="000000"/>
                </a:solidFill>
              </a:rPr>
              <a:t>Druhá republika a samostatná Slovenská republika: 1938-1945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Komunistický režim: 1948-1989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Pražské jaro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Normalizace</a:t>
            </a:r>
          </a:p>
          <a:p>
            <a:r>
              <a:rPr lang="cs-CZ" sz="2000" dirty="0">
                <a:solidFill>
                  <a:srgbClr val="000000"/>
                </a:solidFill>
              </a:rPr>
              <a:t>Československo 1990-1992</a:t>
            </a:r>
          </a:p>
          <a:p>
            <a:pPr marL="457200" lvl="1" indent="0">
              <a:buNone/>
            </a:pPr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0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075D1-B4F4-4683-9FA5-8DFAD082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Mládí a rodina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B4215-5A21-4F99-9948-706DAD97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cs-CZ" sz="1900"/>
              <a:t>Narodil se roku 1921 v Uhrovci v místní škole – ve stejném domě jako Ľudovít Štúr.</a:t>
            </a:r>
          </a:p>
          <a:p>
            <a:r>
              <a:rPr lang="cs-CZ" sz="1900"/>
              <a:t>1925-1938 žil s rodiči v Sovětském svazu.</a:t>
            </a:r>
          </a:p>
          <a:p>
            <a:r>
              <a:rPr lang="cs-CZ" sz="1900"/>
              <a:t>Vyučil se strojním zámečníkem.</a:t>
            </a:r>
          </a:p>
          <a:p>
            <a:r>
              <a:rPr lang="cs-CZ" sz="1900"/>
              <a:t>1939 vstoupil do ilegální KSS.</a:t>
            </a:r>
          </a:p>
          <a:p>
            <a:r>
              <a:rPr lang="cs-CZ" sz="1900"/>
              <a:t>1944 účastníkem SNP.</a:t>
            </a:r>
          </a:p>
          <a:p>
            <a:r>
              <a:rPr lang="cs-CZ" sz="1900"/>
              <a:t>Absolvoval Vysokou školu politickou ústředního výboru KSČ.</a:t>
            </a:r>
          </a:p>
          <a:p>
            <a:r>
              <a:rPr lang="cs-CZ" sz="1900"/>
              <a:t>1955-1958 studoval politické vědy současně s Michailem Gorbačovem.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CFF7C2-0591-4103-9C0B-1BE7DC73C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3" r="1" b="751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4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978FD7-9675-4F88-BF99-F33EE638C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0193" r="27104" b="-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5458B6-7B7D-4169-9037-7630CBE40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195264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Politická kariéra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E7E24D-D7A0-451A-9355-725D7E5D0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702191"/>
            <a:ext cx="4706803" cy="4825218"/>
          </a:xfrm>
        </p:spPr>
        <p:txBody>
          <a:bodyPr anchor="ctr">
            <a:normAutofit lnSpcReduction="10000"/>
          </a:bodyPr>
          <a:lstStyle/>
          <a:p>
            <a:r>
              <a:rPr lang="cs-CZ" sz="1800" dirty="0">
                <a:solidFill>
                  <a:srgbClr val="000000"/>
                </a:solidFill>
              </a:rPr>
              <a:t>1958 byl stranickým tajemníkem v Bratislavě a členem Ústředního výboru KSS. </a:t>
            </a:r>
          </a:p>
          <a:p>
            <a:r>
              <a:rPr lang="cs-CZ" sz="1800" dirty="0">
                <a:solidFill>
                  <a:srgbClr val="000000"/>
                </a:solidFill>
              </a:rPr>
              <a:t>1959 se stal tajemníkem ÚV KSČ pro průmysl. </a:t>
            </a:r>
          </a:p>
          <a:p>
            <a:pPr lvl="1"/>
            <a:r>
              <a:rPr lang="cs-CZ" sz="1800" dirty="0" err="1">
                <a:solidFill>
                  <a:srgbClr val="000000"/>
                </a:solidFill>
              </a:rPr>
              <a:t>Kolderova</a:t>
            </a:r>
            <a:r>
              <a:rPr lang="cs-CZ" sz="1800" dirty="0">
                <a:solidFill>
                  <a:srgbClr val="000000"/>
                </a:solidFill>
              </a:rPr>
              <a:t> komise – rehabilitace pronásledovaných členů KSČ.</a:t>
            </a:r>
          </a:p>
          <a:p>
            <a:r>
              <a:rPr lang="cs-CZ" sz="1800" dirty="0">
                <a:solidFill>
                  <a:srgbClr val="000000"/>
                </a:solidFill>
              </a:rPr>
              <a:t>1962 vedoucí tajemník Krajského výboru KSS v Bratislavě.</a:t>
            </a:r>
          </a:p>
          <a:p>
            <a:r>
              <a:rPr lang="cs-CZ" sz="1800" dirty="0">
                <a:solidFill>
                  <a:srgbClr val="000000"/>
                </a:solidFill>
              </a:rPr>
              <a:t>1968 první tajemník KSČ.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V květnu vedení KSČ v Moskvě.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V červenci setkání v </a:t>
            </a:r>
            <a:r>
              <a:rPr lang="cs-CZ" sz="1800" dirty="0" err="1">
                <a:solidFill>
                  <a:srgbClr val="000000"/>
                </a:solidFill>
              </a:rPr>
              <a:t>Čierne</a:t>
            </a:r>
            <a:r>
              <a:rPr lang="cs-CZ" sz="1800" dirty="0">
                <a:solidFill>
                  <a:srgbClr val="000000"/>
                </a:solidFill>
              </a:rPr>
              <a:t> nad Tisou.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V srpnu invaze vojsk Varšavské smlouvy.</a:t>
            </a:r>
          </a:p>
          <a:p>
            <a:r>
              <a:rPr lang="cs-CZ" sz="1800" dirty="0">
                <a:solidFill>
                  <a:srgbClr val="000000"/>
                </a:solidFill>
              </a:rPr>
              <a:t>1969 odvolán z funkce prvního tajemníka, ale byl jmenován předsedou FS.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Pendrekový zákon</a:t>
            </a:r>
          </a:p>
          <a:p>
            <a:r>
              <a:rPr lang="cs-CZ" sz="1800" dirty="0">
                <a:solidFill>
                  <a:srgbClr val="000000"/>
                </a:solidFill>
              </a:rPr>
              <a:t>1970 krátce ve funkci velvyslance Turecka. Následně vyloučen z KSS i KSČ.</a:t>
            </a:r>
          </a:p>
          <a:p>
            <a:endParaRPr lang="cs-CZ" sz="1300" dirty="0">
              <a:solidFill>
                <a:srgbClr val="000000"/>
              </a:solidFill>
            </a:endParaRPr>
          </a:p>
          <a:p>
            <a:pPr lvl="1"/>
            <a:endParaRPr lang="cs-CZ" sz="1300" dirty="0">
              <a:solidFill>
                <a:srgbClr val="000000"/>
              </a:solidFill>
            </a:endParaRPr>
          </a:p>
          <a:p>
            <a:endParaRPr lang="cs-CZ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9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A324C-F66C-452C-854D-742B78A6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FD6FBD-9D8E-4B9C-A91E-06D348B36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6" b="500"/>
          <a:stretch/>
        </p:blipFill>
        <p:spPr>
          <a:xfrm>
            <a:off x="20" y="10"/>
            <a:ext cx="6095970" cy="4252519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A7FCD52-7F20-4B7B-807E-3C07A9660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628" b="1345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763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strom, osoba, tráva&#10;&#10;Popis byl vytvořen automaticky">
            <a:extLst>
              <a:ext uri="{FF2B5EF4-FFF2-40B4-BE49-F238E27FC236}">
                <a16:creationId xmlns:a16="http://schemas.microsoft.com/office/drawing/2014/main" id="{61222A2A-13F9-4B34-BC42-9DCDBBBFB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 r="3" b="33126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Obrázek 8" descr="Obsah obrázku strom, exteriér, obloha, budova&#10;&#10;Popis byl vytvořen automaticky">
            <a:extLst>
              <a:ext uri="{FF2B5EF4-FFF2-40B4-BE49-F238E27FC236}">
                <a16:creationId xmlns:a16="http://schemas.microsoft.com/office/drawing/2014/main" id="{BB35329C-665F-4453-BF93-716E6F2C4F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6" r="12484"/>
          <a:stretch/>
        </p:blipFill>
        <p:spPr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ázek 6" descr="Obsah obrázku strom, exteriér, auto, obloha&#10;&#10;Popis byl vytvořen automaticky">
            <a:extLst>
              <a:ext uri="{FF2B5EF4-FFF2-40B4-BE49-F238E27FC236}">
                <a16:creationId xmlns:a16="http://schemas.microsoft.com/office/drawing/2014/main" id="{376827D0-963C-424F-A127-DAE18E02C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0191" b="-2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ázek 4" descr="Obsah obrázku exteriér, obloha, strom, silnice&#10;&#10;Popis byl vytvořen automaticky">
            <a:extLst>
              <a:ext uri="{FF2B5EF4-FFF2-40B4-BE49-F238E27FC236}">
                <a16:creationId xmlns:a16="http://schemas.microsoft.com/office/drawing/2014/main" id="{2AF6D79E-F2E2-41CA-881C-AF61B2BDF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r="26675" b="2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1D658C4-C6F7-44F5-827E-22E4AC69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45" y="802955"/>
            <a:ext cx="4283082" cy="1454051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000000"/>
                </a:solidFill>
              </a:rPr>
              <a:t>Normalizace a návrat po roce 1989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425E14-7752-45C0-93A8-3560A3BD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32" y="2421682"/>
            <a:ext cx="4282740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V letech 1970–1985 pracoval Dubček pro podnik Západoslovenské státní lesy v bratislavských </a:t>
            </a:r>
            <a:r>
              <a:rPr lang="cs-CZ" sz="2000" dirty="0" err="1">
                <a:solidFill>
                  <a:srgbClr val="000000"/>
                </a:solidFill>
              </a:rPr>
              <a:t>Krasňanech</a:t>
            </a:r>
            <a:r>
              <a:rPr lang="cs-CZ" sz="2000" dirty="0">
                <a:solidFill>
                  <a:srgbClr val="000000"/>
                </a:solidFill>
              </a:rPr>
              <a:t> jako mechanizátor.</a:t>
            </a:r>
          </a:p>
          <a:p>
            <a:r>
              <a:rPr lang="pl-PL" sz="2000" dirty="0">
                <a:solidFill>
                  <a:srgbClr val="000000"/>
                </a:solidFill>
              </a:rPr>
              <a:t>StB sledovala Dubčeka hned od roku 1968. </a:t>
            </a:r>
          </a:p>
          <a:p>
            <a:r>
              <a:rPr lang="pl-PL" sz="2000" dirty="0">
                <a:solidFill>
                  <a:srgbClr val="000000"/>
                </a:solidFill>
              </a:rPr>
              <a:t>Sledovací akce vedena nejprve pod krycím názvem „Breza“ a posléze „Eser“.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5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AECD786-0611-4FD2-A73D-718A2BFD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11099" r="-2" b="26097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F7C45E-EE4E-4F05-A44C-2A551EECD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9054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C3BA357-BF8A-4127-9737-7E66F33C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534585"/>
            <a:ext cx="4803637" cy="3788830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Během Sametové revoluce 22. listopadu 1989 poprvé veřejně vystoupil.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Byl vážným kandidátem na funkci prezidenta republiky. Nakonec „jen“ předseda FS.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V roce 1989 stál u zrodu Masarykova demokratického hnutí.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V roce 1992 se stal předsedou Sociálnědemokratické strany Slovenska a za ni byl zvolen do FS.</a:t>
            </a:r>
          </a:p>
        </p:txBody>
      </p:sp>
    </p:spTree>
    <p:extLst>
      <p:ext uri="{BB962C8B-B14F-4D97-AF65-F5344CB8AC3E}">
        <p14:creationId xmlns:p14="http://schemas.microsoft.com/office/powerpoint/2010/main" val="321406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strom, tráva, obloha&#10;&#10;Popis byl vytvořen automaticky">
            <a:extLst>
              <a:ext uri="{FF2B5EF4-FFF2-40B4-BE49-F238E27FC236}">
                <a16:creationId xmlns:a16="http://schemas.microsoft.com/office/drawing/2014/main" id="{ED0C5937-CF45-486E-8E3C-C42F67585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13592" r="2" b="11410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Obrázek 5" descr="Obsah obrázku strom, země, exteriér, zahrada&#10;&#10;Popis byl vytvořen automaticky">
            <a:extLst>
              <a:ext uri="{FF2B5EF4-FFF2-40B4-BE49-F238E27FC236}">
                <a16:creationId xmlns:a16="http://schemas.microsoft.com/office/drawing/2014/main" id="{F478C84E-DC8F-49DA-9C3A-B07186CC5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45" r="24958" b="3"/>
          <a:stretch/>
        </p:blipFill>
        <p:spPr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ázek 4" descr="Obsah obrázku tráva, exteriér, strom&#10;&#10;Popis byl vytvořen automaticky">
            <a:extLst>
              <a:ext uri="{FF2B5EF4-FFF2-40B4-BE49-F238E27FC236}">
                <a16:creationId xmlns:a16="http://schemas.microsoft.com/office/drawing/2014/main" id="{ED5D49DF-5FD7-4380-AA30-053F44AB6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5012" r="3345" b="4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Obrázek 3" descr="Obsah obrázku tráva, exteriér, pole, auto&#10;&#10;Popis byl vytvořen automaticky">
            <a:extLst>
              <a:ext uri="{FF2B5EF4-FFF2-40B4-BE49-F238E27FC236}">
                <a16:creationId xmlns:a16="http://schemas.microsoft.com/office/drawing/2014/main" id="{8F1EDF7A-B0CB-4774-8F2D-DE35ADA47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17127" r="15564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B3900FB-57F9-4635-8948-5E5C9324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45" y="802955"/>
            <a:ext cx="4283082" cy="1454051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000000"/>
                </a:solidFill>
              </a:rPr>
              <a:t>Autonehoda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7E715A-D675-4111-83FA-F6555FC74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32" y="2421682"/>
            <a:ext cx="4282740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Při cestě na zasedání FS dne 1. září 1992 kolem 9. hodiny utrpěl vážná zranění při dopravní nehodě na 88,9. km dálnice D1 u Humpolce.</a:t>
            </a:r>
          </a:p>
          <a:p>
            <a:r>
              <a:rPr lang="cs-CZ" sz="2000">
                <a:solidFill>
                  <a:srgbClr val="000000"/>
                </a:solidFill>
              </a:rPr>
              <a:t>Po nehodě byl v bezvědomí hospitalizován v pražské nemocnici Na Homolce, kde na následky zranění 7. listopadu zemřel. </a:t>
            </a:r>
          </a:p>
          <a:p>
            <a:r>
              <a:rPr lang="cs-CZ" sz="2000">
                <a:solidFill>
                  <a:srgbClr val="000000"/>
                </a:solidFill>
              </a:rPr>
              <a:t>Pochován je na bratislavském hřbitově Slávičie údolie. </a:t>
            </a:r>
          </a:p>
          <a:p>
            <a:endParaRPr lang="cs-CZ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6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56426-5708-47F4-A547-E76AB152B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47B45-0EE7-4447-ABBF-38C46784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DUBČEK, Alexander. </a:t>
            </a:r>
            <a:r>
              <a:rPr lang="cs-CZ" sz="2400" i="1" dirty="0"/>
              <a:t>Naděje umírá poslední: Vlastní životopis Alexandra Dubčeka</a:t>
            </a:r>
            <a:r>
              <a:rPr lang="cs-CZ" sz="2400" dirty="0"/>
              <a:t>. Praha: Svoboda-</a:t>
            </a:r>
            <a:r>
              <a:rPr lang="cs-CZ" sz="2400" dirty="0" err="1"/>
              <a:t>Libertas</a:t>
            </a:r>
            <a:r>
              <a:rPr lang="cs-CZ" sz="2400" dirty="0"/>
              <a:t>, 1993. </a:t>
            </a:r>
            <a:r>
              <a:rPr lang="cs-CZ" sz="2400"/>
              <a:t>ISBN 80-205-0351-X.</a:t>
            </a:r>
          </a:p>
          <a:p>
            <a:r>
              <a:rPr lang="cs-CZ" sz="2400" dirty="0"/>
              <a:t>KOSATÍK, Pavel. </a:t>
            </a:r>
            <a:r>
              <a:rPr lang="cs-CZ" sz="2400" i="1" dirty="0"/>
              <a:t>Čeští demokraté: 50 nejvýznamnějších osobností veřejného života</a:t>
            </a:r>
            <a:r>
              <a:rPr lang="cs-CZ" sz="2400" dirty="0"/>
              <a:t>. Praha: Mladá fronta, 2010. ISBN 978-80-204-2307-8.</a:t>
            </a:r>
          </a:p>
          <a:p>
            <a:r>
              <a:rPr lang="cs-CZ" sz="2400" dirty="0"/>
              <a:t>URBAN, Karol. </a:t>
            </a:r>
            <a:r>
              <a:rPr lang="cs-CZ" sz="2400" i="1" dirty="0"/>
              <a:t>Sledoval jsem Dubčeka: vzpomínky estébáka</a:t>
            </a:r>
            <a:r>
              <a:rPr lang="cs-CZ" sz="2400" dirty="0"/>
              <a:t>. Praha: Práh, 2012. ISBN 978-80-7252-398-6.</a:t>
            </a:r>
          </a:p>
          <a:p>
            <a:r>
              <a:rPr lang="cs-CZ" sz="2400" dirty="0">
                <a:hlinkClick r:id="rId2"/>
              </a:rPr>
              <a:t>https://www.irozhlas.cz/veda-technologie/historie/serial-muzi-prazskeho-jara-alexander-dubcek_1808101610_rez</a:t>
            </a:r>
            <a:endParaRPr lang="cs-CZ" sz="2400" dirty="0"/>
          </a:p>
          <a:p>
            <a:r>
              <a:rPr lang="cs-CZ" sz="2400" dirty="0">
                <a:hlinkClick r:id="rId3"/>
              </a:rPr>
              <a:t>http://www.totalita.cz/vysvetlivky/o_dubceka.php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180741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317</Words>
  <Application>Microsoft Office PowerPoint</Application>
  <PresentationFormat>Širokoúhlá obrazovka</PresentationFormat>
  <Paragraphs>48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Alexander Dubček</vt:lpstr>
      <vt:lpstr>Charakteristika období</vt:lpstr>
      <vt:lpstr>Mládí a rodina</vt:lpstr>
      <vt:lpstr>Politická kariéra</vt:lpstr>
      <vt:lpstr>Prezentace aplikace PowerPoint</vt:lpstr>
      <vt:lpstr>Normalizace a návrat po roce 1989</vt:lpstr>
      <vt:lpstr>Prezentace aplikace PowerPoint</vt:lpstr>
      <vt:lpstr>Autonehoda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Dubček</dc:title>
  <dc:creator>lenovo</dc:creator>
  <cp:lastModifiedBy>lenovo</cp:lastModifiedBy>
  <cp:revision>4</cp:revision>
  <dcterms:created xsi:type="dcterms:W3CDTF">2019-03-11T16:51:32Z</dcterms:created>
  <dcterms:modified xsi:type="dcterms:W3CDTF">2019-04-16T06:13:33Z</dcterms:modified>
</cp:coreProperties>
</file>