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61" r:id="rId9"/>
    <p:sldId id="280" r:id="rId10"/>
    <p:sldId id="262" r:id="rId11"/>
    <p:sldId id="263" r:id="rId12"/>
    <p:sldId id="281" r:id="rId13"/>
    <p:sldId id="264" r:id="rId14"/>
    <p:sldId id="265" r:id="rId15"/>
    <p:sldId id="282" r:id="rId16"/>
    <p:sldId id="266" r:id="rId17"/>
    <p:sldId id="267" r:id="rId18"/>
    <p:sldId id="268" r:id="rId19"/>
    <p:sldId id="285" r:id="rId20"/>
    <p:sldId id="269" r:id="rId21"/>
    <p:sldId id="283" r:id="rId22"/>
    <p:sldId id="284" r:id="rId23"/>
    <p:sldId id="286" r:id="rId24"/>
    <p:sldId id="287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8AC0D0-591D-4B2A-BDDF-6038BF773A7A}" type="datetimeFigureOut">
              <a:rPr lang="cs-CZ" smtClean="0"/>
              <a:t>26.03.2019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1E4AE9-E2F0-4F87-81B0-738BA9EED63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etanovalitomysl.cz/c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zivotopis.osobnosti.cz/bedrich-smetana.php" TargetMode="External"/><Relationship Id="rId2" Type="http://schemas.openxmlformats.org/officeDocument/2006/relationships/hyperlink" Target="https://is.muni.cz/auth/el/1441/podzim2012/HV7BP_DH3/um/is/kapit0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metanovalitomysl.cz/c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071802" y="357166"/>
            <a:ext cx="5891218" cy="2714644"/>
          </a:xfrm>
        </p:spPr>
        <p:txBody>
          <a:bodyPr/>
          <a:lstStyle/>
          <a:p>
            <a:r>
              <a:rPr lang="cs-CZ" sz="8000" dirty="0" smtClean="0"/>
              <a:t>Bedřich smetana</a:t>
            </a:r>
            <a:endParaRPr lang="cs-CZ" sz="80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214810" y="6143644"/>
            <a:ext cx="4714908" cy="500066"/>
          </a:xfrm>
        </p:spPr>
        <p:txBody>
          <a:bodyPr/>
          <a:lstStyle/>
          <a:p>
            <a:r>
              <a:rPr lang="cs-CZ" dirty="0" smtClean="0"/>
              <a:t>Vypracovala: Ivana Kopřivová</a:t>
            </a:r>
            <a:endParaRPr lang="cs-CZ" dirty="0"/>
          </a:p>
        </p:txBody>
      </p:sp>
      <p:pic>
        <p:nvPicPr>
          <p:cNvPr id="7" name="Obrázek 6" descr="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3571900" cy="4977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/>
          <a:lstStyle/>
          <a:p>
            <a:r>
              <a:rPr lang="cs-CZ" dirty="0" smtClean="0"/>
              <a:t>Hudební ústav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hledal finanční pomoc u </a:t>
            </a:r>
            <a:r>
              <a:rPr lang="cs-CZ" dirty="0" err="1" smtClean="0"/>
              <a:t>Franze</a:t>
            </a:r>
            <a:r>
              <a:rPr lang="cs-CZ" dirty="0" smtClean="0"/>
              <a:t> </a:t>
            </a:r>
            <a:r>
              <a:rPr lang="cs-CZ" dirty="0" err="1" smtClean="0"/>
              <a:t>Listza</a:t>
            </a:r>
            <a:endParaRPr lang="cs-CZ" dirty="0" smtClean="0"/>
          </a:p>
          <a:p>
            <a:r>
              <a:rPr lang="cs-CZ" dirty="0" smtClean="0"/>
              <a:t>v dopise mu vylíčil všechny své potíže a svou cestu k hudebnímu vzdělání</a:t>
            </a:r>
          </a:p>
          <a:p>
            <a:r>
              <a:rPr lang="cs-CZ" dirty="0" smtClean="0"/>
              <a:t>jako doklad přiložil svou první číslovanou skladbu Šest charakteristických skladeb</a:t>
            </a:r>
          </a:p>
          <a:p>
            <a:r>
              <a:rPr lang="cs-CZ" dirty="0" err="1" smtClean="0"/>
              <a:t>Franz</a:t>
            </a:r>
            <a:r>
              <a:rPr lang="cs-CZ" dirty="0" smtClean="0"/>
              <a:t> </a:t>
            </a:r>
            <a:r>
              <a:rPr lang="cs-CZ" dirty="0" err="1" smtClean="0"/>
              <a:t>Listz</a:t>
            </a:r>
            <a:r>
              <a:rPr lang="cs-CZ" dirty="0" smtClean="0"/>
              <a:t> mu neposkytl však žádnou půjčku, ale něco mnohem významnějšího </a:t>
            </a:r>
          </a:p>
          <a:p>
            <a:r>
              <a:rPr lang="cs-CZ" dirty="0" smtClean="0"/>
              <a:t>přijal věnování skladby a prohlásil, že patří mezi nejznamenitější, krásně cítěné a nejjemněji vypracované, jež v poslední době poznal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Hudební ústav a 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Revoluce roku 1848 – zkomponoval několik skladeb reagující na prožívané události </a:t>
            </a:r>
          </a:p>
          <a:p>
            <a:r>
              <a:rPr lang="cs-CZ" dirty="0" smtClean="0"/>
              <a:t>Začal provozovat svou hudební školu (Staroměstské náměstí)</a:t>
            </a:r>
          </a:p>
          <a:p>
            <a:r>
              <a:rPr lang="cs-CZ" dirty="0" smtClean="0"/>
              <a:t>finančně zajištěn -&gt; sňatek s Kateřinou Kolářovou (spolu provozovali hudební školu)</a:t>
            </a:r>
          </a:p>
          <a:p>
            <a:pPr lvl="1"/>
            <a:r>
              <a:rPr lang="cs-CZ" dirty="0" smtClean="0"/>
              <a:t>1851 dcera Bedřiška</a:t>
            </a:r>
          </a:p>
          <a:p>
            <a:pPr lvl="1"/>
            <a:r>
              <a:rPr lang="cs-CZ" dirty="0" smtClean="0"/>
              <a:t>1852 dcera Gabriela</a:t>
            </a:r>
          </a:p>
          <a:p>
            <a:pPr lvl="1"/>
            <a:r>
              <a:rPr lang="cs-CZ" dirty="0" smtClean="0"/>
              <a:t>1853 dcera Žofie</a:t>
            </a:r>
          </a:p>
          <a:p>
            <a:pPr lvl="1"/>
            <a:r>
              <a:rPr lang="cs-CZ" dirty="0" smtClean="0"/>
              <a:t>1855 dcera Kateřina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Manželka </a:t>
            </a:r>
            <a:r>
              <a:rPr lang="cs-CZ" dirty="0" err="1" smtClean="0"/>
              <a:t>kateřina</a:t>
            </a:r>
            <a:r>
              <a:rPr lang="cs-CZ" dirty="0" smtClean="0"/>
              <a:t> </a:t>
            </a:r>
            <a:r>
              <a:rPr lang="cs-CZ" dirty="0" err="1" smtClean="0"/>
              <a:t>kolářová</a:t>
            </a:r>
            <a:endParaRPr lang="cs-CZ" dirty="0"/>
          </a:p>
        </p:txBody>
      </p:sp>
      <p:pic>
        <p:nvPicPr>
          <p:cNvPr id="4" name="Zástupný symbol pro obsah 3" descr="JPSödermark-KaterinaSmetan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857364"/>
            <a:ext cx="3688666" cy="443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Odjezd do Göteborgu </a:t>
            </a:r>
            <a:r>
              <a:rPr lang="cs-CZ" b="0" dirty="0" smtClean="0"/>
              <a:t>(1856–1861)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11.října 1856 – pokus o umělecké zakotvení</a:t>
            </a:r>
          </a:p>
          <a:p>
            <a:r>
              <a:rPr lang="cs-CZ" dirty="0" smtClean="0"/>
              <a:t>přítel, klavírní virtuos Alexandr </a:t>
            </a:r>
            <a:r>
              <a:rPr lang="cs-CZ" dirty="0" err="1" smtClean="0"/>
              <a:t>Dreyschock</a:t>
            </a:r>
            <a:r>
              <a:rPr lang="cs-CZ" dirty="0" smtClean="0"/>
              <a:t> mu nabídl místo ředitele Filharmonické společnosti</a:t>
            </a:r>
          </a:p>
          <a:p>
            <a:r>
              <a:rPr lang="cs-CZ" dirty="0" smtClean="0"/>
              <a:t>tvorba 3 symfonických básní, rozvíjel bohatou hudební činnost</a:t>
            </a:r>
          </a:p>
          <a:p>
            <a:r>
              <a:rPr lang="cs-CZ" dirty="0" smtClean="0"/>
              <a:t>1857 – přijel s dcerou, Kateřinou a švagrovou</a:t>
            </a:r>
          </a:p>
          <a:p>
            <a:pPr lvl="1"/>
            <a:r>
              <a:rPr lang="cs-CZ" dirty="0" smtClean="0"/>
              <a:t>dokončil symfonickou báseň Richard III. a </a:t>
            </a:r>
            <a:r>
              <a:rPr lang="cs-CZ" dirty="0" err="1" smtClean="0"/>
              <a:t>Valdštýnův</a:t>
            </a:r>
            <a:r>
              <a:rPr lang="cs-CZ" dirty="0" smtClean="0"/>
              <a:t> tábor</a:t>
            </a:r>
          </a:p>
          <a:p>
            <a:r>
              <a:rPr lang="cs-CZ" dirty="0" smtClean="0"/>
              <a:t>1859 – definitivní návrat do Čech (koncert na rozloučenou)</a:t>
            </a:r>
          </a:p>
          <a:p>
            <a:r>
              <a:rPr lang="cs-CZ" dirty="0" smtClean="0"/>
              <a:t>na cestě zpět do Prahy Kateřina v Drážďanech zemřela 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smrti Kateřiny…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smrti Kateřiny navštívil opět </a:t>
            </a:r>
            <a:r>
              <a:rPr lang="cs-CZ" dirty="0" err="1" smtClean="0"/>
              <a:t>Franze</a:t>
            </a:r>
            <a:r>
              <a:rPr lang="cs-CZ" dirty="0" smtClean="0"/>
              <a:t> </a:t>
            </a:r>
            <a:r>
              <a:rPr lang="cs-CZ" dirty="0" err="1" smtClean="0"/>
              <a:t>Listza</a:t>
            </a:r>
            <a:endParaRPr lang="cs-CZ" dirty="0" smtClean="0"/>
          </a:p>
          <a:p>
            <a:r>
              <a:rPr lang="cs-CZ" dirty="0" smtClean="0"/>
              <a:t>odjel s dcerkou ke svému bratrovi – seznámil se svou budoucí ženou Barborou </a:t>
            </a:r>
            <a:r>
              <a:rPr lang="cs-CZ" dirty="0" err="1" smtClean="0"/>
              <a:t>Ferdinandiovou</a:t>
            </a:r>
            <a:r>
              <a:rPr lang="cs-CZ" dirty="0" smtClean="0"/>
              <a:t> (Betty)</a:t>
            </a:r>
          </a:p>
          <a:p>
            <a:r>
              <a:rPr lang="cs-CZ" dirty="0" smtClean="0"/>
              <a:t>návrat do Göteborgu (1859 – 1861)</a:t>
            </a:r>
          </a:p>
          <a:p>
            <a:r>
              <a:rPr lang="cs-CZ" dirty="0" smtClean="0"/>
              <a:t>politické změny – r. 1861 definitivní návrat do Čech (narozena dcera Zdeňka)</a:t>
            </a:r>
          </a:p>
          <a:p>
            <a:r>
              <a:rPr lang="cs-CZ" dirty="0" smtClean="0"/>
              <a:t>V Praze opět nepříznivé podmínky -&gt; uspořádal ne moc úspěšnou koncertní cestu do Holandska a Porýní </a:t>
            </a:r>
          </a:p>
          <a:p>
            <a:r>
              <a:rPr lang="cs-CZ" dirty="0" smtClean="0"/>
              <a:t>8. března 1862 naposled v Göteborgu (3 úspěšné koncerty)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Druhá manželka Betty</a:t>
            </a:r>
            <a:endParaRPr lang="cs-CZ" dirty="0"/>
          </a:p>
        </p:txBody>
      </p:sp>
      <p:pic>
        <p:nvPicPr>
          <p:cNvPr id="4" name="Zástupný symbol pro obsah 3" descr="WRupp-BedrichAndBettinaSmet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785926"/>
            <a:ext cx="3857652" cy="449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mužský pěvecký sbor Hlahol -&gt; od roku 1863 sbormistrem</a:t>
            </a:r>
          </a:p>
          <a:p>
            <a:r>
              <a:rPr lang="cs-CZ" dirty="0" err="1" smtClean="0"/>
              <a:t>spoluzakládal</a:t>
            </a:r>
            <a:r>
              <a:rPr lang="cs-CZ" dirty="0" smtClean="0"/>
              <a:t> Uměleckou besedu, byl zvolen předsedou hudebního oboru</a:t>
            </a:r>
          </a:p>
          <a:p>
            <a:r>
              <a:rPr lang="cs-CZ" dirty="0" smtClean="0"/>
              <a:t>znovu otevřena hudební škola se sbormistrem Ferdinandem Hellerem</a:t>
            </a:r>
          </a:p>
          <a:p>
            <a:r>
              <a:rPr lang="cs-CZ" dirty="0" smtClean="0"/>
              <a:t>1863 dokončil svou první operu Braniboři v Čechách </a:t>
            </a:r>
          </a:p>
          <a:p>
            <a:r>
              <a:rPr lang="cs-CZ" dirty="0" smtClean="0"/>
              <a:t>1866 komická a lidová opera Prodaná nevěsta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Prozatímní divadlo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premiéra opery Braniboři v Čechách a Prodaná nevěsta  </a:t>
            </a:r>
          </a:p>
          <a:p>
            <a:r>
              <a:rPr lang="cs-CZ" dirty="0" smtClean="0"/>
              <a:t>povolán do funkce kapelníka </a:t>
            </a:r>
          </a:p>
          <a:p>
            <a:r>
              <a:rPr lang="cs-CZ" dirty="0" smtClean="0"/>
              <a:t>nejvyšší cíle: Čarostřelec (</a:t>
            </a:r>
            <a:r>
              <a:rPr lang="cs-CZ" dirty="0" err="1" smtClean="0"/>
              <a:t>Carl</a:t>
            </a:r>
            <a:r>
              <a:rPr lang="cs-CZ" dirty="0" smtClean="0"/>
              <a:t> Maria </a:t>
            </a:r>
            <a:r>
              <a:rPr lang="cs-CZ" dirty="0" err="1" smtClean="0"/>
              <a:t>von</a:t>
            </a:r>
            <a:r>
              <a:rPr lang="cs-CZ" dirty="0" smtClean="0"/>
              <a:t> Weber), Kouzelná flétna (Mozart)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Sluchová choroba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srpen 1874 -&gt; musel se vzdát funkce kapelníka</a:t>
            </a:r>
          </a:p>
          <a:p>
            <a:r>
              <a:rPr lang="cs-CZ" dirty="0" smtClean="0"/>
              <a:t>i po ztrátě sluchu pokračoval v komponování na své dnes světově nejproslulejší hudbě - cyklu symfonických básní </a:t>
            </a:r>
            <a:r>
              <a:rPr lang="cs-CZ" b="1" dirty="0" smtClean="0"/>
              <a:t>Má vlast</a:t>
            </a:r>
            <a:endParaRPr lang="cs-CZ" dirty="0" smtClean="0"/>
          </a:p>
          <a:p>
            <a:r>
              <a:rPr lang="cs-CZ" dirty="0" smtClean="0"/>
              <a:t> první otevření </a:t>
            </a:r>
            <a:r>
              <a:rPr lang="cs-CZ" b="1" dirty="0" smtClean="0"/>
              <a:t>Národního divadla</a:t>
            </a:r>
            <a:r>
              <a:rPr lang="cs-CZ" dirty="0" smtClean="0"/>
              <a:t> s uvedením Libuše (</a:t>
            </a:r>
            <a:r>
              <a:rPr lang="cs-CZ" b="1" dirty="0" smtClean="0"/>
              <a:t>11. 6. 1881</a:t>
            </a:r>
            <a:r>
              <a:rPr lang="cs-CZ" dirty="0" smtClean="0"/>
              <a:t>)</a:t>
            </a:r>
          </a:p>
          <a:p>
            <a:r>
              <a:rPr lang="cs-CZ" dirty="0" smtClean="0"/>
              <a:t>definitivním otevření téže operní budovy, opravené po požáru z podzimu 1881, opět Libuše (</a:t>
            </a:r>
            <a:r>
              <a:rPr lang="cs-CZ" b="1" dirty="0" smtClean="0"/>
              <a:t>18. 11. 1883</a:t>
            </a:r>
            <a:r>
              <a:rPr lang="cs-CZ" dirty="0" smtClean="0"/>
              <a:t>) -&gt; naposled pozdraven obecenstvem </a:t>
            </a:r>
          </a:p>
          <a:p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Libuše</a:t>
            </a:r>
            <a:endParaRPr lang="cs-CZ" dirty="0"/>
          </a:p>
        </p:txBody>
      </p:sp>
      <p:pic>
        <p:nvPicPr>
          <p:cNvPr id="4" name="Zástupný symbol pro obsah 3" descr="SmetanaLibussa-Prophec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0"/>
            <a:ext cx="5105428" cy="6694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Bedřich Smetana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2.3.1824 (Litomyšl) – 12.5.1884 (Praha)</a:t>
            </a:r>
          </a:p>
          <a:p>
            <a:r>
              <a:rPr lang="cs-CZ" sz="3200" dirty="0" smtClean="0"/>
              <a:t>český hudební skladatel v období </a:t>
            </a:r>
            <a:r>
              <a:rPr lang="cs-CZ" sz="3200" b="1" dirty="0" smtClean="0"/>
              <a:t>novoromantismu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Bedrich_Smet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286124"/>
            <a:ext cx="27940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Sluchová choroba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duben 1884 převezen do Prahy do ústavu</a:t>
            </a:r>
          </a:p>
          <a:p>
            <a:r>
              <a:rPr lang="cs-CZ" dirty="0" smtClean="0"/>
              <a:t>12. května 1884 v ústavu zemřel</a:t>
            </a:r>
          </a:p>
          <a:p>
            <a:r>
              <a:rPr lang="cs-CZ" dirty="0" smtClean="0"/>
              <a:t>uložen v oděvu, který nosíval s oblibou při všech významných životních okamžicích</a:t>
            </a:r>
          </a:p>
          <a:p>
            <a:r>
              <a:rPr lang="cs-CZ" dirty="0" smtClean="0"/>
              <a:t>pochován na Vyšehradě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JanMulač-BedřichSmet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642918"/>
            <a:ext cx="4000516" cy="564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00px-Hrob_B.Smeta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928670"/>
            <a:ext cx="3633843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Smetana_signa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214686"/>
            <a:ext cx="2857500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Pražské jaro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12. 5. v Praze</a:t>
            </a:r>
          </a:p>
          <a:p>
            <a:r>
              <a:rPr lang="cs-CZ" sz="3200" dirty="0" smtClean="0"/>
              <a:t>pravidelná přehlídka vynikajících světových umělců</a:t>
            </a:r>
          </a:p>
          <a:p>
            <a:r>
              <a:rPr lang="cs-CZ" sz="3200" dirty="0" smtClean="0"/>
              <a:t>na počest výročí úmrtí Bedřicha Smetany</a:t>
            </a:r>
          </a:p>
          <a:p>
            <a:r>
              <a:rPr lang="cs-CZ" sz="3200" i="1" dirty="0" smtClean="0"/>
              <a:t>Má vlast </a:t>
            </a:r>
            <a:r>
              <a:rPr lang="cs-CZ" sz="3200" dirty="0" smtClean="0"/>
              <a:t>se vždy hraje na zahajovacím koncertu mezinárodního hudebního festivalu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Smetanova Litomyšl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https://www.smetanovalitomysl.cz/cs/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3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Díla - opery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Braniboři v Čechách</a:t>
            </a:r>
          </a:p>
          <a:p>
            <a:r>
              <a:rPr lang="cs-CZ" dirty="0" smtClean="0"/>
              <a:t>Prodaná nevěsta </a:t>
            </a:r>
          </a:p>
          <a:p>
            <a:r>
              <a:rPr lang="cs-CZ" dirty="0" smtClean="0"/>
              <a:t>Dalibor </a:t>
            </a:r>
          </a:p>
          <a:p>
            <a:r>
              <a:rPr lang="cs-CZ" dirty="0" smtClean="0"/>
              <a:t>Libuše</a:t>
            </a:r>
          </a:p>
          <a:p>
            <a:r>
              <a:rPr lang="cs-CZ" dirty="0" smtClean="0"/>
              <a:t>Dvě vdovy</a:t>
            </a:r>
          </a:p>
          <a:p>
            <a:r>
              <a:rPr lang="cs-CZ" dirty="0" smtClean="0"/>
              <a:t>Hubička</a:t>
            </a:r>
          </a:p>
          <a:p>
            <a:r>
              <a:rPr lang="cs-CZ" dirty="0" smtClean="0"/>
              <a:t>Tajemství</a:t>
            </a:r>
          </a:p>
          <a:p>
            <a:r>
              <a:rPr lang="cs-CZ" dirty="0" smtClean="0"/>
              <a:t>Čertova stěna</a:t>
            </a:r>
          </a:p>
          <a:p>
            <a:r>
              <a:rPr lang="cs-CZ" dirty="0" smtClean="0"/>
              <a:t>Viola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Díla – orchestrální skladby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Předehry</a:t>
            </a:r>
          </a:p>
          <a:p>
            <a:pPr lvl="1"/>
            <a:r>
              <a:rPr lang="cs-CZ" dirty="0" smtClean="0"/>
              <a:t>Slavnostní ouvertura D dur (1848–1849)</a:t>
            </a:r>
          </a:p>
          <a:p>
            <a:pPr lvl="1"/>
            <a:r>
              <a:rPr lang="cs-CZ" dirty="0" smtClean="0"/>
              <a:t>Slavnostní ouvertura C dur (1868)</a:t>
            </a:r>
          </a:p>
          <a:p>
            <a:r>
              <a:rPr lang="cs-CZ" dirty="0" smtClean="0"/>
              <a:t>Symfonie</a:t>
            </a:r>
          </a:p>
          <a:p>
            <a:pPr lvl="1"/>
            <a:r>
              <a:rPr lang="cs-CZ" dirty="0" smtClean="0"/>
              <a:t>Triumfální symfonie E dur (1853–54)</a:t>
            </a:r>
          </a:p>
          <a:p>
            <a:r>
              <a:rPr lang="cs-CZ" dirty="0" smtClean="0"/>
              <a:t>Symfonické básně</a:t>
            </a:r>
          </a:p>
          <a:p>
            <a:pPr lvl="1"/>
            <a:r>
              <a:rPr lang="cs-CZ" dirty="0" smtClean="0"/>
              <a:t>ve Švédsku </a:t>
            </a:r>
          </a:p>
          <a:p>
            <a:pPr lvl="1"/>
            <a:r>
              <a:rPr lang="cs-CZ" dirty="0" smtClean="0"/>
              <a:t>v Čechách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 </a:t>
            </a:r>
            <a:r>
              <a:rPr lang="cs-CZ" dirty="0" err="1" smtClean="0"/>
              <a:t>švédsku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Richard III. (1857–1858)</a:t>
            </a:r>
          </a:p>
          <a:p>
            <a:r>
              <a:rPr lang="cs-CZ" dirty="0" err="1" smtClean="0"/>
              <a:t>Valdštýnův</a:t>
            </a:r>
            <a:r>
              <a:rPr lang="cs-CZ" dirty="0" smtClean="0"/>
              <a:t> tábor (1858–1859) </a:t>
            </a:r>
          </a:p>
          <a:p>
            <a:r>
              <a:rPr lang="cs-CZ" dirty="0" err="1" smtClean="0"/>
              <a:t>Hakon</a:t>
            </a:r>
            <a:r>
              <a:rPr lang="cs-CZ" dirty="0" smtClean="0"/>
              <a:t> Jarl (1860–1861)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čechách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 VLAST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Vyšehrad</a:t>
            </a:r>
            <a:r>
              <a:rPr lang="cs-CZ" dirty="0" smtClean="0">
                <a:solidFill>
                  <a:schemeClr val="tx1"/>
                </a:solidFill>
              </a:rPr>
              <a:t> (září–listopad 1874)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Vltava</a:t>
            </a:r>
            <a:r>
              <a:rPr lang="cs-CZ" dirty="0" smtClean="0">
                <a:solidFill>
                  <a:schemeClr val="tx1"/>
                </a:solidFill>
              </a:rPr>
              <a:t> (listopad–prosinec 1874)</a:t>
            </a:r>
          </a:p>
          <a:p>
            <a:pPr lvl="1"/>
            <a:r>
              <a:rPr lang="pl-PL" b="1" dirty="0" smtClean="0">
                <a:solidFill>
                  <a:schemeClr val="tx1"/>
                </a:solidFill>
              </a:rPr>
              <a:t>Šárka</a:t>
            </a:r>
            <a:r>
              <a:rPr lang="pl-PL" dirty="0" smtClean="0">
                <a:solidFill>
                  <a:schemeClr val="tx1"/>
                </a:solidFill>
              </a:rPr>
              <a:t> (dokončena v únoru 1875)</a:t>
            </a:r>
          </a:p>
          <a:p>
            <a:pPr lvl="1"/>
            <a:r>
              <a:rPr lang="pl-PL" b="1" dirty="0" smtClean="0">
                <a:solidFill>
                  <a:schemeClr val="tx1"/>
                </a:solidFill>
              </a:rPr>
              <a:t>Z českých luhů a hájů </a:t>
            </a:r>
            <a:r>
              <a:rPr lang="pl-PL" dirty="0" smtClean="0">
                <a:solidFill>
                  <a:schemeClr val="tx1"/>
                </a:solidFill>
              </a:rPr>
              <a:t>(říjen 1875)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Tábor</a:t>
            </a:r>
            <a:r>
              <a:rPr lang="cs-CZ" dirty="0" smtClean="0">
                <a:solidFill>
                  <a:schemeClr val="tx1"/>
                </a:solidFill>
              </a:rPr>
              <a:t> (1878)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Blaník</a:t>
            </a:r>
            <a:r>
              <a:rPr lang="cs-CZ" dirty="0" smtClean="0">
                <a:solidFill>
                  <a:schemeClr val="tx1"/>
                </a:solidFill>
              </a:rPr>
              <a:t> (dokončen v březnu 1879)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Komorní hudba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 domoviny</a:t>
            </a:r>
            <a:r>
              <a:rPr lang="cs-CZ" dirty="0" smtClean="0"/>
              <a:t> (2 dua pro housle a klavír)</a:t>
            </a:r>
          </a:p>
          <a:p>
            <a:r>
              <a:rPr lang="cs-CZ" b="1" dirty="0" smtClean="0"/>
              <a:t>Trio g moll</a:t>
            </a:r>
            <a:r>
              <a:rPr lang="cs-CZ" dirty="0" smtClean="0"/>
              <a:t> (napsáno pod dojmem úmrtí dcerky Bedřišky)</a:t>
            </a:r>
          </a:p>
          <a:p>
            <a:r>
              <a:rPr lang="cs-CZ" b="1" dirty="0" smtClean="0"/>
              <a:t>Smyčcový kvartet č. 1 e moll „Z mého života“ </a:t>
            </a:r>
            <a:r>
              <a:rPr lang="cs-CZ" dirty="0" smtClean="0"/>
              <a:t>(1876)</a:t>
            </a:r>
          </a:p>
          <a:p>
            <a:r>
              <a:rPr lang="cs-CZ" b="1" dirty="0" smtClean="0"/>
              <a:t>Smyčcový kvartet č. 2 d moll </a:t>
            </a:r>
            <a:r>
              <a:rPr lang="cs-CZ" dirty="0" smtClean="0"/>
              <a:t>(1882–83, psán ve stavu krajního vyčerpání vlivem postupující nemoci)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Novoromantismus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rozvíjí citovost, směřuje k velkolepému, dynamickému, nápadnému výrazu, inklinuje k rozsáhlým dílům, vytvoření symfonické básně, rozšíření orchestru</a:t>
            </a:r>
            <a:endParaRPr lang="cs-CZ" dirty="0"/>
          </a:p>
        </p:txBody>
      </p:sp>
      <p:pic>
        <p:nvPicPr>
          <p:cNvPr id="7" name="Obrázek 6" descr="Výstřiž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86124"/>
            <a:ext cx="6477000" cy="3200400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214282" y="485776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Skladby pro klavír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polky</a:t>
            </a:r>
            <a:r>
              <a:rPr lang="cs-CZ" dirty="0" smtClean="0"/>
              <a:t> (např. </a:t>
            </a:r>
            <a:r>
              <a:rPr lang="cs-CZ" dirty="0" err="1" smtClean="0"/>
              <a:t>Bettina</a:t>
            </a:r>
            <a:r>
              <a:rPr lang="cs-CZ" dirty="0" smtClean="0"/>
              <a:t>, </a:t>
            </a:r>
            <a:r>
              <a:rPr lang="cs-CZ" dirty="0" err="1" smtClean="0"/>
              <a:t>Lousina</a:t>
            </a:r>
            <a:r>
              <a:rPr lang="cs-CZ" dirty="0" smtClean="0"/>
              <a:t>, Jiřinková, Ze studentského života, Vzpomínka na Plzeň, několik polkových cyklů)</a:t>
            </a:r>
          </a:p>
          <a:p>
            <a:r>
              <a:rPr lang="cs-CZ" b="1" dirty="0" smtClean="0"/>
              <a:t>Na břehu mořském</a:t>
            </a:r>
            <a:r>
              <a:rPr lang="cs-CZ" dirty="0" smtClean="0"/>
              <a:t> (</a:t>
            </a:r>
            <a:r>
              <a:rPr lang="cs-CZ" dirty="0" err="1" smtClean="0"/>
              <a:t>virtuozní</a:t>
            </a:r>
            <a:r>
              <a:rPr lang="cs-CZ" dirty="0" smtClean="0"/>
              <a:t> koncertní etuda)</a:t>
            </a:r>
          </a:p>
          <a:p>
            <a:r>
              <a:rPr lang="cs-CZ" b="1" dirty="0" smtClean="0"/>
              <a:t>klavírní cykly </a:t>
            </a:r>
            <a:r>
              <a:rPr lang="cs-CZ" b="1" dirty="0" err="1" smtClean="0"/>
              <a:t>Bagatelles</a:t>
            </a:r>
            <a:r>
              <a:rPr lang="cs-CZ" b="1" dirty="0" smtClean="0"/>
              <a:t> </a:t>
            </a:r>
            <a:r>
              <a:rPr lang="cs-CZ" b="1" dirty="0" err="1" smtClean="0"/>
              <a:t>et</a:t>
            </a:r>
            <a:r>
              <a:rPr lang="cs-CZ" b="1" dirty="0" smtClean="0"/>
              <a:t> </a:t>
            </a:r>
            <a:r>
              <a:rPr lang="cs-CZ" b="1" dirty="0" err="1" smtClean="0"/>
              <a:t>Impromptus</a:t>
            </a:r>
            <a:endParaRPr lang="cs-CZ" b="1" dirty="0" smtClean="0"/>
          </a:p>
          <a:p>
            <a:r>
              <a:rPr lang="cs-CZ" b="1" dirty="0" smtClean="0"/>
              <a:t>Lístky do památníku</a:t>
            </a:r>
            <a:r>
              <a:rPr lang="cs-CZ" dirty="0" smtClean="0"/>
              <a:t> (celkem 3 sbírky)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Písně a sbory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Večerní písně</a:t>
            </a:r>
            <a:r>
              <a:rPr lang="cs-CZ" dirty="0" smtClean="0"/>
              <a:t> – písňový cyklus</a:t>
            </a:r>
          </a:p>
          <a:p>
            <a:r>
              <a:rPr lang="cs-CZ" b="1" dirty="0" smtClean="0"/>
              <a:t>trojhlasé ženské sbory </a:t>
            </a:r>
            <a:r>
              <a:rPr lang="cs-CZ" dirty="0" smtClean="0"/>
              <a:t>(Má hvězda, Přiletěly vlaštovičky, Západ slunce)</a:t>
            </a:r>
          </a:p>
          <a:p>
            <a:r>
              <a:rPr lang="cs-CZ" b="1" dirty="0" smtClean="0"/>
              <a:t>mužské sbory </a:t>
            </a:r>
            <a:r>
              <a:rPr lang="cs-CZ" dirty="0" smtClean="0"/>
              <a:t>(Píseň na moři, Tři jezdci, Odrodilec, Věno, Modlitba, Rolnická ad.)</a:t>
            </a:r>
          </a:p>
          <a:p>
            <a:r>
              <a:rPr lang="cs-CZ" b="1" dirty="0" smtClean="0"/>
              <a:t>kantáta</a:t>
            </a:r>
            <a:r>
              <a:rPr lang="cs-CZ" dirty="0" smtClean="0"/>
              <a:t> Česká píseň pro smíšený sbor s klavírem (1868), také s orchestrem (1878)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Pražák, Přemysl: Bedřich Smetana - Úvod do života a díla, 1961</a:t>
            </a:r>
          </a:p>
          <a:p>
            <a:r>
              <a:rPr lang="cs-CZ" dirty="0" smtClean="0"/>
              <a:t>HRČKOVÁ, Naďa, </a:t>
            </a:r>
            <a:r>
              <a:rPr lang="cs-CZ" dirty="0" err="1" smtClean="0"/>
              <a:t>ed</a:t>
            </a:r>
            <a:r>
              <a:rPr lang="cs-CZ" dirty="0" smtClean="0"/>
              <a:t>. </a:t>
            </a:r>
            <a:r>
              <a:rPr lang="cs-CZ" i="1" dirty="0" smtClean="0"/>
              <a:t>Dějiny hudby</a:t>
            </a:r>
            <a:r>
              <a:rPr lang="cs-CZ" dirty="0" smtClean="0"/>
              <a:t>. Praha: </a:t>
            </a:r>
            <a:r>
              <a:rPr lang="cs-CZ" dirty="0" err="1" smtClean="0"/>
              <a:t>Euromedia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- </a:t>
            </a:r>
            <a:r>
              <a:rPr lang="cs-CZ" dirty="0" err="1" smtClean="0"/>
              <a:t>Ikar</a:t>
            </a:r>
            <a:r>
              <a:rPr lang="cs-CZ" dirty="0" smtClean="0"/>
              <a:t>, 2011. ISBN 978-80-249-1700-9.</a:t>
            </a:r>
          </a:p>
          <a:p>
            <a:r>
              <a:rPr lang="cs-CZ" dirty="0" smtClean="0"/>
              <a:t>Navrátil, Miloš: Dějiny hudby. Olomouc: </a:t>
            </a:r>
            <a:r>
              <a:rPr lang="cs-CZ" dirty="0" err="1" smtClean="0"/>
              <a:t>Votobia</a:t>
            </a:r>
            <a:r>
              <a:rPr lang="cs-CZ" dirty="0" smtClean="0"/>
              <a:t> s.r.o. 2003. ISBN 80-7220-143-3</a:t>
            </a:r>
          </a:p>
          <a:p>
            <a:r>
              <a:rPr lang="cs-CZ" dirty="0" smtClean="0">
                <a:hlinkClick r:id="rId2"/>
              </a:rPr>
              <a:t>https://is.muni.cz/auth/el/1441/podzim2012/HV7BP_DH3/um/is/kapit00.html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3"/>
              </a:rPr>
              <a:t>https://zivotopis.osobnosti.cz/bedrich-smetana.php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https://www.smetanovalitomysl.cz/cs/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214554"/>
            <a:ext cx="7239000" cy="21767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600" i="1" dirty="0" smtClean="0"/>
              <a:t>„Narodil jsem se 2. března 1824. Tenkráte byl masopustní úterek, a tedy jsem se už osudem musel </a:t>
            </a:r>
            <a:r>
              <a:rPr lang="cs-CZ" sz="3600" i="1" dirty="0" err="1" smtClean="0"/>
              <a:t>státi</a:t>
            </a:r>
            <a:r>
              <a:rPr lang="cs-CZ" sz="3600" i="1" dirty="0" smtClean="0"/>
              <a:t> muzikantem".</a:t>
            </a:r>
          </a:p>
          <a:p>
            <a:endParaRPr lang="cs-CZ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Dětství a dospívání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otec František Smetana, matka Barbora Smetanová (</a:t>
            </a:r>
            <a:r>
              <a:rPr lang="cs-CZ" dirty="0" err="1" smtClean="0"/>
              <a:t>Lynková</a:t>
            </a:r>
            <a:r>
              <a:rPr lang="cs-CZ" dirty="0" smtClean="0"/>
              <a:t>)</a:t>
            </a:r>
          </a:p>
          <a:p>
            <a:r>
              <a:rPr lang="cs-CZ" dirty="0" smtClean="0"/>
              <a:t>1831 – Jindřichův Hradec</a:t>
            </a:r>
          </a:p>
          <a:p>
            <a:r>
              <a:rPr lang="cs-CZ" dirty="0" smtClean="0"/>
              <a:t>1835 – Růžkovy </a:t>
            </a:r>
            <a:r>
              <a:rPr lang="cs-CZ" dirty="0" err="1" smtClean="0"/>
              <a:t>Lhotice</a:t>
            </a:r>
            <a:r>
              <a:rPr lang="cs-CZ" dirty="0" smtClean="0"/>
              <a:t> u </a:t>
            </a:r>
            <a:r>
              <a:rPr lang="cs-CZ" dirty="0" err="1" smtClean="0"/>
              <a:t>Čechtic</a:t>
            </a:r>
            <a:endParaRPr lang="cs-CZ" dirty="0" smtClean="0"/>
          </a:p>
          <a:p>
            <a:r>
              <a:rPr lang="cs-CZ" dirty="0" smtClean="0"/>
              <a:t>1836 – Německý Brod </a:t>
            </a:r>
          </a:p>
          <a:p>
            <a:r>
              <a:rPr lang="cs-CZ" dirty="0" smtClean="0"/>
              <a:t>1839 – Praha </a:t>
            </a:r>
            <a:r>
              <a:rPr lang="cs-CZ" i="1" dirty="0" smtClean="0"/>
              <a:t>(</a:t>
            </a:r>
            <a:r>
              <a:rPr lang="cs-CZ" i="1" dirty="0" err="1" smtClean="0"/>
              <a:t>Louisina</a:t>
            </a:r>
            <a:r>
              <a:rPr lang="cs-CZ" i="1" dirty="0" smtClean="0"/>
              <a:t> a </a:t>
            </a:r>
            <a:r>
              <a:rPr lang="cs-CZ" i="1" dirty="0" err="1" smtClean="0"/>
              <a:t>Jiřinkova</a:t>
            </a:r>
            <a:r>
              <a:rPr lang="cs-CZ" i="1" dirty="0" smtClean="0"/>
              <a:t> polka)</a:t>
            </a:r>
          </a:p>
          <a:p>
            <a:pPr lvl="1"/>
            <a:r>
              <a:rPr lang="cs-CZ" i="1" dirty="0" smtClean="0"/>
              <a:t>klavírní virtuos a skladatel </a:t>
            </a:r>
            <a:r>
              <a:rPr lang="cs-CZ" i="1" dirty="0" err="1" smtClean="0"/>
              <a:t>Franz</a:t>
            </a:r>
            <a:r>
              <a:rPr lang="cs-CZ" i="1" dirty="0" smtClean="0"/>
              <a:t> </a:t>
            </a:r>
            <a:r>
              <a:rPr lang="cs-CZ" i="1" dirty="0" err="1" smtClean="0"/>
              <a:t>Liszt</a:t>
            </a:r>
            <a:endParaRPr lang="cs-CZ" i="1" dirty="0" smtClean="0"/>
          </a:p>
          <a:p>
            <a:r>
              <a:rPr lang="cs-CZ" dirty="0" smtClean="0"/>
              <a:t>1840 – Plzeň</a:t>
            </a:r>
          </a:p>
          <a:p>
            <a:pPr lvl="1"/>
            <a:r>
              <a:rPr lang="cs-CZ" dirty="0" smtClean="0"/>
              <a:t>přátelství s Kateřinou Kolářovou</a:t>
            </a:r>
          </a:p>
          <a:p>
            <a:r>
              <a:rPr lang="cs-CZ" dirty="0" smtClean="0"/>
              <a:t>1843 – Praha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Otec a matka</a:t>
            </a:r>
            <a:endParaRPr lang="cs-CZ" dirty="0"/>
          </a:p>
        </p:txBody>
      </p:sp>
      <p:pic>
        <p:nvPicPr>
          <p:cNvPr id="4" name="Zástupný symbol pro obsah 3" descr="AntoninMachek-BarboraSmetan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000240"/>
            <a:ext cx="302740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AntoninMachek-FrantisekSmet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000240"/>
            <a:ext cx="3143272" cy="398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 smtClean="0"/>
              <a:t>Bedřich Smetana v době studií, kolem roku 1840</a:t>
            </a:r>
            <a:endParaRPr lang="cs-CZ" dirty="0"/>
          </a:p>
        </p:txBody>
      </p:sp>
      <p:pic>
        <p:nvPicPr>
          <p:cNvPr id="4" name="Zástupný symbol pro obsah 3" descr="800px-SmetanaGrammarScho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43050"/>
            <a:ext cx="3571888" cy="4656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1843</a:t>
            </a:r>
          </a:p>
          <a:p>
            <a:r>
              <a:rPr lang="cs-CZ" dirty="0" smtClean="0"/>
              <a:t>studuje hudbu u učitele hudby Josefa </a:t>
            </a:r>
            <a:r>
              <a:rPr lang="cs-CZ" dirty="0" err="1" smtClean="0"/>
              <a:t>Proksche</a:t>
            </a:r>
            <a:endParaRPr lang="cs-CZ" dirty="0" smtClean="0"/>
          </a:p>
          <a:p>
            <a:r>
              <a:rPr lang="cs-CZ" dirty="0" smtClean="0"/>
              <a:t>ředitel konzervatoře Jan Bedřich </a:t>
            </a:r>
            <a:r>
              <a:rPr lang="cs-CZ" dirty="0" err="1" smtClean="0"/>
              <a:t>Kittel</a:t>
            </a:r>
            <a:r>
              <a:rPr lang="cs-CZ" dirty="0" smtClean="0"/>
              <a:t> sehnal místo hudebního učitele ve šlechtické rodině </a:t>
            </a:r>
            <a:r>
              <a:rPr lang="cs-CZ" dirty="0" err="1" smtClean="0"/>
              <a:t>Thunů</a:t>
            </a:r>
            <a:r>
              <a:rPr lang="cs-CZ" dirty="0" smtClean="0"/>
              <a:t> (setkal se zde s Robertem a Klárou </a:t>
            </a:r>
            <a:r>
              <a:rPr lang="cs-CZ" dirty="0" err="1" smtClean="0"/>
              <a:t>Schumannovými</a:t>
            </a:r>
            <a:r>
              <a:rPr lang="cs-CZ" dirty="0" smtClean="0"/>
              <a:t>)</a:t>
            </a:r>
          </a:p>
          <a:p>
            <a:r>
              <a:rPr lang="cs-CZ" dirty="0" smtClean="0"/>
              <a:t>1847 – odchod od </a:t>
            </a:r>
            <a:r>
              <a:rPr lang="cs-CZ" dirty="0" err="1" smtClean="0"/>
              <a:t>Thunů</a:t>
            </a:r>
            <a:r>
              <a:rPr lang="cs-CZ" dirty="0" smtClean="0"/>
              <a:t> -&gt; samostatná umělecká dráha (neúspěch)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0" dirty="0" smtClean="0"/>
              <a:t>učitel </a:t>
            </a:r>
            <a:r>
              <a:rPr lang="cs-CZ" b="0" dirty="0" err="1" smtClean="0"/>
              <a:t>josef</a:t>
            </a:r>
            <a:r>
              <a:rPr lang="cs-CZ" b="0" dirty="0" smtClean="0"/>
              <a:t> </a:t>
            </a:r>
            <a:r>
              <a:rPr lang="cs-CZ" b="0" dirty="0" err="1" smtClean="0"/>
              <a:t>Proksch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 descr="JosefProks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85926"/>
            <a:ext cx="3000396" cy="474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786</TotalTime>
  <Words>625</Words>
  <Application>Microsoft Office PowerPoint</Application>
  <PresentationFormat>Předvádění na obrazovce (4:3)</PresentationFormat>
  <Paragraphs>147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Trebuchet MS</vt:lpstr>
      <vt:lpstr>Wingdings</vt:lpstr>
      <vt:lpstr>Wingdings 2</vt:lpstr>
      <vt:lpstr>Bohatý</vt:lpstr>
      <vt:lpstr>Bedřich smetana</vt:lpstr>
      <vt:lpstr>Bedřich Smetana</vt:lpstr>
      <vt:lpstr>Novoromantismus</vt:lpstr>
      <vt:lpstr>Prezentace aplikace PowerPoint</vt:lpstr>
      <vt:lpstr>Dětství a dospívání</vt:lpstr>
      <vt:lpstr>Otec a matka</vt:lpstr>
      <vt:lpstr>Bedřich Smetana v době studií, kolem roku 1840</vt:lpstr>
      <vt:lpstr>Praha</vt:lpstr>
      <vt:lpstr>učitel josef Proksch</vt:lpstr>
      <vt:lpstr>Hudební ústav</vt:lpstr>
      <vt:lpstr>Hudební ústav a rodina</vt:lpstr>
      <vt:lpstr>Manželka kateřina kolářová</vt:lpstr>
      <vt:lpstr>  Odjezd do Göteborgu (1856–1861)</vt:lpstr>
      <vt:lpstr>Po smrti Kateřiny… </vt:lpstr>
      <vt:lpstr>Druhá manželka Betty</vt:lpstr>
      <vt:lpstr>Praha </vt:lpstr>
      <vt:lpstr>Prozatímní divadlo</vt:lpstr>
      <vt:lpstr>Sluchová choroba</vt:lpstr>
      <vt:lpstr>Libuše</vt:lpstr>
      <vt:lpstr>Sluchová choroba</vt:lpstr>
      <vt:lpstr>Prezentace aplikace PowerPoint</vt:lpstr>
      <vt:lpstr>Prezentace aplikace PowerPoint</vt:lpstr>
      <vt:lpstr>Pražské jaro</vt:lpstr>
      <vt:lpstr>Smetanova Litomyšl</vt:lpstr>
      <vt:lpstr>Díla - opery</vt:lpstr>
      <vt:lpstr>Díla – orchestrální skladby</vt:lpstr>
      <vt:lpstr>Ve švédsku</vt:lpstr>
      <vt:lpstr>V čechách</vt:lpstr>
      <vt:lpstr>Komorní hudba </vt:lpstr>
      <vt:lpstr>Skladby pro klavír</vt:lpstr>
      <vt:lpstr>Písně a sbory</vt:lpstr>
      <vt:lpstr>Zdroje a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Ivana Kopřivová</dc:creator>
  <cp:lastModifiedBy>Ivana Kopřivová</cp:lastModifiedBy>
  <cp:revision>60</cp:revision>
  <dcterms:created xsi:type="dcterms:W3CDTF">2019-03-25T10:04:09Z</dcterms:created>
  <dcterms:modified xsi:type="dcterms:W3CDTF">2019-03-26T08:53:56Z</dcterms:modified>
</cp:coreProperties>
</file>