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89" r:id="rId1"/>
  </p:sldMasterIdLst>
  <p:sldIdLst>
    <p:sldId id="314" r:id="rId2"/>
    <p:sldId id="332" r:id="rId3"/>
    <p:sldId id="348" r:id="rId4"/>
    <p:sldId id="333" r:id="rId5"/>
    <p:sldId id="335" r:id="rId6"/>
    <p:sldId id="339" r:id="rId7"/>
    <p:sldId id="337" r:id="rId8"/>
    <p:sldId id="338" r:id="rId9"/>
    <p:sldId id="340" r:id="rId10"/>
    <p:sldId id="341" r:id="rId11"/>
    <p:sldId id="334" r:id="rId12"/>
    <p:sldId id="342" r:id="rId13"/>
    <p:sldId id="343" r:id="rId14"/>
    <p:sldId id="328" r:id="rId15"/>
    <p:sldId id="329" r:id="rId16"/>
    <p:sldId id="330" r:id="rId17"/>
    <p:sldId id="345" r:id="rId18"/>
    <p:sldId id="347" r:id="rId19"/>
    <p:sldId id="344" r:id="rId20"/>
    <p:sldId id="346" r:id="rId21"/>
    <p:sldId id="331" r:id="rId22"/>
    <p:sldId id="327" r:id="rId23"/>
    <p:sldId id="307" r:id="rId2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0066"/>
    <a:srgbClr val="284C6A"/>
    <a:srgbClr val="000000"/>
    <a:srgbClr val="221E1F"/>
    <a:srgbClr val="235C81"/>
    <a:srgbClr val="FF9BBC"/>
    <a:srgbClr val="E0AF6D"/>
    <a:srgbClr val="FFFF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1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4924CB91-46B2-486C-BDA6-53573646E95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3600" y="1447800"/>
            <a:ext cx="10464800" cy="12954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cs-CZ" altLang="cs-CZ" noProof="0"/>
              <a:t>Kliknutím lze upravit styl.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50444191-03AB-4411-B7A5-24948FC0B13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1200" y="3048000"/>
            <a:ext cx="10769600" cy="6350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pPr lvl="0"/>
            <a:r>
              <a:rPr lang="cs-CZ" altLang="cs-CZ" noProof="0"/>
              <a:t>Kliknutím můžete upravit styl předlohy.</a:t>
            </a:r>
          </a:p>
        </p:txBody>
      </p:sp>
      <p:sp>
        <p:nvSpPr>
          <p:cNvPr id="109572" name="Rectangle 4">
            <a:extLst>
              <a:ext uri="{FF2B5EF4-FFF2-40B4-BE49-F238E27FC236}">
                <a16:creationId xmlns:a16="http://schemas.microsoft.com/office/drawing/2014/main" id="{E70705EB-975A-4CD5-A89F-8E493B1D6C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109573" name="Rectangle 5">
            <a:extLst>
              <a:ext uri="{FF2B5EF4-FFF2-40B4-BE49-F238E27FC236}">
                <a16:creationId xmlns:a16="http://schemas.microsoft.com/office/drawing/2014/main" id="{706A6B5E-74AF-4C1D-9868-B823AC2914A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09574" name="Rectangle 6">
            <a:extLst>
              <a:ext uri="{FF2B5EF4-FFF2-40B4-BE49-F238E27FC236}">
                <a16:creationId xmlns:a16="http://schemas.microsoft.com/office/drawing/2014/main" id="{85AFDE78-B993-457C-B8CF-88D9E542AE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b="0"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822604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A3B19B-77E1-4C91-91DB-26C8F570A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E00C469-E6F3-4A70-8C23-9C7222300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B0D52B-B778-4192-A1CF-07B5B2A08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1EA648-CC03-4FC4-A7C7-9021091E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3835DA-E768-4880-ACD8-4513821BC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7334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4631242-52B7-4721-8B73-100A5E4C68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86800" y="685800"/>
            <a:ext cx="26924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0AD260-A29C-4CB6-83FF-CD1514539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685800"/>
            <a:ext cx="7874000" cy="57150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79B6AA-68B2-4E0E-B4FB-A48DCE1E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F77A7A-B862-46AD-B88A-0473FBA42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D44C8D-9F2E-4072-8652-7EEC1E46D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6126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3F2BD1-888E-4641-A675-D3A18A9E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0DF677-9D62-4A94-B17A-8363AB0BEF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239381-0162-4849-82D9-60786DC3D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483508-F5A7-4885-8656-0DD14EEFC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27B9A6-08ED-495B-8D6C-D406D1D9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8584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3D233F-504B-4AB0-8F87-BB6871814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71CAD16-CEE5-4EBE-87E3-CF2FD5C60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90663D8-AF00-4997-94D6-FAA05A865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5B7E18-E464-4A09-BE2E-A98AD7F6B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F117F7-B70D-4C91-8B80-89FC24FB2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38007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3EAD7-4437-4B9C-BACE-8A06DE191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999466-597A-4112-B2A2-2291E5516F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2832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56EDC2D-A297-47AF-958B-588B1361A1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905000"/>
            <a:ext cx="5283200" cy="4495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FF8C57-2E5D-48BC-8284-31154D016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3AD361-EEB5-4D17-861B-489869E04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CE0C1B-6D00-43B7-BEF8-16291DCE8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621818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C9282-8597-4435-B542-1D09A684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1CCCA58-9DF6-4B7B-8FFB-B094849CA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5860F4B-2B99-47D4-82C2-C99960D08E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5C9BAC93-A463-4527-87AC-35C13A185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B71AA-A468-4D96-96C1-9638684464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28DB03C-EEC3-43FC-94B5-71B289FD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779230B-0164-4916-94C2-4613156C0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465644A-D59F-48AD-B9BA-EBABCBFE4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243755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69144D-0B5B-4270-82BD-B3697BCFC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0D0692D-D931-4766-8D40-64441CB23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525335-AD9D-4F3F-B76E-63B3F66E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24BE18-A023-49E2-B14D-FA729752F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3355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FE8C9C-F27F-4920-A64C-0B9DA857A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ED47511-C9B1-4F2A-B4EC-113C37B80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D0B43F-3C62-4C82-9540-40E409B6C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29774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27B6D8-A489-4A4E-B58C-92C05BA6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EC1F7D7-1785-4727-97E1-3B229E4AB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3B1C3B3-9045-4820-9ABF-21B6FD7D3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850B5A-0D0A-4D93-A1A1-E40E02FB1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EE7546-1BD2-4C1B-9E3D-A7A39B09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9FC42A1-94F4-4198-89CD-304A877F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887597"/>
      </p:ext>
    </p:extLst>
  </p:cSld>
  <p:clrMapOvr>
    <a:masterClrMapping/>
  </p:clrMapOvr>
  <p:transition spd="slow">
    <p:push dir="u"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2B89B-D402-48FB-81D8-7EC77A38A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67E92E-59F8-42B3-8C43-9C35F8246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A770A9D-8DDE-4CFE-AE6F-EFF0134B00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2D9F824-81BC-468D-89EA-7E04265F6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A87A34-81AB-432B-8DAE-1953F412C126}" type="datetimeFigureOut">
              <a:rPr lang="en-US" smtClean="0"/>
              <a:t>4/9/2019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DEBA2BA-F180-4FDC-A6C1-DA94C805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4AA423-F8F8-4AA3-9E1B-5FAA0CD76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2229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763B8F92-3A19-4D68-A3FF-621C44235B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05000"/>
            <a:ext cx="1076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Text s odrážkami na druhé úrovni</a:t>
            </a:r>
          </a:p>
          <a:p>
            <a:pPr lvl="2"/>
            <a:r>
              <a:rPr lang="cs-CZ" altLang="cs-CZ"/>
              <a:t>Text s odrážkami na třetí úrovni</a:t>
            </a:r>
          </a:p>
          <a:p>
            <a:pPr lvl="3"/>
            <a:r>
              <a:rPr lang="cs-CZ" altLang="cs-CZ"/>
              <a:t> Text s odrážkami na čtvrté úrovni</a:t>
            </a:r>
          </a:p>
          <a:p>
            <a:pPr lvl="4"/>
            <a:r>
              <a:rPr lang="cs-CZ" altLang="cs-CZ"/>
              <a:t>Text s odrážkami na páté úrovni</a:t>
            </a:r>
          </a:p>
          <a:p>
            <a:pPr lvl="1"/>
            <a:endParaRPr lang="cs-CZ" altLang="cs-CZ"/>
          </a:p>
          <a:p>
            <a:pPr lvl="2"/>
            <a:endParaRPr lang="cs-CZ" altLang="cs-CZ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A9A0445D-787B-4378-8335-619BD483B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5800"/>
            <a:ext cx="10769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8548" name="Rectangle 4">
            <a:extLst>
              <a:ext uri="{FF2B5EF4-FFF2-40B4-BE49-F238E27FC236}">
                <a16:creationId xmlns:a16="http://schemas.microsoft.com/office/drawing/2014/main" id="{A1310E03-4E0A-4444-B6E5-EF236AF242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29400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/>
            </a:lvl1pPr>
          </a:lstStyle>
          <a:p>
            <a:fld id="{48A87A34-81AB-432B-8DAE-1953F412C126}" type="datetimeFigureOut">
              <a:rPr lang="en-US" smtClean="0"/>
              <a:pPr/>
              <a:t>4/9/2019</a:t>
            </a:fld>
            <a:endParaRPr lang="en-US" dirty="0"/>
          </a:p>
        </p:txBody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99DDB42C-B1FD-437B-A522-CDBFBCDCB26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629400"/>
            <a:ext cx="38608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endParaRPr lang="en-US" dirty="0"/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68D5AD14-B4C8-4D73-A40B-1050DEDFF7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629400"/>
            <a:ext cx="2540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1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6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ransition spd="slow">
    <p:push dir="u"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284C6A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284C6A"/>
          </a:solidFill>
          <a:latin typeface="Trebuchet MS" panose="020B0603020202020204" pitchFamily="34" charset="0"/>
        </a:defRPr>
      </a:lvl9pPr>
    </p:titleStyle>
    <p:bodyStyle>
      <a:lvl1pPr marL="342900" indent="-342900" algn="l" rtl="0" eaLnBrk="1" fontAlgn="base" hangingPunct="1">
        <a:lnSpc>
          <a:spcPct val="125000"/>
        </a:lnSpc>
        <a:spcBef>
          <a:spcPct val="20000"/>
        </a:spcBef>
        <a:spcAft>
          <a:spcPct val="0"/>
        </a:spcAft>
        <a:buClr>
          <a:schemeClr val="bg2"/>
        </a:buClr>
        <a:buChar char="•"/>
        <a:defRPr sz="3200" kern="1200">
          <a:solidFill>
            <a:srgbClr val="284C6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Trebuchet MS" panose="020B0603020202020204" pitchFamily="34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A625B5-B8AD-497E-AAC7-89A2477A2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27FDC8-EA3B-4F16-8CFA-6FD582D4C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/>
          </a:p>
          <a:p>
            <a:endParaRPr lang="cs-CZ" b="1" dirty="0"/>
          </a:p>
          <a:p>
            <a:pPr marL="0" indent="0">
              <a:buNone/>
            </a:pPr>
            <a:endParaRPr lang="cs-CZ" b="1" dirty="0"/>
          </a:p>
          <a:p>
            <a:pPr marL="3657600" lvl="8" indent="0">
              <a:buNone/>
            </a:pPr>
            <a:r>
              <a:rPr lang="cs-CZ" b="1" dirty="0"/>
              <a:t>		</a:t>
            </a:r>
            <a:endParaRPr lang="cs-CZ" i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0039AD6-517D-4D80-AFDA-69C77E23E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984" y="0"/>
            <a:ext cx="4828032" cy="6858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C04D228-B4C9-42FE-AB54-E79E241E8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3769" y="751660"/>
            <a:ext cx="4465754" cy="56633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5FE7D0B-238F-4CD0-999F-FE41E4F17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428" y="751660"/>
            <a:ext cx="3693572" cy="566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591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F532A9-BCDE-449D-887D-BC1C4BD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-228600"/>
            <a:ext cx="10769600" cy="48986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905D20-80F6-4C10-9655-1879F4F2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828" y="881744"/>
            <a:ext cx="7478486" cy="5519056"/>
          </a:xfrm>
        </p:spPr>
        <p:txBody>
          <a:bodyPr/>
          <a:lstStyle/>
          <a:p>
            <a:r>
              <a:rPr lang="cs-CZ" sz="2400" dirty="0"/>
              <a:t>1898: císař Vilém II. 1. dramatický soprán </a:t>
            </a:r>
            <a:r>
              <a:rPr lang="cs-CZ" sz="2400" dirty="0" err="1"/>
              <a:t>Hoftheater</a:t>
            </a:r>
            <a:endParaRPr lang="cs-CZ" sz="2400" dirty="0"/>
          </a:p>
          <a:p>
            <a:r>
              <a:rPr lang="cs-CZ" sz="2400" dirty="0"/>
              <a:t>1900: poprvé zpívá veřejně v Praze; začíná psát román </a:t>
            </a:r>
            <a:r>
              <a:rPr lang="cs-CZ" sz="2400" i="1" dirty="0"/>
              <a:t>Doktor Casanova</a:t>
            </a:r>
          </a:p>
          <a:p>
            <a:r>
              <a:rPr lang="cs-CZ" sz="2400" dirty="0"/>
              <a:t>1900: ve Švandově divadle se hraje její drama </a:t>
            </a:r>
            <a:r>
              <a:rPr lang="cs-CZ" sz="2400" i="1" dirty="0"/>
              <a:t>Nadarmo</a:t>
            </a:r>
          </a:p>
          <a:p>
            <a:r>
              <a:rPr lang="cs-CZ" sz="2400" dirty="0"/>
              <a:t>1901: první pohostinské hry v Národním divadle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6E999E-2334-4770-BD6A-A6F2B273F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1" t="3572" r="11693" b="6667"/>
          <a:stretch/>
        </p:blipFill>
        <p:spPr>
          <a:xfrm>
            <a:off x="7753747" y="881744"/>
            <a:ext cx="3850425" cy="5715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D66D0EC-1967-4EDD-8C46-490DAEF54354}"/>
              </a:ext>
            </a:extLst>
          </p:cNvPr>
          <p:cNvSpPr txBox="1"/>
          <p:nvPr/>
        </p:nvSpPr>
        <p:spPr>
          <a:xfrm>
            <a:off x="8376557" y="6188529"/>
            <a:ext cx="3002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Bizetova Carmen, 1901</a:t>
            </a:r>
          </a:p>
        </p:txBody>
      </p:sp>
    </p:spTree>
    <p:extLst>
      <p:ext uri="{BB962C8B-B14F-4D97-AF65-F5344CB8AC3E}">
        <p14:creationId xmlns:p14="http://schemas.microsoft.com/office/powerpoint/2010/main" val="44214334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74D5D-9167-413D-84A5-95195540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56" y="0"/>
            <a:ext cx="10546443" cy="4572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CEB7C-C1F1-462E-A65A-AB1D4C460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486" y="457200"/>
            <a:ext cx="7347856" cy="6400800"/>
          </a:xfrm>
        </p:spPr>
        <p:txBody>
          <a:bodyPr/>
          <a:lstStyle/>
          <a:p>
            <a:r>
              <a:rPr lang="cs-CZ" sz="2400" dirty="0"/>
              <a:t>1901: slavná Senta v</a:t>
            </a:r>
            <a:r>
              <a:rPr lang="cs-CZ" sz="2400" b="1" dirty="0">
                <a:solidFill>
                  <a:schemeClr val="accent1"/>
                </a:solidFill>
              </a:rPr>
              <a:t> Bayreuthu</a:t>
            </a:r>
            <a:r>
              <a:rPr lang="cs-CZ" sz="2400" dirty="0"/>
              <a:t>; hostování ve Frankfurtu</a:t>
            </a:r>
          </a:p>
          <a:p>
            <a:r>
              <a:rPr lang="cs-CZ" sz="2400" dirty="0"/>
              <a:t>1902: hostování v Curychu</a:t>
            </a:r>
          </a:p>
          <a:p>
            <a:r>
              <a:rPr lang="cs-CZ" sz="2400" dirty="0"/>
              <a:t>1903: </a:t>
            </a:r>
            <a:r>
              <a:rPr lang="cs-CZ" sz="2400" i="1" dirty="0"/>
              <a:t>Prodaná nevěsta </a:t>
            </a:r>
            <a:r>
              <a:rPr lang="cs-CZ" sz="2400" dirty="0"/>
              <a:t>v Berlíně, diriguje </a:t>
            </a:r>
            <a:r>
              <a:rPr lang="cs-CZ" sz="2400" b="1" dirty="0">
                <a:solidFill>
                  <a:schemeClr val="accent1"/>
                </a:solidFill>
              </a:rPr>
              <a:t>R. Strauss</a:t>
            </a:r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6F9797B-33AB-4283-816D-A7A3DFCA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76" t="2857" r="11058" b="3809"/>
          <a:stretch/>
        </p:blipFill>
        <p:spPr>
          <a:xfrm>
            <a:off x="7968342" y="457200"/>
            <a:ext cx="4082143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872DEF7-3B59-4770-81E6-2B3616C39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213" y="2677886"/>
            <a:ext cx="5573485" cy="418011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8B8AECC-F792-4299-90DE-97223107054C}"/>
              </a:ext>
            </a:extLst>
          </p:cNvPr>
          <p:cNvSpPr txBox="1"/>
          <p:nvPr/>
        </p:nvSpPr>
        <p:spPr>
          <a:xfrm>
            <a:off x="8180612" y="6400800"/>
            <a:ext cx="3559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Senta ve W. op. B. H., 23 let</a:t>
            </a:r>
          </a:p>
        </p:txBody>
      </p:sp>
    </p:spTree>
    <p:extLst>
      <p:ext uri="{BB962C8B-B14F-4D97-AF65-F5344CB8AC3E}">
        <p14:creationId xmlns:p14="http://schemas.microsoft.com/office/powerpoint/2010/main" val="36471335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9142F-8D37-464A-891E-CD9475B4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061357" y="-342900"/>
            <a:ext cx="10317843" cy="9797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FDA66C-B720-41B4-8AAA-BDC4C7FCD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636812"/>
            <a:ext cx="5061858" cy="5894617"/>
          </a:xfrm>
        </p:spPr>
        <p:txBody>
          <a:bodyPr/>
          <a:lstStyle/>
          <a:p>
            <a:r>
              <a:rPr lang="cs-CZ" sz="2000" dirty="0"/>
              <a:t>2. 5. 1904: debutovala v </a:t>
            </a:r>
            <a:r>
              <a:rPr lang="cs-CZ" sz="2000" b="1" dirty="0" err="1">
                <a:solidFill>
                  <a:schemeClr val="accent1"/>
                </a:solidFill>
              </a:rPr>
              <a:t>Covent</a:t>
            </a:r>
            <a:r>
              <a:rPr lang="cs-CZ" sz="2000" b="1" dirty="0">
                <a:solidFill>
                  <a:schemeClr val="accent1"/>
                </a:solidFill>
              </a:rPr>
              <a:t> Garden </a:t>
            </a:r>
            <a:r>
              <a:rPr lang="cs-CZ" sz="2000" dirty="0"/>
              <a:t>v roli Donny Anny v D. Giovanni</a:t>
            </a:r>
          </a:p>
          <a:p>
            <a:r>
              <a:rPr lang="cs-CZ" sz="2000" dirty="0"/>
              <a:t>19. 5. 1904: zpívá poprvé s </a:t>
            </a:r>
            <a:r>
              <a:rPr lang="cs-CZ" sz="2000" b="1" dirty="0">
                <a:solidFill>
                  <a:schemeClr val="accent1"/>
                </a:solidFill>
              </a:rPr>
              <a:t>E. </a:t>
            </a:r>
            <a:r>
              <a:rPr lang="cs-CZ" sz="2000" b="1" dirty="0" err="1">
                <a:solidFill>
                  <a:schemeClr val="accent1"/>
                </a:solidFill>
              </a:rPr>
              <a:t>Carusem</a:t>
            </a:r>
            <a:r>
              <a:rPr lang="cs-CZ" sz="2000" b="1" dirty="0"/>
              <a:t> </a:t>
            </a:r>
            <a:r>
              <a:rPr lang="cs-CZ" sz="2000" dirty="0"/>
              <a:t>v </a:t>
            </a:r>
            <a:r>
              <a:rPr lang="cs-CZ" sz="2000" dirty="0" err="1"/>
              <a:t>Covent</a:t>
            </a:r>
            <a:r>
              <a:rPr lang="cs-CZ" sz="2000" dirty="0"/>
              <a:t> Garden v Londýně (150 v., 17 rolí)</a:t>
            </a:r>
          </a:p>
          <a:p>
            <a:r>
              <a:rPr lang="cs-CZ" sz="2000" dirty="0"/>
              <a:t>1905: seznamuje se s </a:t>
            </a:r>
            <a:r>
              <a:rPr lang="cs-CZ" sz="2000" dirty="0" err="1"/>
              <a:t>Puccinim</a:t>
            </a:r>
            <a:endParaRPr lang="cs-CZ" sz="2000" dirty="0"/>
          </a:p>
          <a:p>
            <a:r>
              <a:rPr lang="cs-CZ" sz="2000" dirty="0"/>
              <a:t>1906: slavné představení Salome </a:t>
            </a:r>
            <a:r>
              <a:rPr lang="cs-CZ" sz="2000" b="1" dirty="0">
                <a:solidFill>
                  <a:schemeClr val="accent1"/>
                </a:solidFill>
              </a:rPr>
              <a:t>R. Strausse </a:t>
            </a:r>
            <a:r>
              <a:rPr lang="cs-CZ" sz="2000" dirty="0">
                <a:solidFill>
                  <a:schemeClr val="accent5">
                    <a:lumMod val="50000"/>
                  </a:schemeClr>
                </a:solidFill>
              </a:rPr>
              <a:t>(Berlín)</a:t>
            </a:r>
            <a:endParaRPr lang="cs-CZ" sz="2000" b="1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D229D5-DCE5-4F71-AE1B-5E0D46AC78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 t="31165" r="30423" b="11190"/>
          <a:stretch/>
        </p:blipFill>
        <p:spPr>
          <a:xfrm>
            <a:off x="8662032" y="97970"/>
            <a:ext cx="3334025" cy="52414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B7033F1-1A7C-4964-9C4B-CDD33E9368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88" t="6666" r="17672" b="4762"/>
          <a:stretch/>
        </p:blipFill>
        <p:spPr>
          <a:xfrm>
            <a:off x="5382985" y="636812"/>
            <a:ext cx="3227165" cy="60939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46BAF6F-B52A-4457-97FA-12B97CB389BF}"/>
              </a:ext>
            </a:extLst>
          </p:cNvPr>
          <p:cNvSpPr txBox="1"/>
          <p:nvPr/>
        </p:nvSpPr>
        <p:spPr>
          <a:xfrm>
            <a:off x="5551714" y="6090557"/>
            <a:ext cx="3058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Berlínská senzace 1906, Salome</a:t>
            </a:r>
          </a:p>
        </p:txBody>
      </p:sp>
    </p:spTree>
    <p:extLst>
      <p:ext uri="{BB962C8B-B14F-4D97-AF65-F5344CB8AC3E}">
        <p14:creationId xmlns:p14="http://schemas.microsoft.com/office/powerpoint/2010/main" val="428859873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106AB-959B-4480-A81C-AAE0E0808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-470263"/>
            <a:ext cx="10579099" cy="457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8BE797-6C79-423B-BFE5-1E2507974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71" y="192676"/>
            <a:ext cx="11658600" cy="2537462"/>
          </a:xfrm>
        </p:spPr>
        <p:txBody>
          <a:bodyPr/>
          <a:lstStyle/>
          <a:p>
            <a:r>
              <a:rPr lang="cs-CZ" sz="2000" dirty="0"/>
              <a:t>1908: </a:t>
            </a:r>
            <a:r>
              <a:rPr lang="cs-CZ" sz="2000" b="1" dirty="0">
                <a:solidFill>
                  <a:schemeClr val="accent1"/>
                </a:solidFill>
              </a:rPr>
              <a:t>vrchol</a:t>
            </a:r>
            <a:r>
              <a:rPr lang="cs-CZ" sz="2000" dirty="0"/>
              <a:t> pohostinských vystoupení v </a:t>
            </a:r>
            <a:r>
              <a:rPr lang="cs-CZ" sz="2000" b="1" dirty="0">
                <a:solidFill>
                  <a:schemeClr val="accent1"/>
                </a:solidFill>
              </a:rPr>
              <a:t>ND </a:t>
            </a:r>
            <a:r>
              <a:rPr lang="cs-CZ" sz="2000" dirty="0">
                <a:solidFill>
                  <a:schemeClr val="tx1"/>
                </a:solidFill>
              </a:rPr>
              <a:t>– 9 rolí Milada, Mařenka, Carmen, Aida a další </a:t>
            </a:r>
            <a:r>
              <a:rPr lang="cs-CZ" sz="2000" dirty="0"/>
              <a:t>(jmenována čestnou členkou); jmenována pruskou dvorní komorní pěvkyní; zpívá v</a:t>
            </a:r>
            <a:r>
              <a:rPr lang="cs-CZ" sz="2000" b="1" dirty="0">
                <a:solidFill>
                  <a:schemeClr val="accent1"/>
                </a:solidFill>
              </a:rPr>
              <a:t> Metropolitní opeře v NY</a:t>
            </a:r>
            <a:r>
              <a:rPr lang="cs-CZ" sz="2000" dirty="0">
                <a:solidFill>
                  <a:schemeClr val="accent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(16. 11)</a:t>
            </a:r>
            <a:endParaRPr lang="cs-CZ" sz="2000" b="1" dirty="0">
              <a:solidFill>
                <a:schemeClr val="accent1"/>
              </a:solidFill>
            </a:endParaRPr>
          </a:p>
          <a:p>
            <a:r>
              <a:rPr lang="cs-CZ" sz="2000" dirty="0"/>
              <a:t>1909: Prodaná nevěsta v NY, diriguje G. Mahler</a:t>
            </a:r>
          </a:p>
          <a:p>
            <a:r>
              <a:rPr lang="cs-CZ" sz="2000" dirty="0"/>
              <a:t>10. 12. 1910: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Puccini </a:t>
            </a:r>
            <a:r>
              <a:rPr lang="cs-CZ" sz="2000" i="1" dirty="0"/>
              <a:t>Děvče ze Zlatého západu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D6D75AE-440F-46F4-8E73-936311B22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34" t="12380" r="14868" b="6667"/>
          <a:stretch/>
        </p:blipFill>
        <p:spPr>
          <a:xfrm>
            <a:off x="8739767" y="1649185"/>
            <a:ext cx="3508291" cy="520881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D326A86-126D-4FBC-BF19-8815F0D46E97}"/>
              </a:ext>
            </a:extLst>
          </p:cNvPr>
          <p:cNvSpPr txBox="1"/>
          <p:nvPr/>
        </p:nvSpPr>
        <p:spPr>
          <a:xfrm>
            <a:off x="8882743" y="6270170"/>
            <a:ext cx="2988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1908 Carmen, pohostinské hry v ND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D42F36F-CC76-4865-B74F-95E87FC77C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8" t="32857" r="19630" b="3635"/>
          <a:stretch/>
        </p:blipFill>
        <p:spPr>
          <a:xfrm>
            <a:off x="2228647" y="2637617"/>
            <a:ext cx="3069771" cy="422038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FB0DF60-6DE3-4E68-93B5-7D33171369C8}"/>
              </a:ext>
            </a:extLst>
          </p:cNvPr>
          <p:cNvSpPr txBox="1"/>
          <p:nvPr/>
        </p:nvSpPr>
        <p:spPr>
          <a:xfrm flipH="1">
            <a:off x="4082142" y="6270170"/>
            <a:ext cx="3752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1908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E46069E-2A86-4B2F-AA19-A3C8496DC9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42" t="10715" r="9153" b="3635"/>
          <a:stretch/>
        </p:blipFill>
        <p:spPr>
          <a:xfrm>
            <a:off x="5402563" y="2347038"/>
            <a:ext cx="3233058" cy="450790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9B6F55-638B-4D8C-9578-3D3898BFBE99}"/>
              </a:ext>
            </a:extLst>
          </p:cNvPr>
          <p:cNvSpPr txBox="1"/>
          <p:nvPr/>
        </p:nvSpPr>
        <p:spPr>
          <a:xfrm>
            <a:off x="6351814" y="6270170"/>
            <a:ext cx="201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NY 1910 Puccini</a:t>
            </a:r>
          </a:p>
        </p:txBody>
      </p:sp>
    </p:spTree>
    <p:extLst>
      <p:ext uri="{BB962C8B-B14F-4D97-AF65-F5344CB8AC3E}">
        <p14:creationId xmlns:p14="http://schemas.microsoft.com/office/powerpoint/2010/main" val="403336292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B2EF1-19C5-4F20-A27F-8598ED045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609600" y="0"/>
            <a:ext cx="10769600" cy="2286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B24066-C24B-4A3B-9E82-BB2A14FD1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" y="228600"/>
            <a:ext cx="11264900" cy="6629400"/>
          </a:xfrm>
        </p:spPr>
        <p:txBody>
          <a:bodyPr/>
          <a:lstStyle/>
          <a:p>
            <a:r>
              <a:rPr lang="cs-CZ" sz="2400" dirty="0"/>
              <a:t>1911: korunovační slavnosti v Londýně; otec zemřel</a:t>
            </a:r>
          </a:p>
          <a:p>
            <a:r>
              <a:rPr lang="cs-CZ" sz="2400" dirty="0"/>
              <a:t>1914: koupila zámek a panství Stráž nad Nežárkou</a:t>
            </a:r>
          </a:p>
          <a:p>
            <a:r>
              <a:rPr lang="cs-CZ" sz="2400" dirty="0"/>
              <a:t>1914: 1. světová válka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338989-5D7B-4B6E-85D2-01924ED43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9" t="6666" r="17724"/>
          <a:stretch/>
        </p:blipFill>
        <p:spPr>
          <a:xfrm>
            <a:off x="7576456" y="457200"/>
            <a:ext cx="4065815" cy="6400800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F7260-4EBD-4F57-A756-F365A83712D7}"/>
              </a:ext>
            </a:extLst>
          </p:cNvPr>
          <p:cNvSpPr txBox="1"/>
          <p:nvPr/>
        </p:nvSpPr>
        <p:spPr>
          <a:xfrm>
            <a:off x="9633857" y="6057900"/>
            <a:ext cx="174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Londýn, 1911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EE4C732-0FF7-435E-A8A1-5D7B176F7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3141" y="1315214"/>
            <a:ext cx="3723313" cy="5314186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360395262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A42DFD-8B20-46C6-AD78-22608B3F2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"/>
            <a:ext cx="10769600" cy="163287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4AF38-9D98-448E-B27C-969A4A651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5029"/>
            <a:ext cx="11150600" cy="5812971"/>
          </a:xfrm>
        </p:spPr>
        <p:txBody>
          <a:bodyPr/>
          <a:lstStyle/>
          <a:p>
            <a:r>
              <a:rPr lang="cs-CZ" sz="2400" dirty="0"/>
              <a:t>1915: služby </a:t>
            </a:r>
            <a:r>
              <a:rPr lang="cs-CZ" sz="2400" dirty="0" err="1"/>
              <a:t>Maffii</a:t>
            </a:r>
            <a:r>
              <a:rPr lang="cs-CZ" sz="2400" dirty="0"/>
              <a:t> při cestách do ciziny a domů</a:t>
            </a:r>
          </a:p>
          <a:p>
            <a:r>
              <a:rPr lang="cs-CZ" sz="2400" dirty="0"/>
              <a:t>1916: podezření ze špionáže, zákaz dalších výjezdů</a:t>
            </a:r>
          </a:p>
          <a:p>
            <a:r>
              <a:rPr lang="cs-CZ" sz="2400" dirty="0"/>
              <a:t>1917: je jí dovoleno zpívat ve vlasti (ND)</a:t>
            </a:r>
          </a:p>
          <a:p>
            <a:r>
              <a:rPr lang="cs-CZ" sz="2400" dirty="0"/>
              <a:t>1918: zpívá poprvé v Plzni a </a:t>
            </a:r>
            <a:r>
              <a:rPr lang="cs-CZ" sz="2400" b="1" dirty="0">
                <a:solidFill>
                  <a:schemeClr val="accent1"/>
                </a:solidFill>
              </a:rPr>
              <a:t>Brně</a:t>
            </a:r>
            <a:r>
              <a:rPr lang="cs-CZ" sz="2400" dirty="0"/>
              <a:t>; vyhlášení samostatnosti a konec války</a:t>
            </a:r>
          </a:p>
          <a:p>
            <a:r>
              <a:rPr lang="cs-CZ" sz="2400" dirty="0"/>
              <a:t>1919: první poválečné americké turné</a:t>
            </a:r>
          </a:p>
          <a:p>
            <a:r>
              <a:rPr lang="cs-CZ" sz="2400" dirty="0"/>
              <a:t>1920: druhé americké turné; Ve stínu modré růže </a:t>
            </a:r>
          </a:p>
          <a:p>
            <a:r>
              <a:rPr lang="cs-CZ" sz="2400" dirty="0"/>
              <a:t>1921: poslední americké turné</a:t>
            </a:r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147163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10568-B070-4F9F-836A-3A2D95D94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45719"/>
            <a:ext cx="10769600" cy="457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A2C39-EEB5-44B1-BF6F-DDFED57B5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271" y="202461"/>
            <a:ext cx="11166929" cy="4888796"/>
          </a:xfrm>
        </p:spPr>
        <p:txBody>
          <a:bodyPr/>
          <a:lstStyle/>
          <a:p>
            <a:r>
              <a:rPr lang="cs-CZ" sz="2400" dirty="0"/>
              <a:t>1922: koncertní zájezd do Skandinávie</a:t>
            </a:r>
          </a:p>
          <a:p>
            <a:r>
              <a:rPr lang="cs-CZ" sz="2400" dirty="0"/>
              <a:t>1923: sňatek s Josefem </a:t>
            </a:r>
            <a:r>
              <a:rPr lang="cs-CZ" sz="2400" dirty="0" err="1"/>
              <a:t>Halsbachem</a:t>
            </a:r>
            <a:endParaRPr lang="cs-CZ" sz="2400" dirty="0"/>
          </a:p>
          <a:p>
            <a:r>
              <a:rPr lang="cs-CZ" sz="2400" dirty="0"/>
              <a:t>1924: 4 poslední vystoupení v ND (přes 80 v., 16 rolí) </a:t>
            </a:r>
          </a:p>
          <a:p>
            <a:r>
              <a:rPr lang="cs-CZ" sz="2400" dirty="0"/>
              <a:t>1925: zpívá v Jugoslávii</a:t>
            </a:r>
          </a:p>
          <a:p>
            <a:r>
              <a:rPr lang="cs-CZ" sz="2400" dirty="0"/>
              <a:t>1926: velký koncert v Lucerně; </a:t>
            </a:r>
            <a:r>
              <a:rPr lang="cs-CZ" sz="2400" b="1" dirty="0">
                <a:solidFill>
                  <a:schemeClr val="accent1"/>
                </a:solidFill>
              </a:rPr>
              <a:t>koncertní turné </a:t>
            </a:r>
            <a:r>
              <a:rPr lang="cs-CZ" sz="2400" dirty="0"/>
              <a:t>Čechy a Morava</a:t>
            </a:r>
          </a:p>
          <a:p>
            <a:r>
              <a:rPr lang="cs-CZ" sz="2400" dirty="0"/>
              <a:t>16. 10. 1928: zpívá naposledy v Londýně</a:t>
            </a:r>
          </a:p>
          <a:p>
            <a:r>
              <a:rPr lang="cs-CZ" sz="2400" dirty="0"/>
              <a:t>1930: umírá v nemocnici v Českých Budějovicích (mrtvice)</a:t>
            </a:r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82D08D2-A5BE-4975-A3F9-6717EFDE4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243" y="3910825"/>
            <a:ext cx="4811486" cy="292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2167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A4AE6-3360-42CE-9143-20E412C1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769600" cy="881742"/>
          </a:xfrm>
        </p:spPr>
        <p:txBody>
          <a:bodyPr/>
          <a:lstStyle/>
          <a:p>
            <a:r>
              <a:rPr lang="cs-CZ" b="1" dirty="0"/>
              <a:t>Pedagogická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D7AA5E-7A69-4F02-B630-83A6FB48C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38942"/>
            <a:ext cx="10769600" cy="5388427"/>
          </a:xfrm>
        </p:spPr>
        <p:txBody>
          <a:bodyPr/>
          <a:lstStyle/>
          <a:p>
            <a:r>
              <a:rPr lang="cs-CZ" dirty="0" err="1"/>
              <a:t>Dinh</a:t>
            </a:r>
            <a:r>
              <a:rPr lang="cs-CZ" dirty="0"/>
              <a:t> Gilly</a:t>
            </a:r>
          </a:p>
          <a:p>
            <a:r>
              <a:rPr lang="cs-CZ" dirty="0"/>
              <a:t>Ema Miřiovská</a:t>
            </a:r>
          </a:p>
          <a:p>
            <a:r>
              <a:rPr lang="cs-CZ" dirty="0"/>
              <a:t>za první světové začala učit více</a:t>
            </a:r>
          </a:p>
          <a:p>
            <a:r>
              <a:rPr lang="cs-CZ" dirty="0"/>
              <a:t>1925: žádost o místo profesorky na pražské konzervatoři</a:t>
            </a:r>
          </a:p>
          <a:p>
            <a:r>
              <a:rPr lang="cs-CZ" dirty="0"/>
              <a:t>1929: soukromá pěvecká škola v pražských Vysočanech</a:t>
            </a:r>
          </a:p>
          <a:p>
            <a:r>
              <a:rPr lang="cs-CZ" dirty="0"/>
              <a:t>Jarmila Novotná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901087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B30EAA-9D8C-4D70-9AB9-E43ABEFFD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4930"/>
            <a:ext cx="10769600" cy="996042"/>
          </a:xfrm>
        </p:spPr>
        <p:txBody>
          <a:bodyPr/>
          <a:lstStyle/>
          <a:p>
            <a:r>
              <a:rPr lang="cs-CZ" b="1" dirty="0"/>
              <a:t>H</a:t>
            </a:r>
            <a:r>
              <a:rPr lang="nl-NL" b="1" dirty="0"/>
              <a:t>odin</a:t>
            </a:r>
            <a:r>
              <a:rPr lang="cs-CZ" b="1" dirty="0"/>
              <a:t>y</a:t>
            </a:r>
            <a:r>
              <a:rPr lang="nl-NL" b="1" dirty="0"/>
              <a:t> zpěvu </a:t>
            </a:r>
            <a:r>
              <a:rPr lang="cs-CZ" b="1" dirty="0"/>
              <a:t>ze zápisníků Emy Destinové </a:t>
            </a:r>
            <a:r>
              <a:rPr lang="cs-CZ" sz="3600" dirty="0"/>
              <a:t>(</a:t>
            </a:r>
            <a:r>
              <a:rPr lang="nl-NL" sz="3600" dirty="0"/>
              <a:t>1929-1930</a:t>
            </a:r>
            <a:r>
              <a:rPr lang="cs-CZ" sz="3600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D269479-3D35-4FDD-ABF7-E777F0AA3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1518557"/>
            <a:ext cx="11576957" cy="5094513"/>
          </a:xfrm>
        </p:spPr>
        <p:txBody>
          <a:bodyPr/>
          <a:lstStyle/>
          <a:p>
            <a:r>
              <a:rPr lang="cs-CZ" sz="2800" dirty="0"/>
              <a:t>žačkou E. Destinnové byla slečna </a:t>
            </a:r>
            <a:r>
              <a:rPr lang="cs-CZ" sz="2800" b="1" dirty="0">
                <a:solidFill>
                  <a:schemeClr val="accent1"/>
                </a:solidFill>
              </a:rPr>
              <a:t>Eva </a:t>
            </a:r>
            <a:r>
              <a:rPr lang="cs-CZ" sz="2800" b="1" dirty="0" err="1">
                <a:solidFill>
                  <a:schemeClr val="accent1"/>
                </a:solidFill>
              </a:rPr>
              <a:t>Mandelíková</a:t>
            </a:r>
            <a:r>
              <a:rPr lang="cs-CZ" sz="2800" dirty="0"/>
              <a:t>: </a:t>
            </a:r>
            <a:r>
              <a:rPr lang="cs-CZ" sz="2800" i="1" dirty="0"/>
              <a:t>Čímž kariéra této málo nadějné „</a:t>
            </a:r>
            <a:r>
              <a:rPr lang="cs-CZ" sz="2800" i="1" dirty="0" err="1"/>
              <a:t>pěfkině</a:t>
            </a:r>
            <a:r>
              <a:rPr lang="cs-CZ" sz="2800" i="1" dirty="0"/>
              <a:t>“ skončena jest.  </a:t>
            </a:r>
          </a:p>
          <a:p>
            <a:r>
              <a:rPr lang="cs-CZ" sz="2800" dirty="0"/>
              <a:t>pěveckým školením prošel i </a:t>
            </a:r>
            <a:r>
              <a:rPr lang="cs-CZ" sz="2800" b="1" dirty="0">
                <a:solidFill>
                  <a:schemeClr val="accent1"/>
                </a:solidFill>
              </a:rPr>
              <a:t>František Vlček</a:t>
            </a:r>
            <a:r>
              <a:rPr lang="cs-CZ" sz="2800" dirty="0"/>
              <a:t>: </a:t>
            </a:r>
            <a:r>
              <a:rPr lang="cs-CZ" sz="2800" i="1" dirty="0"/>
              <a:t>Čímž kariéra (aspoň u mne) tohoto pána ukončena bude, neb nemá, bohužel, žádný sluch.</a:t>
            </a:r>
          </a:p>
          <a:p>
            <a:pPr algn="just"/>
            <a:r>
              <a:rPr lang="cs-CZ" sz="2800" dirty="0"/>
              <a:t>další žačkou sopranistka </a:t>
            </a:r>
            <a:r>
              <a:rPr lang="cs-CZ" sz="2800" b="1" dirty="0" err="1">
                <a:solidFill>
                  <a:schemeClr val="accent1"/>
                </a:solidFill>
              </a:rPr>
              <a:t>Prexlerová</a:t>
            </a:r>
            <a:r>
              <a:rPr lang="cs-CZ" sz="2800" i="1" dirty="0"/>
              <a:t>: Což bylo dost málo za takové dření s osobou hysterickou a domýšlivou za to, co se nenaučila a nikdy nenaučí. Kdyby i anděl z nebe sestoupil, tuto osobu nic nenaučí neb je neschopná.</a:t>
            </a:r>
          </a:p>
          <a:p>
            <a:pPr algn="just"/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73292559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3A1BE5-B630-4917-92EE-49EED3350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Spisovatelka, dramatička, překladatelka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2AC418-65E4-4AD1-AB8F-57EF8A58D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Drama: Kroužek českých žen, U cíle, Dvojí hřích, Pod praporem umění,  </a:t>
            </a:r>
            <a:r>
              <a:rPr lang="cs-CZ" sz="2400" i="1" dirty="0"/>
              <a:t>Nadarmo, </a:t>
            </a:r>
            <a:r>
              <a:rPr lang="cs-CZ" sz="2400" i="1" dirty="0" err="1"/>
              <a:t>Rahel</a:t>
            </a:r>
            <a:r>
              <a:rPr lang="cs-CZ" sz="2400" i="1" dirty="0"/>
              <a:t>, Tůně</a:t>
            </a:r>
          </a:p>
          <a:p>
            <a:r>
              <a:rPr lang="cs-CZ" sz="2400" dirty="0"/>
              <a:t>Básnické sbírky: </a:t>
            </a:r>
            <a:r>
              <a:rPr lang="cs-CZ" sz="2400" i="1" dirty="0"/>
              <a:t>Květy sněhu, Der </a:t>
            </a:r>
            <a:r>
              <a:rPr lang="cs-CZ" sz="2400" i="1" dirty="0" err="1"/>
              <a:t>Galante</a:t>
            </a:r>
            <a:r>
              <a:rPr lang="cs-CZ" sz="2400" i="1" dirty="0"/>
              <a:t> Abbé </a:t>
            </a:r>
            <a:r>
              <a:rPr lang="cs-CZ" sz="2400" dirty="0"/>
              <a:t>(zhudebnil Leo Blech, Berlín 1907)</a:t>
            </a:r>
          </a:p>
          <a:p>
            <a:r>
              <a:rPr lang="cs-CZ" sz="2400" dirty="0"/>
              <a:t>Romány: </a:t>
            </a:r>
            <a:r>
              <a:rPr lang="cs-CZ" sz="2400" i="1" dirty="0"/>
              <a:t>Dr. Casanova, Kněžna Libuše</a:t>
            </a:r>
            <a:r>
              <a:rPr lang="cs-CZ" sz="2400" dirty="0"/>
              <a:t>, </a:t>
            </a:r>
            <a:r>
              <a:rPr lang="cs-CZ" sz="2400" i="1" dirty="0"/>
              <a:t>Ve stínu modré růže</a:t>
            </a:r>
          </a:p>
          <a:p>
            <a:r>
              <a:rPr lang="cs-CZ" sz="2400" dirty="0"/>
              <a:t>Překlady: </a:t>
            </a:r>
            <a:r>
              <a:rPr lang="cs-CZ" sz="2400" i="1" dirty="0"/>
              <a:t>Radúz a Mahulena </a:t>
            </a:r>
            <a:r>
              <a:rPr lang="cs-CZ" sz="2400" dirty="0"/>
              <a:t>(do němčiny), Libreto </a:t>
            </a:r>
            <a:r>
              <a:rPr lang="cs-CZ" sz="2400" i="1" dirty="0"/>
              <a:t>Psohlavci</a:t>
            </a:r>
            <a:r>
              <a:rPr lang="cs-CZ" sz="2400" dirty="0"/>
              <a:t> pro Karla Kovařovice</a:t>
            </a:r>
          </a:p>
        </p:txBody>
      </p:sp>
    </p:spTree>
    <p:extLst>
      <p:ext uri="{BB962C8B-B14F-4D97-AF65-F5344CB8AC3E}">
        <p14:creationId xmlns:p14="http://schemas.microsoft.com/office/powerpoint/2010/main" val="361969237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75A991-0F16-400D-86A9-1D39A1454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7200" b="1" dirty="0"/>
              <a:t>EMA DESTINNOVÁ</a:t>
            </a:r>
            <a:br>
              <a:rPr lang="cs-CZ" sz="7200" b="1" dirty="0"/>
            </a:br>
            <a:r>
              <a:rPr lang="cs-CZ" sz="3200" dirty="0"/>
              <a:t>(1878 – 1930)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DA6A353-9170-4E6E-8B4D-DAD588812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1556"/>
            <a:ext cx="10769600" cy="3739243"/>
          </a:xfrm>
        </p:spPr>
        <p:txBody>
          <a:bodyPr/>
          <a:lstStyle/>
          <a:p>
            <a:r>
              <a:rPr lang="cs-CZ" dirty="0"/>
              <a:t>Světoznámá česká operní pěvkyně, spisovatelka, překladatelka, okultistka a národní hrdinka</a:t>
            </a:r>
          </a:p>
          <a:p>
            <a:r>
              <a:rPr lang="cs-CZ" dirty="0"/>
              <a:t>Známá jako: </a:t>
            </a:r>
            <a:r>
              <a:rPr lang="cs-CZ" b="1" dirty="0"/>
              <a:t>Emmy Destinn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9251533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3C366B-6F3D-421D-A76A-BC762C52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Božská Ema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59A385-0C26-4277-9FD6-D9EF4DFA1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život a osud zachycen ve filmu </a:t>
            </a:r>
            <a:r>
              <a:rPr lang="cs-CZ" b="1" dirty="0">
                <a:solidFill>
                  <a:schemeClr val="accent1"/>
                </a:solidFill>
              </a:rPr>
              <a:t>Božská Ema</a:t>
            </a:r>
            <a:r>
              <a:rPr lang="cs-CZ" dirty="0"/>
              <a:t>, kde ji ztvárnila </a:t>
            </a:r>
            <a:r>
              <a:rPr lang="cs-CZ" b="1" dirty="0">
                <a:solidFill>
                  <a:schemeClr val="accent1"/>
                </a:solidFill>
              </a:rPr>
              <a:t>Božidara Turzonovová</a:t>
            </a:r>
            <a:r>
              <a:rPr lang="cs-CZ" dirty="0"/>
              <a:t>. </a:t>
            </a:r>
          </a:p>
          <a:p>
            <a:r>
              <a:rPr lang="cs-CZ" dirty="0"/>
              <a:t>televizní seriál </a:t>
            </a:r>
            <a:r>
              <a:rPr lang="cs-CZ" b="1" dirty="0">
                <a:solidFill>
                  <a:schemeClr val="accent1"/>
                </a:solidFill>
              </a:rPr>
              <a:t>Zlá krev </a:t>
            </a:r>
            <a:r>
              <a:rPr lang="cs-CZ" dirty="0"/>
              <a:t>(dle románů Vladimíra Neffa), hrála ji </a:t>
            </a:r>
            <a:r>
              <a:rPr lang="cs-CZ" b="1" dirty="0">
                <a:solidFill>
                  <a:schemeClr val="accent1"/>
                </a:solidFill>
              </a:rPr>
              <a:t>Libuše Šafránková</a:t>
            </a:r>
          </a:p>
        </p:txBody>
      </p:sp>
    </p:spTree>
    <p:extLst>
      <p:ext uri="{BB962C8B-B14F-4D97-AF65-F5344CB8AC3E}">
        <p14:creationId xmlns:p14="http://schemas.microsoft.com/office/powerpoint/2010/main" val="19864203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ECCE1E-9D9D-489A-B551-8C7BA8755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375557"/>
            <a:ext cx="11511641" cy="1877785"/>
          </a:xfrm>
        </p:spPr>
        <p:txBody>
          <a:bodyPr/>
          <a:lstStyle/>
          <a:p>
            <a:r>
              <a:rPr lang="cs-CZ" sz="3200" b="1" dirty="0">
                <a:solidFill>
                  <a:schemeClr val="accent1"/>
                </a:solidFill>
              </a:rPr>
              <a:t>Na české bankovce (autor návrhu Oldřich Kulhánek)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BF5134-B57D-46D8-9266-9979CCFB3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229" y="1845128"/>
            <a:ext cx="9607094" cy="4259145"/>
          </a:xfrm>
        </p:spPr>
      </p:pic>
    </p:spTree>
    <p:extLst>
      <p:ext uri="{BB962C8B-B14F-4D97-AF65-F5344CB8AC3E}">
        <p14:creationId xmlns:p14="http://schemas.microsoft.com/office/powerpoint/2010/main" val="342829015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E8C01C-6E00-48C1-B882-C42FF08D3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Zdroje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3308CB-3D88-40D0-9507-6306E60D8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1277600" cy="4800600"/>
          </a:xfrm>
        </p:spPr>
        <p:txBody>
          <a:bodyPr/>
          <a:lstStyle/>
          <a:p>
            <a:r>
              <a:rPr lang="cs-CZ" sz="2800" dirty="0"/>
              <a:t>POSPÍŠ̌IL, Miloslav. </a:t>
            </a:r>
            <a:r>
              <a:rPr lang="cs-CZ" sz="2800" i="1" dirty="0"/>
              <a:t>Ema Destinnová: česká </a:t>
            </a:r>
            <a:r>
              <a:rPr lang="cs-CZ" sz="2800" i="1" dirty="0" err="1"/>
              <a:t>pěvecká</a:t>
            </a:r>
            <a:r>
              <a:rPr lang="cs-CZ" sz="2800" i="1" dirty="0"/>
              <a:t> legenda</a:t>
            </a:r>
            <a:r>
              <a:rPr lang="cs-CZ" sz="2800" dirty="0"/>
              <a:t>. 4., </a:t>
            </a:r>
            <a:r>
              <a:rPr lang="cs-CZ" sz="2800" dirty="0" err="1"/>
              <a:t>přeprac</a:t>
            </a:r>
            <a:r>
              <a:rPr lang="cs-CZ" sz="2800" dirty="0"/>
              <a:t>. a </a:t>
            </a:r>
            <a:r>
              <a:rPr lang="cs-CZ" sz="2800" dirty="0" err="1"/>
              <a:t>rozš</a:t>
            </a:r>
            <a:r>
              <a:rPr lang="cs-CZ" sz="2800" dirty="0"/>
              <a:t>. vyd. Praha: </a:t>
            </a:r>
            <a:r>
              <a:rPr lang="cs-CZ" sz="2800" dirty="0" err="1"/>
              <a:t>brá́na</a:t>
            </a:r>
            <a:r>
              <a:rPr lang="cs-CZ" sz="2800" dirty="0"/>
              <a:t>, 2008. </a:t>
            </a:r>
          </a:p>
          <a:p>
            <a:r>
              <a:rPr lang="cs-CZ" sz="2800" dirty="0"/>
              <a:t>BAJEROVÁ, Marie: </a:t>
            </a:r>
            <a:r>
              <a:rPr lang="cs-CZ" sz="2800" i="1" dirty="0"/>
              <a:t>O Emě Destinnové</a:t>
            </a:r>
            <a:r>
              <a:rPr lang="cs-CZ" sz="2800" dirty="0"/>
              <a:t>. Praha 1979.</a:t>
            </a:r>
          </a:p>
          <a:p>
            <a:r>
              <a:rPr lang="cs-CZ" sz="2800" dirty="0"/>
              <a:t>REKTORYS, Artuš: </a:t>
            </a:r>
            <a:r>
              <a:rPr lang="cs-CZ" sz="2800" i="1" dirty="0"/>
              <a:t>Ema Destinnová</a:t>
            </a:r>
            <a:r>
              <a:rPr lang="cs-CZ" sz="2800" dirty="0"/>
              <a:t>. Praha 1936.</a:t>
            </a:r>
          </a:p>
          <a:p>
            <a:r>
              <a:rPr lang="cs-CZ" sz="2800" dirty="0"/>
              <a:t>Zuzana Kohoutová: Pěvecká škola okruhu Marie </a:t>
            </a:r>
            <a:r>
              <a:rPr lang="cs-CZ" sz="2800" dirty="0" err="1"/>
              <a:t>Loewe</a:t>
            </a:r>
            <a:r>
              <a:rPr lang="cs-CZ" sz="2800" dirty="0"/>
              <a:t>-Destinn a její význam pro českou hudbu, Brno, 2012.</a:t>
            </a:r>
          </a:p>
          <a:p>
            <a:r>
              <a:rPr lang="cs-CZ" sz="2800" dirty="0"/>
              <a:t>Google.cz</a:t>
            </a:r>
          </a:p>
          <a:p>
            <a:endParaRPr lang="cs-CZ" dirty="0"/>
          </a:p>
          <a:p>
            <a:endParaRPr lang="cs-CZ" dirty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60799834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244B5A-BA08-42FF-BC0D-34F765BE7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0C5FB1A-C623-47A1-8EE2-7B5AF2E06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686946" cy="685800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F4AF681-DE7F-4969-8FF8-DAE97E72ED3C}"/>
              </a:ext>
            </a:extLst>
          </p:cNvPr>
          <p:cNvSpPr txBox="1"/>
          <p:nvPr/>
        </p:nvSpPr>
        <p:spPr>
          <a:xfrm>
            <a:off x="3090778" y="5572035"/>
            <a:ext cx="9213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200" dirty="0">
                <a:solidFill>
                  <a:schemeClr val="bg1"/>
                </a:solidFill>
              </a:rPr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0097927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A95BA1-D7E2-41CB-902C-B297A90F0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1258"/>
            <a:ext cx="10769600" cy="783772"/>
          </a:xfrm>
        </p:spPr>
        <p:txBody>
          <a:bodyPr/>
          <a:lstStyle/>
          <a:p>
            <a:r>
              <a:rPr lang="cs-CZ" b="1" dirty="0"/>
              <a:t>HISTORICKÝ KONTEXT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9E2B8C-4351-4241-9AAF-7B3233FFB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9" y="914400"/>
            <a:ext cx="10905671" cy="5486400"/>
          </a:xfrm>
        </p:spPr>
        <p:txBody>
          <a:bodyPr/>
          <a:lstStyle/>
          <a:p>
            <a:r>
              <a:rPr lang="cs-CZ" sz="2400" dirty="0"/>
              <a:t>1879, R-U</a:t>
            </a:r>
          </a:p>
          <a:p>
            <a:r>
              <a:rPr lang="cs-CZ" sz="2400" dirty="0"/>
              <a:t>konec 19. st. rozkvět české kultury, kvalitní školství a vědecké instituce (Česká akademie věd a umění – 1891)</a:t>
            </a:r>
          </a:p>
          <a:p>
            <a:r>
              <a:rPr lang="cs-CZ" sz="2400" dirty="0"/>
              <a:t>Ottův slovník naučný (1888-1909)</a:t>
            </a:r>
          </a:p>
          <a:p>
            <a:r>
              <a:rPr lang="cs-CZ" sz="2400" dirty="0"/>
              <a:t>císař Vilém II.</a:t>
            </a:r>
          </a:p>
          <a:p>
            <a:r>
              <a:rPr lang="cs-CZ" sz="2400" dirty="0"/>
              <a:t>28. 6. 1914 atentát </a:t>
            </a:r>
          </a:p>
          <a:p>
            <a:r>
              <a:rPr lang="cs-CZ" sz="2400" dirty="0"/>
              <a:t>28. 7. 1914 počátek první světové války (E. vlastenecky pomáhala, mafie)</a:t>
            </a:r>
          </a:p>
          <a:p>
            <a:r>
              <a:rPr lang="cs-CZ" sz="2400" dirty="0"/>
              <a:t>1916 odplouvá z USA do R-U (internována)</a:t>
            </a:r>
          </a:p>
          <a:p>
            <a:r>
              <a:rPr lang="cs-CZ" sz="2400" dirty="0"/>
              <a:t>11. 11. 1918 kapitulace Německa, konec první světové války</a:t>
            </a:r>
          </a:p>
          <a:p>
            <a:r>
              <a:rPr lang="cs-CZ" sz="2400" dirty="0"/>
              <a:t>vznik ČSR, zvolení T. G. Masaryka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5187311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9C2839-7A26-4F71-A807-86CCF3E41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7" y="146957"/>
            <a:ext cx="11003643" cy="979714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ŽIVOTOPIS V DATECH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4026DD-733B-4D71-B0D2-84C9B9758C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7" y="914400"/>
            <a:ext cx="11310256" cy="5796643"/>
          </a:xfrm>
        </p:spPr>
        <p:txBody>
          <a:bodyPr/>
          <a:lstStyle/>
          <a:p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1878:</a:t>
            </a:r>
            <a:r>
              <a:rPr lang="cs-CZ" sz="2000" dirty="0"/>
              <a:t> Praha; vlastním jménem Emilie Věnceslava Pavlína </a:t>
            </a:r>
            <a:r>
              <a:rPr lang="cs-CZ" sz="2000" dirty="0" err="1"/>
              <a:t>Kittlová</a:t>
            </a:r>
            <a:r>
              <a:rPr lang="cs-CZ" sz="2000" dirty="0"/>
              <a:t>, Milešov u Příbrami</a:t>
            </a:r>
          </a:p>
          <a:p>
            <a:r>
              <a:rPr lang="cs-CZ" sz="2000" dirty="0"/>
              <a:t>1891: prof. Ferdinand </a:t>
            </a:r>
            <a:r>
              <a:rPr lang="cs-CZ" sz="2000" dirty="0" err="1"/>
              <a:t>Lachner</a:t>
            </a:r>
            <a:endParaRPr lang="cs-CZ" sz="2000" dirty="0"/>
          </a:p>
          <a:p>
            <a:endParaRPr lang="cs-CZ" sz="2400" dirty="0"/>
          </a:p>
          <a:p>
            <a:pPr marL="0" indent="0">
              <a:buNone/>
            </a:pP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0768D4A-8E79-426A-82F0-3FA54EAD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79" y="1865616"/>
            <a:ext cx="3481180" cy="484542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F69EF31-800E-4E5B-87CF-B5D5DD7EF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432" y="1894114"/>
            <a:ext cx="2688892" cy="486628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9454AA-2755-4632-AC13-EBA6839C66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6397" y="2172869"/>
            <a:ext cx="5268686" cy="43087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CB6A49-B937-407E-BB9B-D816A1A88C2D}"/>
              </a:ext>
            </a:extLst>
          </p:cNvPr>
          <p:cNvSpPr txBox="1"/>
          <p:nvPr/>
        </p:nvSpPr>
        <p:spPr>
          <a:xfrm>
            <a:off x="2612572" y="6319156"/>
            <a:ext cx="174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1844-1911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5E25D30-E108-4B15-B7EC-4031DC5B4AD1}"/>
              </a:ext>
            </a:extLst>
          </p:cNvPr>
          <p:cNvSpPr txBox="1"/>
          <p:nvPr/>
        </p:nvSpPr>
        <p:spPr>
          <a:xfrm>
            <a:off x="5796644" y="6368142"/>
            <a:ext cx="1110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1886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2B0B0E3-6CB7-496B-9753-CB2B0D2C2BF1}"/>
              </a:ext>
            </a:extLst>
          </p:cNvPr>
          <p:cNvSpPr txBox="1"/>
          <p:nvPr/>
        </p:nvSpPr>
        <p:spPr>
          <a:xfrm>
            <a:off x="9062357" y="6106886"/>
            <a:ext cx="279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14 let, Jindřiška Š </a:t>
            </a:r>
            <a:r>
              <a:rPr lang="cs-CZ" dirty="0" err="1">
                <a:solidFill>
                  <a:schemeClr val="bg1"/>
                </a:solidFill>
              </a:rPr>
              <a:t>rutová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6958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EC2B8-0051-4C57-AD42-A7B4A6E3C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"/>
            <a:ext cx="10769600" cy="17961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EB03094-C893-4811-8B45-6681A030E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91887"/>
            <a:ext cx="11150600" cy="6008914"/>
          </a:xfrm>
        </p:spPr>
        <p:txBody>
          <a:bodyPr/>
          <a:lstStyle/>
          <a:p>
            <a:r>
              <a:rPr lang="cs-CZ" sz="2400" dirty="0"/>
              <a:t>1892: manželé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Marie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Loewe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-Destinn </a:t>
            </a:r>
            <a:r>
              <a:rPr lang="cs-CZ" sz="2400" dirty="0"/>
              <a:t>a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Thomas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Loewe</a:t>
            </a:r>
            <a:endParaRPr lang="cs-CZ" sz="24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cs-CZ" sz="2400" dirty="0"/>
              <a:t>1893: dramatická škola ND, 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Otýlie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Sklenářová-Malá</a:t>
            </a:r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B925AF-9CC4-4FC1-83CF-30B95A04C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78" t="12142" r="17090" b="7858"/>
          <a:stretch/>
        </p:blipFill>
        <p:spPr>
          <a:xfrm>
            <a:off x="4355766" y="1646216"/>
            <a:ext cx="3061906" cy="503765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3C3E8A-0F23-429B-AB28-3DD9E8B1BD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40" t="21190" r="16772" b="19047"/>
          <a:stretch/>
        </p:blipFill>
        <p:spPr>
          <a:xfrm>
            <a:off x="255217" y="2021997"/>
            <a:ext cx="3548481" cy="459107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76AAFFC-49BF-401C-AF94-C9AA99676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96" t="12380" r="14233" b="6667"/>
          <a:stretch/>
        </p:blipFill>
        <p:spPr>
          <a:xfrm>
            <a:off x="8075578" y="914400"/>
            <a:ext cx="3775934" cy="594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414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8A866-682F-4ABC-97EB-D8A7D5C1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6946FC52-3ABE-4304-A28D-C937D791A4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95" t="16914" r="13793" b="12168"/>
          <a:stretch/>
        </p:blipFill>
        <p:spPr>
          <a:xfrm>
            <a:off x="1643372" y="345532"/>
            <a:ext cx="4253059" cy="6166936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6A0C529-ABA8-42F6-9097-9CB6AE894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9" t="15819" r="19523" b="4524"/>
          <a:stretch/>
        </p:blipFill>
        <p:spPr>
          <a:xfrm>
            <a:off x="6524171" y="345532"/>
            <a:ext cx="3766464" cy="616693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6B2F75F-F718-4FEA-91DA-ADC0C4DDB3E4}"/>
              </a:ext>
            </a:extLst>
          </p:cNvPr>
          <p:cNvSpPr txBox="1"/>
          <p:nvPr/>
        </p:nvSpPr>
        <p:spPr>
          <a:xfrm>
            <a:off x="2988129" y="6512468"/>
            <a:ext cx="2402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Doba studií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98BC5916-32DC-40CE-B7A8-B5C15B4940E0}"/>
              </a:ext>
            </a:extLst>
          </p:cNvPr>
          <p:cNvSpPr txBox="1"/>
          <p:nvPr/>
        </p:nvSpPr>
        <p:spPr>
          <a:xfrm>
            <a:off x="7241188" y="6512467"/>
            <a:ext cx="255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19 let, Jindřich Vodílek</a:t>
            </a:r>
          </a:p>
        </p:txBody>
      </p:sp>
    </p:spTree>
    <p:extLst>
      <p:ext uri="{BB962C8B-B14F-4D97-AF65-F5344CB8AC3E}">
        <p14:creationId xmlns:p14="http://schemas.microsoft.com/office/powerpoint/2010/main" val="16508871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FA7FC-4DD7-4E37-A234-381B1C29A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29" y="163286"/>
            <a:ext cx="10905671" cy="930728"/>
          </a:xfrm>
        </p:spPr>
        <p:txBody>
          <a:bodyPr/>
          <a:lstStyle/>
          <a:p>
            <a:pPr algn="ctr"/>
            <a:r>
              <a:rPr lang="cs-CZ" b="1" dirty="0"/>
              <a:t>Pěvecká kariéra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339114-33E0-42B4-BACA-E362ED203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9" y="1094014"/>
            <a:ext cx="11381014" cy="5437416"/>
          </a:xfrm>
        </p:spPr>
        <p:txBody>
          <a:bodyPr/>
          <a:lstStyle/>
          <a:p>
            <a:r>
              <a:rPr lang="cs-CZ" sz="2400" dirty="0"/>
              <a:t>1897: odmítnuta ND; angažována k Drážďanské Dvorní opeře, zemřela jí matka</a:t>
            </a:r>
          </a:p>
          <a:p>
            <a:r>
              <a:rPr lang="cs-CZ" sz="2400" dirty="0"/>
              <a:t>1898: odmítnuta v </a:t>
            </a:r>
            <a:r>
              <a:rPr lang="cs-CZ" sz="2400" dirty="0" err="1"/>
              <a:t>Theater</a:t>
            </a:r>
            <a:r>
              <a:rPr lang="cs-CZ" sz="2400" dirty="0"/>
              <a:t> des </a:t>
            </a:r>
            <a:r>
              <a:rPr lang="cs-CZ" sz="2400" dirty="0" err="1"/>
              <a:t>Westens</a:t>
            </a:r>
            <a:r>
              <a:rPr lang="cs-CZ" sz="2400" dirty="0"/>
              <a:t>; přijata do Dvorní opery v Berlíně</a:t>
            </a:r>
          </a:p>
          <a:p>
            <a:endParaRPr lang="cs-CZ" sz="2400" dirty="0"/>
          </a:p>
          <a:p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Korespondense</a:t>
            </a:r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 Thomas </a:t>
            </a:r>
            <a:r>
              <a:rPr lang="cs-CZ" sz="2400" b="1" dirty="0" err="1">
                <a:solidFill>
                  <a:schemeClr val="accent1">
                    <a:lumMod val="75000"/>
                  </a:schemeClr>
                </a:solidFill>
              </a:rPr>
              <a:t>Loewe</a:t>
            </a:r>
            <a:r>
              <a:rPr lang="cs-CZ" sz="2400" dirty="0"/>
              <a:t>: </a:t>
            </a:r>
            <a:r>
              <a:rPr lang="de-DE" sz="2400" i="1" dirty="0"/>
              <a:t>Sie sind doch ein </a:t>
            </a:r>
            <a:r>
              <a:rPr lang="de-DE" sz="2400" i="1" dirty="0" err="1"/>
              <a:t>claßisches</a:t>
            </a:r>
            <a:r>
              <a:rPr lang="de-DE" sz="2400" i="1" dirty="0"/>
              <a:t> Mädchen. Hören Sie nur einmal. Meine Frau hatte eine ganze Saison i Pest hinter sich, - gefeiert, bejubelt.- Und als sie </a:t>
            </a:r>
            <a:r>
              <a:rPr lang="de-DE" sz="2400" i="1" dirty="0" err="1"/>
              <a:t>an´s</a:t>
            </a:r>
            <a:r>
              <a:rPr lang="de-DE" sz="2400" i="1" dirty="0"/>
              <a:t> Hoftheater kam, </a:t>
            </a:r>
            <a:r>
              <a:rPr lang="de-DE" sz="2400" i="1" dirty="0" err="1"/>
              <a:t>mußte</a:t>
            </a:r>
            <a:r>
              <a:rPr lang="de-DE" sz="2400" i="1" dirty="0"/>
              <a:t> sie 3 Monate auf ihr Debut warten. […] Hoftheater ist Hoftheater!</a:t>
            </a:r>
            <a:r>
              <a:rPr lang="cs-CZ" sz="2400" i="1" dirty="0"/>
              <a:t>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60341541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5EFE37-1673-452B-83DA-63D6A595C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-114300"/>
            <a:ext cx="10769601" cy="1143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60D59B-3610-430D-99C2-2708B4D13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78" y="751115"/>
            <a:ext cx="7112331" cy="6270172"/>
          </a:xfrm>
        </p:spPr>
        <p:txBody>
          <a:bodyPr/>
          <a:lstStyle/>
          <a:p>
            <a:pPr algn="just"/>
            <a:r>
              <a:rPr lang="cs-CZ" sz="2400" b="1" dirty="0">
                <a:solidFill>
                  <a:schemeClr val="accent1">
                    <a:lumMod val="75000"/>
                  </a:schemeClr>
                </a:solidFill>
              </a:rPr>
              <a:t>19. 7. 1898</a:t>
            </a:r>
            <a:r>
              <a:rPr lang="cs-CZ" sz="2400" dirty="0"/>
              <a:t>: divadelní debut v Berlíně: Santuzza v </a:t>
            </a:r>
            <a:r>
              <a:rPr lang="cs-CZ" sz="2400" dirty="0" err="1"/>
              <a:t>Mascagniho</a:t>
            </a:r>
            <a:r>
              <a:rPr lang="cs-CZ" sz="2400" dirty="0"/>
              <a:t> </a:t>
            </a:r>
            <a:r>
              <a:rPr lang="cs-CZ" sz="2400" i="1" dirty="0"/>
              <a:t>Sedláku kavalíru</a:t>
            </a:r>
            <a:r>
              <a:rPr lang="cs-CZ" sz="2400" dirty="0"/>
              <a:t>; </a:t>
            </a:r>
            <a:r>
              <a:rPr lang="cs-CZ" sz="2400" dirty="0" err="1"/>
              <a:t>preudonym</a:t>
            </a:r>
            <a:r>
              <a:rPr lang="cs-CZ" sz="2400" dirty="0"/>
              <a:t> Ema Destinová</a:t>
            </a:r>
          </a:p>
          <a:p>
            <a:pPr algn="just"/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Artuš </a:t>
            </a:r>
            <a:r>
              <a:rPr lang="cs-CZ" sz="2000" b="1" dirty="0" err="1">
                <a:solidFill>
                  <a:schemeClr val="accent1">
                    <a:lumMod val="75000"/>
                  </a:schemeClr>
                </a:solidFill>
              </a:rPr>
              <a:t>Rektorys</a:t>
            </a:r>
            <a:r>
              <a:rPr lang="cs-CZ" sz="2000" dirty="0"/>
              <a:t> o této epizodě (s. 98) ve své knize zveřejnil následující vyjádření Emy Destinnové</a:t>
            </a:r>
            <a:r>
              <a:rPr lang="cs-CZ" sz="2000" i="1" dirty="0"/>
              <a:t>: Nikdy nezapomenu, co vše pro mne v tom směru učinila. Milovala mne s chotěm svým jako svoji dcerušku. Jiného učitele neb učitelky zpěvu jsem vlastně neměla. Jí děkuji za všechno, a proto jsem přijala i jméno její Destinnová za své jméno umělecké.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AFEBF7B-3F0D-44FB-90CE-0FF09FA086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4" t="16667" r="4709" b="6667"/>
          <a:stretch/>
        </p:blipFill>
        <p:spPr>
          <a:xfrm>
            <a:off x="7625443" y="890107"/>
            <a:ext cx="4273879" cy="482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055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8340A-A3BF-40D5-8A2A-7E1A30CB6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45719"/>
            <a:ext cx="10769600" cy="45719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0C283F-0EC2-4B31-90B9-20C9149EB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1" y="261257"/>
            <a:ext cx="11052629" cy="6260376"/>
          </a:xfrm>
        </p:spPr>
        <p:txBody>
          <a:bodyPr/>
          <a:lstStyle/>
          <a:p>
            <a:r>
              <a:rPr lang="cs-CZ" sz="2400" dirty="0"/>
              <a:t>1898: následovala řada dalších rolí; stává se primadonou dvorní opery v Berlíně (10 let, 50 rolí)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5A1319C-2167-46AD-BD1B-48F438EA5F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62" t="3809" r="6931"/>
          <a:stretch/>
        </p:blipFill>
        <p:spPr>
          <a:xfrm>
            <a:off x="4343400" y="890425"/>
            <a:ext cx="4098472" cy="589246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D59082-AB96-41A8-B1B4-277C53E891A0}"/>
              </a:ext>
            </a:extLst>
          </p:cNvPr>
          <p:cNvSpPr txBox="1"/>
          <p:nvPr/>
        </p:nvSpPr>
        <p:spPr>
          <a:xfrm>
            <a:off x="4506686" y="6407325"/>
            <a:ext cx="7685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Srpen 1898 role Alžběty ve W. op</a:t>
            </a:r>
            <a:r>
              <a:rPr lang="cs-CZ" dirty="0">
                <a:solidFill>
                  <a:schemeClr val="bg1"/>
                </a:solidFill>
              </a:rPr>
              <a:t>. T.</a:t>
            </a:r>
          </a:p>
        </p:txBody>
      </p:sp>
    </p:spTree>
    <p:extLst>
      <p:ext uri="{BB962C8B-B14F-4D97-AF65-F5344CB8AC3E}">
        <p14:creationId xmlns:p14="http://schemas.microsoft.com/office/powerpoint/2010/main" val="147243141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s_ppttraining_tp06256168">
  <a:themeElements>
    <a:clrScheme name="ms_ppttraining_tp06256168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s_ppttraining_tp06256168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ms_ppttraining_tp06256168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ppttraining_tp06256168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ppttraining_tp0625616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tf10073846</Template>
  <TotalTime>6318</TotalTime>
  <Words>1067</Words>
  <Application>Microsoft Office PowerPoint</Application>
  <PresentationFormat>Širokoúhlá obrazovka</PresentationFormat>
  <Paragraphs>104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Trebuchet MS</vt:lpstr>
      <vt:lpstr>ms_ppttraining_tp06256168</vt:lpstr>
      <vt:lpstr>Prezentace aplikace PowerPoint</vt:lpstr>
      <vt:lpstr>EMA DESTINNOVÁ (1878 – 1930)</vt:lpstr>
      <vt:lpstr>HISTORICKÝ KONTEXT</vt:lpstr>
      <vt:lpstr>ŽIVOTOPIS V DATECH</vt:lpstr>
      <vt:lpstr>Prezentace aplikace PowerPoint</vt:lpstr>
      <vt:lpstr>Prezentace aplikace PowerPoint</vt:lpstr>
      <vt:lpstr>Pěvecká kariéra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Pedagogická činnost</vt:lpstr>
      <vt:lpstr>Hodiny zpěvu ze zápisníků Emy Destinové (1929-1930)</vt:lpstr>
      <vt:lpstr>Spisovatelka, dramatička, překladatelka</vt:lpstr>
      <vt:lpstr>Božská Ema</vt:lpstr>
      <vt:lpstr>Na české bankovce (autor návrhu Oldřich Kulhánek)</vt:lpstr>
      <vt:lpstr>Zdroje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Dělitelnost kolem nás</dc:title>
  <dc:creator>Adél Píštěková</dc:creator>
  <cp:lastModifiedBy>Guest</cp:lastModifiedBy>
  <cp:revision>545</cp:revision>
  <dcterms:created xsi:type="dcterms:W3CDTF">2018-09-28T07:29:43Z</dcterms:created>
  <dcterms:modified xsi:type="dcterms:W3CDTF">2019-04-09T07:48:28Z</dcterms:modified>
</cp:coreProperties>
</file>