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6" r:id="rId1"/>
  </p:sldMasterIdLst>
  <p:sldIdLst>
    <p:sldId id="256" r:id="rId2"/>
    <p:sldId id="258" r:id="rId3"/>
    <p:sldId id="260" r:id="rId4"/>
    <p:sldId id="257" r:id="rId5"/>
    <p:sldId id="259" r:id="rId6"/>
    <p:sldId id="261" r:id="rId7"/>
    <p:sldId id="262" r:id="rId8"/>
    <p:sldId id="263" r:id="rId9"/>
    <p:sldId id="264" r:id="rId10"/>
    <p:sldId id="266" r:id="rId11"/>
    <p:sldId id="268" r:id="rId12"/>
    <p:sldId id="269" r:id="rId13"/>
    <p:sldId id="270" r:id="rId14"/>
    <p:sldId id="271" r:id="rId1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200" baseline="0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1872" y="4800600"/>
            <a:ext cx="9418320" cy="1691640"/>
          </a:xfrm>
        </p:spPr>
        <p:txBody>
          <a:bodyPr>
            <a:normAutofit/>
          </a:bodyPr>
          <a:lstStyle>
            <a:lvl1pPr marL="0" indent="0" algn="l">
              <a:buNone/>
              <a:defRPr sz="2200" baseline="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fld id="{960F9183-71FA-46EF-A821-65CF6BDB940B}" type="datetimeFigureOut">
              <a:rPr lang="cs-CZ" smtClean="0"/>
              <a:t>04.03.2019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fld id="{D9A540BB-4FEF-4087-B800-CC61942327D1}" type="slidenum">
              <a:rPr lang="cs-CZ" smtClean="0"/>
              <a:t>‹#›</a:t>
            </a:fld>
            <a:endParaRPr lang="cs-CZ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52086703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F9183-71FA-46EF-A821-65CF6BDB940B}" type="datetimeFigureOut">
              <a:rPr lang="cs-CZ" smtClean="0"/>
              <a:t>04.03.2019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540BB-4FEF-4087-B800-CC61942327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31464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48700" y="381000"/>
            <a:ext cx="2476500" cy="5897562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7734300" cy="5897562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F9183-71FA-46EF-A821-65CF6BDB940B}" type="datetimeFigureOut">
              <a:rPr lang="cs-CZ" smtClean="0"/>
              <a:t>04.03.2019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540BB-4FEF-4087-B800-CC61942327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75948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F9183-71FA-46EF-A821-65CF6BDB940B}" type="datetimeFigureOut">
              <a:rPr lang="cs-CZ" smtClean="0"/>
              <a:t>04.03.2019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540BB-4FEF-4087-B800-CC61942327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25548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72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4800600"/>
            <a:ext cx="941832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F9183-71FA-46EF-A821-65CF6BDB940B}" type="datetimeFigureOut">
              <a:rPr lang="cs-CZ" smtClean="0"/>
              <a:t>04.03.2019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540BB-4FEF-4087-B800-CC61942327D1}" type="slidenum">
              <a:rPr lang="cs-CZ" smtClean="0"/>
              <a:t>‹#›</a:t>
            </a:fld>
            <a:endParaRPr lang="cs-CZ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5102360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1872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6480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F9183-71FA-46EF-A821-65CF6BDB940B}" type="datetimeFigureOut">
              <a:rPr lang="cs-CZ" smtClean="0"/>
              <a:t>04.03.2019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540BB-4FEF-4087-B800-CC61942327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898857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1872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26480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None/>
              <a:defRPr lang="en-US" sz="2000" b="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2000"/>
              </a:spcBef>
              <a:buFontTx/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26480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F9183-71FA-46EF-A821-65CF6BDB940B}" type="datetimeFigureOut">
              <a:rPr lang="cs-CZ" smtClean="0"/>
              <a:t>04.03.2019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540BB-4FEF-4087-B800-CC61942327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604682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F9183-71FA-46EF-A821-65CF6BDB940B}" type="datetimeFigureOut">
              <a:rPr lang="cs-CZ" smtClean="0"/>
              <a:t>04.03.2019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540BB-4FEF-4087-B800-CC61942327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07511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F9183-71FA-46EF-A821-65CF6BDB940B}" type="datetimeFigureOut">
              <a:rPr lang="cs-CZ" smtClean="0"/>
              <a:t>04.03.2019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540BB-4FEF-4087-B800-CC61942327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82436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200400" cy="1600197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4267" y="685800"/>
            <a:ext cx="6079066" cy="548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99734"/>
            <a:ext cx="32004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3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F9183-71FA-46EF-A821-65CF6BDB940B}" type="datetimeFigureOut">
              <a:rPr lang="cs-CZ" smtClean="0"/>
              <a:t>04.03.2019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540BB-4FEF-4087-B800-CC61942327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921412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11292840" cy="17526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257800"/>
            <a:ext cx="9982200" cy="914400"/>
          </a:xfrm>
        </p:spPr>
        <p:txBody>
          <a:bodyPr anchor="b">
            <a:normAutofit/>
          </a:bodyPr>
          <a:lstStyle>
            <a:lvl1pPr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1292840" cy="5128923"/>
          </a:xfrm>
          <a:blipFill>
            <a:blip r:embed="rId2"/>
            <a:stretch>
              <a:fillRect/>
            </a:stretch>
          </a:blipFill>
        </p:spPr>
        <p:txBody>
          <a:bodyPr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6108589"/>
            <a:ext cx="998220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3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F9183-71FA-46EF-A821-65CF6BDB940B}" type="datetimeFigureOut">
              <a:rPr lang="cs-CZ" smtClean="0"/>
              <a:t>04.03.2019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540BB-4FEF-4087-B800-CC61942327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66752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828800"/>
            <a:ext cx="859536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797542" y="998537"/>
            <a:ext cx="190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fld id="{960F9183-71FA-46EF-A821-65CF6BDB940B}" type="datetimeFigureOut">
              <a:rPr lang="cs-CZ" smtClean="0"/>
              <a:t>04.03.2019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9959341" y="4046537"/>
            <a:ext cx="358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>
            <a:lvl1pPr algn="ctr">
              <a:defRPr sz="36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D9A540BB-4FEF-4087-B800-CC61942327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98669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1800" kern="1200" spc="1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www.youtube.com/watch?v=ou5-lWDhi_4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223886" y="328580"/>
            <a:ext cx="5820318" cy="4394988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Emil Zátopek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363978" y="5853699"/>
            <a:ext cx="4828022" cy="742279"/>
          </a:xfrm>
        </p:spPr>
        <p:txBody>
          <a:bodyPr>
            <a:noAutofit/>
          </a:bodyPr>
          <a:lstStyle/>
          <a:p>
            <a:r>
              <a:rPr lang="cs-CZ" sz="2400" dirty="0" smtClean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Vypracoval: Filip Halva, 433239</a:t>
            </a:r>
            <a:endParaRPr lang="cs-CZ" sz="2400" dirty="0">
              <a:latin typeface="+mj-lt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06784" y="910778"/>
            <a:ext cx="2955368" cy="3812790"/>
          </a:xfrm>
          <a:prstGeom prst="rect">
            <a:avLst/>
          </a:prstGeom>
        </p:spPr>
      </p:pic>
      <p:sp>
        <p:nvSpPr>
          <p:cNvPr id="6" name="TextovéPole 5"/>
          <p:cNvSpPr txBox="1"/>
          <p:nvPr/>
        </p:nvSpPr>
        <p:spPr>
          <a:xfrm>
            <a:off x="1160652" y="4878114"/>
            <a:ext cx="453336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 smtClean="0"/>
              <a:t>https://img.refresher.sk/content/600x372/47235_Pred-95-lety-se-narodil-nejvetsi-klenot-ceske-atletiky-Emil-Zatopek-Narodni-hrdina-musel-po-svych-uspesich-pracovat-s-lopatou-v-ruce.jpg</a:t>
            </a:r>
            <a:endParaRPr lang="cs-CZ" sz="1000" dirty="0"/>
          </a:p>
        </p:txBody>
      </p:sp>
    </p:spTree>
    <p:extLst>
      <p:ext uri="{BB962C8B-B14F-4D97-AF65-F5344CB8AC3E}">
        <p14:creationId xmlns:p14="http://schemas.microsoft.com/office/powerpoint/2010/main" val="591946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ln w="76200">
            <a:solidFill>
              <a:schemeClr val="tx1">
                <a:lumMod val="50000"/>
                <a:lumOff val="50000"/>
              </a:schemeClr>
            </a:solidFill>
          </a:ln>
        </p:spPr>
        <p:txBody>
          <a:bodyPr numCol="1"/>
          <a:lstStyle/>
          <a:p>
            <a:pPr marL="0" indent="0">
              <a:buNone/>
            </a:pPr>
            <a:endParaRPr lang="cs-CZ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61872" y="1877583"/>
            <a:ext cx="3593463" cy="4351337"/>
          </a:xfrm>
          <a:prstGeom prst="rect">
            <a:avLst/>
          </a:prstGeom>
        </p:spPr>
      </p:pic>
      <p:sp>
        <p:nvSpPr>
          <p:cNvPr id="8" name="TextovéPole 7"/>
          <p:cNvSpPr txBox="1"/>
          <p:nvPr/>
        </p:nvSpPr>
        <p:spPr>
          <a:xfrm>
            <a:off x="5559552" y="3637754"/>
            <a:ext cx="374921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Charakteristická grimasa Emila Zátopka</a:t>
            </a:r>
            <a:endParaRPr lang="cs-CZ" sz="2400" dirty="0"/>
          </a:p>
        </p:txBody>
      </p:sp>
      <p:sp>
        <p:nvSpPr>
          <p:cNvPr id="9" name="TextovéPole 8"/>
          <p:cNvSpPr txBox="1"/>
          <p:nvPr/>
        </p:nvSpPr>
        <p:spPr>
          <a:xfrm>
            <a:off x="642788" y="6317615"/>
            <a:ext cx="5268615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50" dirty="0" smtClean="0"/>
              <a:t>https://upload.wikimedia.org/wikipedia/commons/thumb/5/5e/Fotothek_df_roe-neg_0006305_008_Emil_Z%C3%A1topek.jpg/220px-Fotothek_df_roe-neg_0006305_008_Emil_Z%C3%A1topek.jpg</a:t>
            </a:r>
            <a:endParaRPr lang="cs-CZ" sz="1050" dirty="0"/>
          </a:p>
        </p:txBody>
      </p:sp>
    </p:spTree>
    <p:extLst>
      <p:ext uri="{BB962C8B-B14F-4D97-AF65-F5344CB8AC3E}">
        <p14:creationId xmlns:p14="http://schemas.microsoft.com/office/powerpoint/2010/main" val="682141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Zátopkův přínos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Stal se vzorem mnoho sportovců nejen atletů</a:t>
            </a:r>
          </a:p>
          <a:p>
            <a:r>
              <a:rPr lang="cs-CZ" sz="2400" dirty="0" smtClean="0"/>
              <a:t>Dokázal, že člověk nepotřebuje velkou dávku talentu na to, aby byl úspěšný, ale že stačí tvrdá práce, která je poté zúročena  </a:t>
            </a:r>
          </a:p>
          <a:p>
            <a:r>
              <a:rPr lang="cs-CZ" sz="2400" dirty="0" smtClean="0"/>
              <a:t>Na jedné olympiádě získal tři zlaté medaile, což se vzhledem k dnešní specializaci na jednotlivé disciplíny už těžko někomu povede</a:t>
            </a:r>
          </a:p>
          <a:p>
            <a:r>
              <a:rPr lang="cs-CZ" sz="2400" dirty="0" smtClean="0"/>
              <a:t>I když byl velice úspěšný, byl neustále pokorný a zastával se kolegů v reprezentaci.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64285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Zátopkovi výroky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222222"/>
                </a:solidFill>
                <a:latin typeface="+mj-lt"/>
              </a:rPr>
              <a:t>„Vítězství </a:t>
            </a:r>
            <a:r>
              <a:rPr lang="cs-CZ" dirty="0">
                <a:solidFill>
                  <a:srgbClr val="222222"/>
                </a:solidFill>
                <a:latin typeface="+mj-lt"/>
              </a:rPr>
              <a:t>je skvělá věc, ale přátelství je ještě lepší.“</a:t>
            </a:r>
          </a:p>
          <a:p>
            <a:r>
              <a:rPr lang="cs-CZ" dirty="0">
                <a:solidFill>
                  <a:srgbClr val="222222"/>
                </a:solidFill>
                <a:latin typeface="+mj-lt"/>
              </a:rPr>
              <a:t>„Jestli chcete něco vyhrát, běžte 100 metrů. Jestli chcete něco zažít, běžte maraton.“</a:t>
            </a:r>
          </a:p>
          <a:p>
            <a:r>
              <a:rPr lang="cs-CZ" dirty="0">
                <a:solidFill>
                  <a:srgbClr val="222222"/>
                </a:solidFill>
                <a:latin typeface="+mj-lt"/>
              </a:rPr>
              <a:t>„Nebylo mi dáno běžet a usmívat se zároveň.“</a:t>
            </a:r>
          </a:p>
          <a:p>
            <a:r>
              <a:rPr lang="cs-CZ" dirty="0">
                <a:solidFill>
                  <a:srgbClr val="222222"/>
                </a:solidFill>
                <a:latin typeface="+mj-lt"/>
              </a:rPr>
              <a:t>„Je to hranice bolesti a utrpení, která dělí chlapce od mužů.“</a:t>
            </a:r>
          </a:p>
          <a:p>
            <a:r>
              <a:rPr lang="cs-CZ" dirty="0">
                <a:solidFill>
                  <a:srgbClr val="222222"/>
                </a:solidFill>
                <a:latin typeface="+mj-lt"/>
              </a:rPr>
              <a:t>Chvíli po vítězství: „Bylo to ale nejhezčí vyčerpání, které jsem kdy cítil.“</a:t>
            </a:r>
          </a:p>
          <a:p>
            <a:r>
              <a:rPr lang="cs-CZ" dirty="0">
                <a:solidFill>
                  <a:srgbClr val="222222"/>
                </a:solidFill>
                <a:latin typeface="+mj-lt"/>
              </a:rPr>
              <a:t>Na </a:t>
            </a:r>
            <a:r>
              <a:rPr lang="cs-CZ" u="sng" dirty="0">
                <a:latin typeface="+mj-lt"/>
              </a:rPr>
              <a:t>intervalovém tréninku</a:t>
            </a:r>
            <a:r>
              <a:rPr lang="cs-CZ" dirty="0">
                <a:solidFill>
                  <a:srgbClr val="222222"/>
                </a:solidFill>
                <a:latin typeface="+mj-lt"/>
              </a:rPr>
              <a:t>: „Všichni mi říkali ‚Emile, ty jsi blázen!‘ Ale když jsem poprvé vyhrál na mistrovství Evropy, tak říkali ‚Emile, ty jsi génius.‘“</a:t>
            </a:r>
          </a:p>
          <a:p>
            <a:r>
              <a:rPr lang="cs-CZ" dirty="0">
                <a:solidFill>
                  <a:srgbClr val="222222"/>
                </a:solidFill>
                <a:latin typeface="+mj-lt"/>
              </a:rPr>
              <a:t>Když se ho ptali na jeho zmučený výraz během závodu, Emil řekl: „To víte, není to gymnastika nebo krasobruslení.“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22866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Osobní přínos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21983" y="1996226"/>
            <a:ext cx="6722772" cy="3400022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3142210" y="5396248"/>
            <a:ext cx="416652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050" dirty="0" smtClean="0"/>
              <a:t>https://1gr.cz/fotky/idnes/15/121/cl6/JB5fd0bd_FO03008588.jpeg</a:t>
            </a:r>
            <a:endParaRPr lang="cs-CZ" sz="1050" dirty="0"/>
          </a:p>
        </p:txBody>
      </p:sp>
    </p:spTree>
    <p:extLst>
      <p:ext uri="{BB962C8B-B14F-4D97-AF65-F5344CB8AC3E}">
        <p14:creationId xmlns:p14="http://schemas.microsoft.com/office/powerpoint/2010/main" val="929948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http://www.atletikakoprivnice.cz/emil-zatopek</a:t>
            </a:r>
            <a:r>
              <a:rPr lang="cs-CZ" dirty="0" smtClean="0"/>
              <a:t>/</a:t>
            </a:r>
          </a:p>
          <a:p>
            <a:r>
              <a:rPr lang="cs-CZ" dirty="0"/>
              <a:t>https://</a:t>
            </a:r>
            <a:r>
              <a:rPr lang="cs-CZ" dirty="0" smtClean="0"/>
              <a:t>www.fdb.cz/lidi-zivotopis-biografie/42138-emil-zatopek.html</a:t>
            </a:r>
          </a:p>
          <a:p>
            <a:r>
              <a:rPr lang="cs-CZ" dirty="0"/>
              <a:t>https://www.olympic.cz/sportovec/1546--</a:t>
            </a:r>
            <a:r>
              <a:rPr lang="cs-CZ" dirty="0" smtClean="0"/>
              <a:t>emil-zatopek</a:t>
            </a:r>
          </a:p>
          <a:p>
            <a:r>
              <a:rPr lang="cs-CZ" dirty="0"/>
              <a:t>https://</a:t>
            </a:r>
            <a:r>
              <a:rPr lang="cs-CZ" dirty="0" smtClean="0"/>
              <a:t>www.reflex.cz/clanek/historie/74817/legendarni-sportovni-par-pred-94-lety-se-narodili-emil-a-dana-zatopkovi.html</a:t>
            </a:r>
          </a:p>
          <a:p>
            <a:r>
              <a:rPr lang="cs-CZ" dirty="0"/>
              <a:t>https://</a:t>
            </a:r>
            <a:r>
              <a:rPr lang="cs-CZ" dirty="0" smtClean="0"/>
              <a:t>www.youtube.com/watch?v=ou5-lWDhi_4</a:t>
            </a:r>
          </a:p>
          <a:p>
            <a:r>
              <a:rPr lang="cs-CZ" dirty="0"/>
              <a:t>https://www.youtube.com/watch?v=HA8ThwXl1SA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00379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Charakteristika období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ln w="76200">
            <a:solidFill>
              <a:schemeClr val="tx1">
                <a:lumMod val="50000"/>
                <a:lumOff val="50000"/>
              </a:schemeClr>
            </a:solidFill>
          </a:ln>
        </p:spPr>
        <p:txBody>
          <a:bodyPr/>
          <a:lstStyle/>
          <a:p>
            <a:r>
              <a:rPr lang="cs-CZ" sz="2400" dirty="0" smtClean="0"/>
              <a:t>Zátopek žil v letech 1922 až 2000, narodil se v meziválečném období</a:t>
            </a:r>
          </a:p>
          <a:p>
            <a:r>
              <a:rPr lang="cs-CZ" sz="2400" dirty="0" smtClean="0"/>
              <a:t>Druhá světová válka 1939-1945</a:t>
            </a:r>
          </a:p>
          <a:p>
            <a:r>
              <a:rPr lang="cs-CZ" sz="2400" dirty="0" smtClean="0"/>
              <a:t>1948- komunistický převrat v Československu </a:t>
            </a:r>
          </a:p>
          <a:p>
            <a:r>
              <a:rPr lang="cs-CZ" sz="2400" dirty="0" smtClean="0"/>
              <a:t>1968- Pražské jaro</a:t>
            </a:r>
          </a:p>
          <a:p>
            <a:r>
              <a:rPr lang="cs-CZ" sz="2400" dirty="0" smtClean="0"/>
              <a:t>1989- Sametová revoluce</a:t>
            </a:r>
          </a:p>
          <a:p>
            <a:r>
              <a:rPr lang="cs-CZ" sz="2400" dirty="0" smtClean="0"/>
              <a:t>1993- Rozpad Československa a vznik dvou států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83092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ln w="76200">
            <a:solidFill>
              <a:schemeClr val="tx1">
                <a:lumMod val="50000"/>
                <a:lumOff val="50000"/>
              </a:schemeClr>
            </a:solidFill>
          </a:ln>
        </p:spPr>
        <p:txBody>
          <a:bodyPr>
            <a:normAutofit/>
          </a:bodyPr>
          <a:lstStyle/>
          <a:p>
            <a:r>
              <a:rPr lang="cs-CZ" sz="2400" dirty="0"/>
              <a:t>„</a:t>
            </a:r>
            <a:r>
              <a:rPr lang="cs-CZ" sz="2400" i="1" dirty="0"/>
              <a:t>Jednoho dne ukázal závodní trenér, který byl mimochodem velmi přísný, na čtyři chlapce včetně mě a řekl, že půjdeme na běžecké závody. Protestoval jsem, že jsem moc slabý a nemám na běhání kondičku, ale trenér mě poslal na prohlídku a doktor řekl, že jsem naprosto zdravý. A tak jsem musel závodit. Když jsem se rozběhl, cítil jsem, že chci vyhrát, ale skončil jsem až druhý. A tak to celé začalo,</a:t>
            </a:r>
            <a:r>
              <a:rPr lang="cs-CZ" sz="2400" dirty="0"/>
              <a:t>“ 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64801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Život a závodní kariéra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ln w="76200">
            <a:solidFill>
              <a:schemeClr val="tx1">
                <a:lumMod val="50000"/>
                <a:lumOff val="50000"/>
              </a:schemeClr>
            </a:solidFill>
          </a:ln>
        </p:spPr>
        <p:txBody>
          <a:bodyPr/>
          <a:lstStyle/>
          <a:p>
            <a:r>
              <a:rPr lang="cs-CZ" dirty="0" smtClean="0"/>
              <a:t> </a:t>
            </a:r>
            <a:r>
              <a:rPr lang="cs-CZ" sz="2800" dirty="0" smtClean="0"/>
              <a:t>Narodil se 19.9. 1922 v Kopřivnici a zemřel 21.11. 2000 v Praze</a:t>
            </a:r>
          </a:p>
          <a:p>
            <a:r>
              <a:rPr lang="cs-CZ" sz="2800" dirty="0" smtClean="0"/>
              <a:t>Zátopek byl z 8 sourozenců</a:t>
            </a:r>
          </a:p>
          <a:p>
            <a:r>
              <a:rPr lang="cs-CZ" sz="2800" dirty="0" smtClean="0"/>
              <a:t>Po absolvování základní školy ve 14 letech odchází do Zlína </a:t>
            </a:r>
          </a:p>
          <a:p>
            <a:r>
              <a:rPr lang="cs-CZ" sz="2800" dirty="0" smtClean="0"/>
              <a:t>V 19 absolvoval první závod</a:t>
            </a:r>
          </a:p>
          <a:p>
            <a:r>
              <a:rPr lang="cs-CZ" sz="2800" dirty="0" smtClean="0"/>
              <a:t>Zátopek přijímá nabídku zlínských atletů a začíná trénovat pod vedením Jana Haluzy</a:t>
            </a: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81971" y="2442962"/>
            <a:ext cx="3510029" cy="2554041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8681971" y="4997003"/>
            <a:ext cx="372983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 smtClean="0"/>
              <a:t>https://img.refresher.sk/content/600x372/47235_Pred-95-lety-se-narodil-nejvetsi-klenot-ceske-atletiky-Emil-Zatopek-Narodni-hrdina-musel-po-svych-uspesich-pracovat-s-lopatou-v-ruce.jpg</a:t>
            </a:r>
            <a:endParaRPr lang="cs-CZ" sz="1000" dirty="0"/>
          </a:p>
        </p:txBody>
      </p:sp>
    </p:spTree>
    <p:extLst>
      <p:ext uri="{BB962C8B-B14F-4D97-AF65-F5344CB8AC3E}">
        <p14:creationId xmlns:p14="http://schemas.microsoft.com/office/powerpoint/2010/main" val="2347048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ln w="76200">
            <a:solidFill>
              <a:schemeClr val="tx1">
                <a:lumMod val="50000"/>
                <a:lumOff val="50000"/>
              </a:schemeClr>
            </a:solidFill>
          </a:ln>
        </p:spPr>
        <p:txBody>
          <a:bodyPr/>
          <a:lstStyle/>
          <a:p>
            <a:r>
              <a:rPr lang="cs-CZ" sz="2400" dirty="0" smtClean="0"/>
              <a:t>Po dvou letech Zátopek bere osud do vlastních rukou</a:t>
            </a:r>
          </a:p>
          <a:p>
            <a:r>
              <a:rPr lang="cs-CZ" sz="2400" dirty="0" smtClean="0"/>
              <a:t>1943- přicházejí první výsledky</a:t>
            </a:r>
          </a:p>
          <a:p>
            <a:r>
              <a:rPr lang="cs-CZ" sz="2400" dirty="0" smtClean="0"/>
              <a:t>Po konci druhé světové války nastupuje Zátopek na vojenskou akademii a začíná závodit za armádní klub ATK Praha</a:t>
            </a:r>
          </a:p>
          <a:p>
            <a:r>
              <a:rPr lang="cs-CZ" sz="2400" dirty="0" smtClean="0"/>
              <a:t>Největší úspěch na trati 5000m</a:t>
            </a:r>
          </a:p>
          <a:p>
            <a:r>
              <a:rPr lang="cs-CZ" sz="2400" dirty="0" smtClean="0"/>
              <a:t>1948- Letní olympijské hry v Londýně</a:t>
            </a:r>
          </a:p>
          <a:p>
            <a:r>
              <a:rPr lang="cs-CZ" sz="2400" dirty="0" smtClean="0"/>
              <a:t>Po návratu z Olympiády se oženil s Danou Ingrovou</a:t>
            </a:r>
          </a:p>
          <a:p>
            <a:endParaRPr lang="cs-CZ" dirty="0" smtClean="0"/>
          </a:p>
          <a:p>
            <a:endParaRPr lang="cs-CZ" dirty="0" smtClean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61872" y="399891"/>
            <a:ext cx="4171950" cy="1257300"/>
          </a:xfrm>
          <a:prstGeom prst="rect">
            <a:avLst/>
          </a:prstGeom>
        </p:spPr>
      </p:pic>
      <p:sp>
        <p:nvSpPr>
          <p:cNvPr id="6" name="TextovéPole 5"/>
          <p:cNvSpPr txBox="1"/>
          <p:nvPr/>
        </p:nvSpPr>
        <p:spPr>
          <a:xfrm>
            <a:off x="1489842" y="124723"/>
            <a:ext cx="337624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050" dirty="0" smtClean="0"/>
              <a:t>https://www.olympic.cz//photos/18/1948_londyn.png</a:t>
            </a:r>
            <a:endParaRPr lang="cs-CZ" sz="1050" dirty="0"/>
          </a:p>
        </p:txBody>
      </p:sp>
    </p:spTree>
    <p:extLst>
      <p:ext uri="{BB962C8B-B14F-4D97-AF65-F5344CB8AC3E}">
        <p14:creationId xmlns:p14="http://schemas.microsoft.com/office/powerpoint/2010/main" val="320087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hlinkClick r:id="rId2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89801" y="4757939"/>
            <a:ext cx="4171950" cy="1257300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ln w="76200">
            <a:solidFill>
              <a:schemeClr val="tx1">
                <a:lumMod val="50000"/>
                <a:lumOff val="50000"/>
              </a:schemeClr>
            </a:solidFill>
          </a:ln>
        </p:spPr>
        <p:txBody>
          <a:bodyPr>
            <a:normAutofit/>
          </a:bodyPr>
          <a:lstStyle/>
          <a:p>
            <a:r>
              <a:rPr lang="cs-CZ" sz="2400" dirty="0" smtClean="0"/>
              <a:t>Mezi lety 1950 až 1954 získává 3 zlaté medaile a jednu bronzovou na ME</a:t>
            </a:r>
          </a:p>
          <a:p>
            <a:r>
              <a:rPr lang="cs-CZ" sz="2400" dirty="0" smtClean="0"/>
              <a:t>Rovněž se stává držitelem světových rekordů na trati 5km, 10km, 20km, 25km, 30km</a:t>
            </a:r>
          </a:p>
          <a:p>
            <a:r>
              <a:rPr lang="cs-CZ" sz="2400" dirty="0" smtClean="0"/>
              <a:t>1952- Letní olympijské hry v Helsinkách </a:t>
            </a:r>
          </a:p>
          <a:p>
            <a:r>
              <a:rPr lang="cs-CZ" sz="2400" dirty="0" smtClean="0"/>
              <a:t>Zátopek vstupuje mezi legendy</a:t>
            </a:r>
            <a:endParaRPr lang="cs-CZ" sz="2400" dirty="0"/>
          </a:p>
        </p:txBody>
      </p:sp>
      <p:sp>
        <p:nvSpPr>
          <p:cNvPr id="5" name="Šipka doleva 4"/>
          <p:cNvSpPr/>
          <p:nvPr/>
        </p:nvSpPr>
        <p:spPr>
          <a:xfrm>
            <a:off x="6284889" y="4665372"/>
            <a:ext cx="1970468" cy="144243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Video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1766437" y="5956129"/>
            <a:ext cx="345318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050" dirty="0" smtClean="0"/>
              <a:t>https://www.olympic.cz//photos/18/1952_helsinki.png</a:t>
            </a:r>
            <a:endParaRPr lang="cs-CZ" sz="1050" dirty="0"/>
          </a:p>
        </p:txBody>
      </p:sp>
    </p:spTree>
    <p:extLst>
      <p:ext uri="{BB962C8B-B14F-4D97-AF65-F5344CB8AC3E}">
        <p14:creationId xmlns:p14="http://schemas.microsoft.com/office/powerpoint/2010/main" val="2679461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1872" y="365760"/>
            <a:ext cx="3219976" cy="5512157"/>
          </a:xfr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0501" y="365759"/>
            <a:ext cx="3192598" cy="5512158"/>
          </a:xfrm>
          <a:prstGeom prst="rect">
            <a:avLst/>
          </a:prstGeom>
        </p:spPr>
      </p:pic>
      <p:sp>
        <p:nvSpPr>
          <p:cNvPr id="6" name="TextovéPole 5"/>
          <p:cNvSpPr txBox="1"/>
          <p:nvPr/>
        </p:nvSpPr>
        <p:spPr>
          <a:xfrm>
            <a:off x="1113205" y="5942509"/>
            <a:ext cx="35173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smtClean="0"/>
              <a:t>Medaile Emila Zátopka</a:t>
            </a:r>
            <a:endParaRPr lang="cs-CZ" sz="24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6846355" y="5942509"/>
            <a:ext cx="37208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smtClean="0"/>
              <a:t>Medaile Dany Zátopkové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144231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ln w="76200">
            <a:solidFill>
              <a:schemeClr val="tx1">
                <a:lumMod val="50000"/>
                <a:lumOff val="50000"/>
              </a:schemeClr>
            </a:solidFill>
          </a:ln>
        </p:spPr>
        <p:txBody>
          <a:bodyPr>
            <a:normAutofit/>
          </a:bodyPr>
          <a:lstStyle/>
          <a:p>
            <a:r>
              <a:rPr lang="cs-CZ" sz="2400" dirty="0" smtClean="0"/>
              <a:t>1958- Emil Zátopek ukončuje svoji kariéru</a:t>
            </a:r>
          </a:p>
          <a:p>
            <a:r>
              <a:rPr lang="cs-CZ" sz="2400" dirty="0" smtClean="0"/>
              <a:t>1945-1968- byl Zátopek vojákem z povolání</a:t>
            </a:r>
          </a:p>
          <a:p>
            <a:r>
              <a:rPr lang="cs-CZ" sz="2400" dirty="0" smtClean="0"/>
              <a:t>1950- byl pro tvrdé potrestání Milady Horákové</a:t>
            </a:r>
          </a:p>
          <a:p>
            <a:r>
              <a:rPr lang="cs-CZ" sz="2400" dirty="0" smtClean="0"/>
              <a:t>1968- však změnil své postoje a hlásil se k reformnímu hnutí Pražského Jara</a:t>
            </a:r>
          </a:p>
          <a:p>
            <a:r>
              <a:rPr lang="cs-CZ" sz="2400" dirty="0" smtClean="0"/>
              <a:t>2000- Zátopek po dlouhé nemoci umírá.</a:t>
            </a:r>
          </a:p>
        </p:txBody>
      </p:sp>
    </p:spTree>
    <p:extLst>
      <p:ext uri="{BB962C8B-B14F-4D97-AF65-F5344CB8AC3E}">
        <p14:creationId xmlns:p14="http://schemas.microsoft.com/office/powerpoint/2010/main" val="893344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Proč vlastně byl Zátopek tak úspěšný?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ln w="76200">
            <a:solidFill>
              <a:schemeClr val="tx1">
                <a:lumMod val="50000"/>
                <a:lumOff val="50000"/>
              </a:schemeClr>
            </a:solidFill>
          </a:ln>
        </p:spPr>
        <p:txBody>
          <a:bodyPr>
            <a:normAutofit/>
          </a:bodyPr>
          <a:lstStyle/>
          <a:p>
            <a:r>
              <a:rPr lang="cs-CZ" sz="2400" dirty="0" smtClean="0"/>
              <a:t>Trénoval </a:t>
            </a:r>
            <a:r>
              <a:rPr lang="cs-CZ" sz="2400" dirty="0"/>
              <a:t>za každého </a:t>
            </a:r>
            <a:r>
              <a:rPr lang="cs-CZ" sz="2400" dirty="0" smtClean="0"/>
              <a:t>počasí</a:t>
            </a:r>
          </a:p>
          <a:p>
            <a:r>
              <a:rPr lang="cs-CZ" sz="2400" dirty="0" smtClean="0"/>
              <a:t>Na </a:t>
            </a:r>
            <a:r>
              <a:rPr lang="cs-CZ" sz="2400" dirty="0"/>
              <a:t>tréninku si vybíral nejhorší terén</a:t>
            </a:r>
          </a:p>
          <a:p>
            <a:r>
              <a:rPr lang="cs-CZ" sz="2400" dirty="0" smtClean="0"/>
              <a:t>Měl </a:t>
            </a:r>
            <a:r>
              <a:rPr lang="cs-CZ" sz="2400" dirty="0"/>
              <a:t>zajímavé tréninkové </a:t>
            </a:r>
            <a:r>
              <a:rPr lang="cs-CZ" sz="2400" dirty="0" smtClean="0"/>
              <a:t>pomůcky, běhal například v kanadách. </a:t>
            </a:r>
          </a:p>
          <a:p>
            <a:r>
              <a:rPr lang="cs-CZ" sz="2400" dirty="0" smtClean="0"/>
              <a:t>Založil intervalový trénink (za celý trénink se nezastavil, běžel 400m sprintem, poté 80m vyklusával a poté opět sprint)</a:t>
            </a:r>
          </a:p>
          <a:p>
            <a:r>
              <a:rPr lang="cs-CZ" sz="2400" dirty="0" smtClean="0"/>
              <a:t>Za den tak naběhal až 50 km</a:t>
            </a:r>
          </a:p>
          <a:p>
            <a:r>
              <a:rPr lang="cs-CZ" sz="2400" dirty="0" smtClean="0"/>
              <a:t>Za jeho úspěchy je tak obrovská dřina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639071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iew">
  <a:themeElements>
    <a:clrScheme name="View">
      <a:dk1>
        <a:srgbClr val="000000"/>
      </a:dk1>
      <a:lt1>
        <a:srgbClr val="FFFFFF"/>
      </a:lt1>
      <a:dk2>
        <a:srgbClr val="46464A"/>
      </a:dk2>
      <a:lt2>
        <a:srgbClr val="D6D3CC"/>
      </a:lt2>
      <a:accent1>
        <a:srgbClr val="6F6F74"/>
      </a:accent1>
      <a:accent2>
        <a:srgbClr val="92A9B9"/>
      </a:accent2>
      <a:accent3>
        <a:srgbClr val="A7B789"/>
      </a:accent3>
      <a:accent4>
        <a:srgbClr val="B9A489"/>
      </a:accent4>
      <a:accent5>
        <a:srgbClr val="8D6374"/>
      </a:accent5>
      <a:accent6>
        <a:srgbClr val="9B7362"/>
      </a:accent6>
      <a:hlink>
        <a:srgbClr val="67AABF"/>
      </a:hlink>
      <a:folHlink>
        <a:srgbClr val="ABAFA5"/>
      </a:folHlink>
    </a:clrScheme>
    <a:fontScheme name="View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iew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6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3969A8A2-35DB-4E3B-8885-16FD2056867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TM03457515[[fn=Pohled]]</Template>
  <TotalTime>199</TotalTime>
  <Words>574</Words>
  <Application>Microsoft Office PowerPoint</Application>
  <PresentationFormat>Širokoúhlá obrazovka</PresentationFormat>
  <Paragraphs>70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9" baseType="lpstr">
      <vt:lpstr>Arial</vt:lpstr>
      <vt:lpstr>Century Schoolbook</vt:lpstr>
      <vt:lpstr>Tahoma</vt:lpstr>
      <vt:lpstr>Wingdings 2</vt:lpstr>
      <vt:lpstr>View</vt:lpstr>
      <vt:lpstr>    Emil Zátopek</vt:lpstr>
      <vt:lpstr>Charakteristika období</vt:lpstr>
      <vt:lpstr>Prezentace aplikace PowerPoint</vt:lpstr>
      <vt:lpstr>Život a závodní kariéra</vt:lpstr>
      <vt:lpstr>Prezentace aplikace PowerPoint</vt:lpstr>
      <vt:lpstr>Prezentace aplikace PowerPoint</vt:lpstr>
      <vt:lpstr>Prezentace aplikace PowerPoint</vt:lpstr>
      <vt:lpstr>Prezentace aplikace PowerPoint</vt:lpstr>
      <vt:lpstr>Proč vlastně byl Zátopek tak úspěšný?</vt:lpstr>
      <vt:lpstr>Prezentace aplikace PowerPoint</vt:lpstr>
      <vt:lpstr>Zátopkův přínos</vt:lpstr>
      <vt:lpstr>Zátopkovi výroky</vt:lpstr>
      <vt:lpstr>Osobní přínos</vt:lpstr>
      <vt:lpstr>Zdroje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Emil Zátopek</dc:title>
  <dc:creator>Fifin</dc:creator>
  <cp:lastModifiedBy>Fifin</cp:lastModifiedBy>
  <cp:revision>21</cp:revision>
  <dcterms:created xsi:type="dcterms:W3CDTF">2019-03-04T21:08:26Z</dcterms:created>
  <dcterms:modified xsi:type="dcterms:W3CDTF">2019-03-05T00:27:30Z</dcterms:modified>
</cp:coreProperties>
</file>