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25"/>
  </p:notesMasterIdLst>
  <p:sldIdLst>
    <p:sldId id="256" r:id="rId2"/>
    <p:sldId id="269" r:id="rId3"/>
    <p:sldId id="272" r:id="rId4"/>
    <p:sldId id="271" r:id="rId5"/>
    <p:sldId id="257" r:id="rId6"/>
    <p:sldId id="258" r:id="rId7"/>
    <p:sldId id="273" r:id="rId8"/>
    <p:sldId id="274" r:id="rId9"/>
    <p:sldId id="259" r:id="rId10"/>
    <p:sldId id="275" r:id="rId11"/>
    <p:sldId id="263" r:id="rId12"/>
    <p:sldId id="264" r:id="rId13"/>
    <p:sldId id="278" r:id="rId14"/>
    <p:sldId id="262" r:id="rId15"/>
    <p:sldId id="276" r:id="rId16"/>
    <p:sldId id="277" r:id="rId17"/>
    <p:sldId id="280" r:id="rId18"/>
    <p:sldId id="265" r:id="rId19"/>
    <p:sldId id="270" r:id="rId20"/>
    <p:sldId id="267" r:id="rId21"/>
    <p:sldId id="268" r:id="rId22"/>
    <p:sldId id="279" r:id="rId23"/>
    <p:sldId id="26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ronika Šujanová" initials="VŠ" lastIdx="1" clrIdx="0">
    <p:extLst>
      <p:ext uri="{19B8F6BF-5375-455C-9EA6-DF929625EA0E}">
        <p15:presenceInfo xmlns:p15="http://schemas.microsoft.com/office/powerpoint/2012/main" userId="764ec0ec14fb3b7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65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2AC73-0811-4E4D-B8AD-799F313CB0E4}" type="datetimeFigureOut">
              <a:rPr lang="cs-CZ" smtClean="0"/>
              <a:t>18.03.2019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7B516-B77F-49AF-AC62-5415FA9855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179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805F-FF0F-4BAA-A3A3-E4F945D687F8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B5C51-60B3-48EF-AA78-DB950F30DBA2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676B-6E73-4E3B-A9B3-4966DB9B52A5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F3A6-CC5D-4649-8527-DB0C21FDDFD9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B6F927C-B73E-4F9D-ADFE-F6E23BD7CEE8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FFFF-984A-4EE5-9BF2-EC9310C878F1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71C1-B42E-4A60-A25F-0185B888604B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6292-3725-4763-8973-4C59F0403D99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96D1-8909-469F-911A-4C12C68BF5D9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73BC-5D11-4675-B334-102E1E8C9B50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27B8E45F-652B-4E89-8925-000B0AB8FD98}" type="datetimeFigureOut">
              <a:rPr lang="en-US" dirty="0"/>
              <a:t>3/18/2019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4A3462A-2D5B-48AF-A3D4-EF8A90A50A80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9ay__ab7LBQ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.pn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skatelevize.cz/porady/10169539755-dvaasedmdesat-jmen-ceske-historie/209572232200011-josef-dobrovsky/" TargetMode="External"/><Relationship Id="rId2" Type="http://schemas.openxmlformats.org/officeDocument/2006/relationships/hyperlink" Target="http://biography.hiu.cas.cz/Personal/index.php/DOBROVSK%C3%9D_Josef_17.8.1753-6.1.182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ase-rec.ujc.cas.cz/archiv.php?art=3520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310ED6-8FF6-428A-A20E-3E765B873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6386" y="1432223"/>
            <a:ext cx="7412133" cy="3035808"/>
          </a:xfrm>
        </p:spPr>
        <p:txBody>
          <a:bodyPr>
            <a:normAutofit/>
          </a:bodyPr>
          <a:lstStyle/>
          <a:p>
            <a:r>
              <a:rPr lang="cs-CZ"/>
              <a:t>Josef Dobrovský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81A867E-711B-44FC-BC3F-913E94CADA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3786" y="4532874"/>
            <a:ext cx="5354733" cy="1069848"/>
          </a:xfrm>
        </p:spPr>
        <p:txBody>
          <a:bodyPr>
            <a:normAutofit/>
          </a:bodyPr>
          <a:lstStyle/>
          <a:p>
            <a:r>
              <a:rPr lang="cs-CZ" dirty="0"/>
              <a:t>Šujanová Veronika, 428983</a:t>
            </a:r>
          </a:p>
        </p:txBody>
      </p:sp>
      <p:pic>
        <p:nvPicPr>
          <p:cNvPr id="1026" name="Picture 2" descr="VÃ½sledek obrÃ¡zku pro josef dobrovsky">
            <a:extLst>
              <a:ext uri="{FF2B5EF4-FFF2-40B4-BE49-F238E27FC236}">
                <a16:creationId xmlns:a16="http://schemas.microsoft.com/office/drawing/2014/main" id="{FB29EDF0-7DB3-4BF7-AF53-7A37114CCC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" r="2" b="21946"/>
          <a:stretch/>
        </p:blipFill>
        <p:spPr bwMode="auto">
          <a:xfrm>
            <a:off x="923544" y="1481328"/>
            <a:ext cx="2433693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015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10457FA4-2EDB-4EDD-9048-82D86C1D15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75" b="10335"/>
          <a:stretch/>
        </p:blipFill>
        <p:spPr>
          <a:xfrm>
            <a:off x="1092546" y="571831"/>
            <a:ext cx="10058400" cy="56578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D3E425D-A4E3-48BD-B155-B9C5C143E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ECB6E5-4A70-468B-AC3D-876AD4A6C4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3">
              <a:alphaModFix amt="35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9876377-BFBE-4D62-A70B-2BA42E7E3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anchor="ctr"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Královská česká společnost nauk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21394E-1ACF-45FC-B063-E93A60F9D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050792"/>
          </a:xfrm>
        </p:spPr>
        <p:txBody>
          <a:bodyPr>
            <a:normAutofit/>
          </a:bodyPr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snažil se o společenské a profesní uplatnění</a:t>
            </a:r>
          </a:p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vznikla 1769 v českých zemích jako Společnost určená</a:t>
            </a:r>
          </a:p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1784 přijala název Česká společnost nauk a stala se veřejnou korporací </a:t>
            </a:r>
          </a:p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mezi deseti zakládajícími členy učené společnosti byli čtyři odborníci humanitních oborů spojující historický zájem s filologickým (J. Dobrovský, G.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Dobner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F. M.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Pelcl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R.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Ungar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dva matematici (T. Gruber a J.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Tesánek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po jednom astronom (A. Strnad), přírodopisec (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Mayer), lékař (Jan Mayer)</a:t>
            </a:r>
          </a:p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roku 1888 jediná vědecká instituce, která uveřejňovala výsledky českého vědeckého bádání</a:t>
            </a:r>
          </a:p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roku 1952 včleněna do ČSAV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D4843F0-2C8A-4B82-B505-3F95B475E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A256D-10F1-45CC-B3EA-47EC1A43C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26B8BCF-7397-42AC-89FF-CEDAE846D1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8187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01926D4-6FB8-4549-9395-AC9140D60B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8000"/>
          </a:blip>
          <a:srcRect l="-3462" t="16804" r="3462" b="8688"/>
          <a:stretch/>
        </p:blipFill>
        <p:spPr>
          <a:xfrm>
            <a:off x="0" y="1289304"/>
            <a:ext cx="12192000" cy="510727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D4BD817-AD54-4FAC-BC3B-B47C3B775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/>
          <a:lstStyle/>
          <a:p>
            <a:r>
              <a:rPr lang="cs-CZ" dirty="0"/>
              <a:t>Literární činnost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BE8EE8-6AA5-4341-B118-30F65C1AE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831" y="1934817"/>
            <a:ext cx="10058400" cy="4209951"/>
          </a:xfrm>
        </p:spPr>
        <p:txBody>
          <a:bodyPr>
            <a:normAutofit/>
          </a:bodyPr>
          <a:lstStyle/>
          <a:p>
            <a:r>
              <a:rPr lang="cs-CZ" dirty="0"/>
              <a:t>po skončení pedagogické činnosti u Nosticů byl ustanoven </a:t>
            </a:r>
            <a:r>
              <a:rPr lang="cs-CZ" dirty="0" err="1"/>
              <a:t>vícerektorem</a:t>
            </a:r>
            <a:r>
              <a:rPr lang="cs-CZ" dirty="0"/>
              <a:t> v generálním semináři v Hradisku u Olomouce (vychovával kněží)</a:t>
            </a:r>
          </a:p>
          <a:p>
            <a:r>
              <a:rPr lang="cs-CZ" dirty="0"/>
              <a:t>jeho </a:t>
            </a:r>
            <a:r>
              <a:rPr lang="cs-CZ" b="1" dirty="0"/>
              <a:t>hlubší zájem o záležitosti náboženské či víry </a:t>
            </a:r>
            <a:r>
              <a:rPr lang="cs-CZ" dirty="0"/>
              <a:t>se odrazil i v jeho vědecké práci:</a:t>
            </a:r>
          </a:p>
          <a:p>
            <a:r>
              <a:rPr lang="cs-CZ" dirty="0"/>
              <a:t>drobné příspěvky o sv. Janu Nepomuckém,</a:t>
            </a:r>
          </a:p>
          <a:p>
            <a:r>
              <a:rPr lang="cs-CZ" dirty="0"/>
              <a:t>historická studie o domnělé zakládací listině břevnovského kláštera,</a:t>
            </a:r>
          </a:p>
          <a:p>
            <a:r>
              <a:rPr lang="cs-CZ" dirty="0"/>
              <a:t>studie o kněžském celibátu,</a:t>
            </a:r>
          </a:p>
          <a:p>
            <a:r>
              <a:rPr lang="cs-CZ" i="1" dirty="0"/>
              <a:t>Dějiny českých </a:t>
            </a:r>
            <a:r>
              <a:rPr lang="cs-CZ" i="1" dirty="0" err="1"/>
              <a:t>pikartů</a:t>
            </a:r>
            <a:r>
              <a:rPr lang="cs-CZ" i="1" dirty="0"/>
              <a:t> a adamitů</a:t>
            </a:r>
            <a:r>
              <a:rPr lang="cs-CZ" dirty="0"/>
              <a:t>,</a:t>
            </a:r>
          </a:p>
          <a:p>
            <a:r>
              <a:rPr lang="cs-CZ" i="1" dirty="0"/>
              <a:t>Přednášky o praktické stránce v křesťanském náboženství</a:t>
            </a:r>
            <a:r>
              <a:rPr lang="cs-CZ" dirty="0"/>
              <a:t>,</a:t>
            </a:r>
          </a:p>
          <a:p>
            <a:r>
              <a:rPr lang="cs-CZ" dirty="0"/>
              <a:t>první česká studie vycházející z archeologického materiálu o pohřbívání starých Čechů </a:t>
            </a:r>
          </a:p>
        </p:txBody>
      </p:sp>
    </p:spTree>
    <p:extLst>
      <p:ext uri="{BB962C8B-B14F-4D97-AF65-F5344CB8AC3E}">
        <p14:creationId xmlns:p14="http://schemas.microsoft.com/office/powerpoint/2010/main" val="893585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Ã½sledek obrÃ¡zku pro hradisko u olomouce">
            <a:extLst>
              <a:ext uri="{FF2B5EF4-FFF2-40B4-BE49-F238E27FC236}">
                <a16:creationId xmlns:a16="http://schemas.microsoft.com/office/drawing/2014/main" id="{AE0CC0CB-534A-4F25-A27E-14B5307207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1000"/>
                    </a14:imgEffect>
                    <a14:imgEffect>
                      <a14:brightnessContrast bright="-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006" b="3994"/>
          <a:stretch/>
        </p:blipFill>
        <p:spPr bwMode="auto">
          <a:xfrm>
            <a:off x="1063752" y="1064198"/>
            <a:ext cx="9158268" cy="5151526"/>
          </a:xfrm>
          <a:prstGeom prst="rect">
            <a:avLst/>
          </a:prstGeom>
          <a:gradFill>
            <a:gsLst>
              <a:gs pos="44940">
                <a:srgbClr val="9DABAC"/>
              </a:gs>
              <a:gs pos="15000">
                <a:schemeClr val="accent1">
                  <a:lumMod val="40000"/>
                  <a:lumOff val="60000"/>
                </a:schemeClr>
              </a:gs>
              <a:gs pos="75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</p:spPr>
      </p:pic>
      <p:sp>
        <p:nvSpPr>
          <p:cNvPr id="2052" name="Rectangle 70">
            <a:extLst>
              <a:ext uri="{FF2B5EF4-FFF2-40B4-BE49-F238E27FC236}">
                <a16:creationId xmlns:a16="http://schemas.microsoft.com/office/drawing/2014/main" id="{F79FF99C-BAA9-404F-9C96-6DD456B4F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1"/>
            <a:ext cx="12192000" cy="68579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3" name="Rectangle 72">
            <a:extLst>
              <a:ext uri="{FF2B5EF4-FFF2-40B4-BE49-F238E27FC236}">
                <a16:creationId xmlns:a16="http://schemas.microsoft.com/office/drawing/2014/main" id="{49C44AFD-C72D-4D9C-84C6-73E615CE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096" y="-1"/>
            <a:ext cx="12188952" cy="6858000"/>
          </a:xfrm>
          <a:prstGeom prst="rect">
            <a:avLst/>
          </a:prstGeom>
          <a:blipFill dpi="0" rotWithShape="1">
            <a:blip r:embed="rId4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85263B-133E-47DC-A3F6-EB35A9A81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050792"/>
          </a:xfrm>
        </p:spPr>
        <p:txBody>
          <a:bodyPr>
            <a:normAutofit/>
          </a:bodyPr>
          <a:lstStyle/>
          <a:p>
            <a:r>
              <a:rPr lang="pl-PL" b="1" dirty="0"/>
              <a:t>od r. 1789 vedl ústav v Hradisku u Olomouce jako rektor</a:t>
            </a:r>
          </a:p>
          <a:p>
            <a:r>
              <a:rPr lang="cs-CZ" b="1" dirty="0"/>
              <a:t>vychovával a vzdělával světské duchovenstvo</a:t>
            </a:r>
          </a:p>
          <a:p>
            <a:r>
              <a:rPr lang="cs-CZ" dirty="0"/>
              <a:t>dokončil zde práci </a:t>
            </a:r>
            <a:r>
              <a:rPr lang="cs-CZ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Dějiny české řeči </a:t>
            </a:r>
            <a:r>
              <a:rPr lang="cs-CZ" dirty="0"/>
              <a:t>(1792, německy), což byla </a:t>
            </a:r>
            <a:r>
              <a:rPr lang="cs-CZ" b="1" dirty="0"/>
              <a:t>první kritická práce o vývoji české literatury</a:t>
            </a:r>
          </a:p>
          <a:p>
            <a:r>
              <a:rPr lang="cs-CZ" dirty="0"/>
              <a:t>na ni poté navázal </a:t>
            </a:r>
            <a:r>
              <a:rPr lang="cs-CZ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Českou </a:t>
            </a:r>
            <a:r>
              <a:rPr lang="cs-CZ" b="1" i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prozódií</a:t>
            </a:r>
            <a:endParaRPr lang="cs-CZ" b="1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cs-CZ" dirty="0"/>
              <a:t>od května 1792 do února 1793 vyhledával staroslověnské a staročeské památky v Německu, Švédsku a v Rusku</a:t>
            </a:r>
          </a:p>
          <a:p>
            <a:r>
              <a:rPr lang="cs-CZ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Srovnání ruské a české řeči </a:t>
            </a:r>
            <a:r>
              <a:rPr lang="cs-CZ" dirty="0"/>
              <a:t>– studie</a:t>
            </a:r>
          </a:p>
          <a:p>
            <a:r>
              <a:rPr lang="cs-CZ" dirty="0"/>
              <a:t>svůj zájem o největší slovanský národ doložil učebnicí ruštiny </a:t>
            </a:r>
          </a:p>
          <a:p>
            <a:endParaRPr lang="cs-CZ" b="1" dirty="0"/>
          </a:p>
        </p:txBody>
      </p:sp>
      <p:grpSp>
        <p:nvGrpSpPr>
          <p:cNvPr id="2054" name="Group 74">
            <a:extLst>
              <a:ext uri="{FF2B5EF4-FFF2-40B4-BE49-F238E27FC236}">
                <a16:creationId xmlns:a16="http://schemas.microsoft.com/office/drawing/2014/main" id="{1D25B14F-36E0-41E8-956F-CABEF1ADD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4AFB9EA5-DE4D-4E6B-A302-F55174E4B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E44092F4-4D9B-4D0A-8832-C29E786F8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" name="Obrázek 3">
            <a:extLst>
              <a:ext uri="{FF2B5EF4-FFF2-40B4-BE49-F238E27FC236}">
                <a16:creationId xmlns:a16="http://schemas.microsoft.com/office/drawing/2014/main" id="{6AE5380F-6BAA-4C10-B609-0F556910BA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4066" y="458337"/>
            <a:ext cx="2654859" cy="227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68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FB3768C-1D21-400E-B059-EFF86063F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-1"/>
            <a:ext cx="1218865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7BCA1-45E6-44B3-B3DA-1F4144DE6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69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4988B0E-D181-4E7E-A52D-AA1397CB7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6"/>
            <a:ext cx="3682969" cy="5580353"/>
          </a:xfrm>
        </p:spPr>
        <p:txBody>
          <a:bodyPr>
            <a:normAutofit/>
          </a:bodyPr>
          <a:lstStyle/>
          <a:p>
            <a:pPr algn="r"/>
            <a:r>
              <a:rPr lang="cs-CZ" sz="3000" b="0" i="1" dirty="0">
                <a:solidFill>
                  <a:srgbClr val="FFFFFF"/>
                </a:solidFill>
              </a:rPr>
              <a:t>„Nejbezpečnější prostředek, jak naše dějiny očistit od pohádek a výmyslů, je nic nepřijímat bez platných svědectví a vždy jít nazpět k prvnímu prameni.“</a:t>
            </a:r>
            <a:endParaRPr lang="cs-CZ" sz="3000" dirty="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599D78-4D49-45AA-94AD-821AD7FEE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6559" y="200311"/>
            <a:ext cx="6892366" cy="6657688"/>
          </a:xfrm>
        </p:spPr>
        <p:txBody>
          <a:bodyPr anchor="ctr">
            <a:normAutofit fontScale="92500"/>
          </a:bodyPr>
          <a:lstStyle/>
          <a:p>
            <a:r>
              <a:rPr lang="cs-CZ" sz="2800" b="1" dirty="0"/>
              <a:t>případové studie </a:t>
            </a:r>
            <a:r>
              <a:rPr lang="cs-CZ" sz="2800" dirty="0"/>
              <a:t>k některým otázkám nejstarších českých dějin jsou obsaženy v tzv. Kritických pokusech</a:t>
            </a:r>
          </a:p>
          <a:p>
            <a:r>
              <a:rPr lang="cs-CZ" sz="2800" dirty="0"/>
              <a:t>vyjadřuje se k otázce Bořivojova křtu, k legendě o Ludmile a Drahomíře a k legendě o svatém Václavu a Boleslavovi</a:t>
            </a:r>
          </a:p>
          <a:p>
            <a:r>
              <a:rPr lang="cs-CZ" sz="2800" dirty="0"/>
              <a:t>k cyklu </a:t>
            </a:r>
            <a:r>
              <a:rPr lang="cs-CZ" sz="2800" i="1" dirty="0"/>
              <a:t>Kritických pokusů </a:t>
            </a:r>
            <a:r>
              <a:rPr lang="cs-CZ" sz="2800" dirty="0"/>
              <a:t>se dále volně řadí jeho spis o slovanských apoštolech Cyrilovi a Metodějovi (Cyrill </a:t>
            </a:r>
            <a:r>
              <a:rPr lang="cs-CZ" sz="2800" dirty="0" err="1"/>
              <a:t>und</a:t>
            </a:r>
            <a:r>
              <a:rPr lang="cs-CZ" sz="2800" dirty="0"/>
              <a:t> </a:t>
            </a:r>
            <a:r>
              <a:rPr lang="cs-CZ" sz="2800" dirty="0" err="1"/>
              <a:t>Method</a:t>
            </a:r>
            <a:r>
              <a:rPr lang="cs-CZ" sz="2800" dirty="0"/>
              <a:t> der </a:t>
            </a:r>
            <a:r>
              <a:rPr lang="cs-CZ" sz="2800" dirty="0" err="1"/>
              <a:t>Slawen</a:t>
            </a:r>
            <a:r>
              <a:rPr lang="cs-CZ" sz="2800" dirty="0"/>
              <a:t> </a:t>
            </a:r>
            <a:r>
              <a:rPr lang="cs-CZ" sz="2800" dirty="0" err="1"/>
              <a:t>Apostel</a:t>
            </a:r>
            <a:r>
              <a:rPr lang="cs-CZ" sz="2800" dirty="0"/>
              <a:t>: </a:t>
            </a:r>
            <a:r>
              <a:rPr lang="cs-CZ" sz="2800" dirty="0" err="1"/>
              <a:t>ein</a:t>
            </a:r>
            <a:r>
              <a:rPr lang="cs-CZ" sz="2800" dirty="0"/>
              <a:t> </a:t>
            </a:r>
            <a:r>
              <a:rPr lang="cs-CZ" sz="2800" dirty="0" err="1"/>
              <a:t>historisch-kritischer</a:t>
            </a:r>
            <a:r>
              <a:rPr lang="cs-CZ" sz="2800" dirty="0"/>
              <a:t> </a:t>
            </a:r>
            <a:r>
              <a:rPr lang="cs-CZ" sz="2800" dirty="0" err="1"/>
              <a:t>Versuch</a:t>
            </a:r>
            <a:r>
              <a:rPr lang="cs-CZ" sz="2800" dirty="0"/>
              <a:t>)</a:t>
            </a:r>
          </a:p>
          <a:p>
            <a:r>
              <a:rPr lang="cs-CZ" sz="2800" dirty="0"/>
              <a:t>v některých svých závěrech jako historik se mýlil (nemohl např. zohlednit některé po jeho smrti nově nalezené prameny), ale má </a:t>
            </a:r>
            <a:r>
              <a:rPr lang="cs-CZ" sz="2800" b="1" dirty="0"/>
              <a:t>nepopiratelné zásluhy na prosazení kritické metody v české historiografii</a:t>
            </a:r>
            <a:endParaRPr lang="cs-CZ" sz="28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8B45BF8-A8A3-426E-89DE-A44F6E180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47C25B3-5F51-49AB-A886-D555D2F4A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564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1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Zástupný obsah 2">
            <a:extLst>
              <a:ext uri="{FF2B5EF4-FFF2-40B4-BE49-F238E27FC236}">
                <a16:creationId xmlns:a16="http://schemas.microsoft.com/office/drawing/2014/main" id="{568B85A1-241C-41DF-AA6D-5FFC4747E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r>
              <a:rPr lang="cs-CZ" dirty="0"/>
              <a:t>v roce 1795 se u něj začala vyskytovat duševní choroba, která ho nepravidelně vyřazovala z činnosti</a:t>
            </a:r>
          </a:p>
          <a:p>
            <a:r>
              <a:rPr lang="cs-CZ" dirty="0" err="1"/>
              <a:t>manio</a:t>
            </a:r>
            <a:r>
              <a:rPr lang="cs-CZ" dirty="0"/>
              <a:t>-depresivní záchvaty</a:t>
            </a:r>
          </a:p>
          <a:p>
            <a:r>
              <a:rPr lang="cs-CZ" dirty="0"/>
              <a:t>přesto pokračuje v tvorbě, vydává jazykovědné práce:</a:t>
            </a:r>
          </a:p>
          <a:p>
            <a:r>
              <a:rPr lang="cs-CZ" dirty="0"/>
              <a:t>první díl </a:t>
            </a:r>
            <a:r>
              <a:rPr lang="cs-CZ" b="1" i="1" dirty="0"/>
              <a:t>Německo-českého slovníku </a:t>
            </a:r>
            <a:r>
              <a:rPr lang="cs-CZ" dirty="0"/>
              <a:t>(1802),</a:t>
            </a:r>
          </a:p>
          <a:p>
            <a:r>
              <a:rPr lang="cs-CZ" b="1" i="1" dirty="0"/>
              <a:t>Podrobnou mluvnici jazyka českého </a:t>
            </a:r>
            <a:r>
              <a:rPr lang="cs-CZ" dirty="0"/>
              <a:t>(1808, německy)</a:t>
            </a:r>
          </a:p>
          <a:p>
            <a:r>
              <a:rPr lang="cs-CZ" dirty="0"/>
              <a:t>vychází z veleslavínské doby, ve které viděl vrchol dosavadního kulturního a politického vývoje české společnosti</a:t>
            </a:r>
          </a:p>
        </p:txBody>
      </p:sp>
      <p:pic>
        <p:nvPicPr>
          <p:cNvPr id="5122" name="Picture 2" descr="https://www.filatelieceskoslovensko.cz/fotky12109/fotos/_vyr_959_vyrn_959cr_0363_v.jpg">
            <a:extLst>
              <a:ext uri="{FF2B5EF4-FFF2-40B4-BE49-F238E27FC236}">
                <a16:creationId xmlns:a16="http://schemas.microsoft.com/office/drawing/2014/main" id="{B1584026-6DCE-42C4-A4E8-447EB4296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221" y="504460"/>
            <a:ext cx="1720067" cy="213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349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5BE2F4D-BE11-46E2-815F-E6970D712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cs-CZ" dirty="0"/>
              <a:t>Slavista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78BBCB-5799-4376-8D57-49DBA4E60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r>
              <a:rPr lang="cs-CZ" dirty="0"/>
              <a:t>od počátku 19. století se věnuje slavistice, ve které se odráželo jeho zaujetí historií, národopisem, literaturou jazykovědou i realitou slovanských národů</a:t>
            </a:r>
          </a:p>
          <a:p>
            <a:r>
              <a:rPr lang="cs-CZ" dirty="0"/>
              <a:t>své poznatky a názory prezentoval ve vlastních časopisech </a:t>
            </a:r>
            <a:r>
              <a:rPr lang="cs-CZ" i="1" dirty="0"/>
              <a:t>Slavín</a:t>
            </a:r>
            <a:r>
              <a:rPr lang="cs-CZ" dirty="0"/>
              <a:t> (1806) a </a:t>
            </a:r>
            <a:r>
              <a:rPr lang="cs-CZ" i="1" dirty="0"/>
              <a:t>Slovanka</a:t>
            </a:r>
            <a:r>
              <a:rPr lang="cs-CZ" dirty="0"/>
              <a:t> (1814–15) i v několika pracích</a:t>
            </a:r>
          </a:p>
          <a:p>
            <a:r>
              <a:rPr lang="cs-CZ" b="1" i="1" dirty="0"/>
              <a:t>Základy jazyka staroslověnského</a:t>
            </a:r>
            <a:r>
              <a:rPr lang="cs-CZ" dirty="0"/>
              <a:t> (1822, latinsky), kde shrnul své názory na mluvnický systém staroslověnštiny</a:t>
            </a:r>
          </a:p>
          <a:p>
            <a:r>
              <a:rPr lang="cs-CZ" b="1" dirty="0"/>
              <a:t>zakladatele oboru a patriarchu slavistiky</a:t>
            </a:r>
          </a:p>
          <a:p>
            <a:r>
              <a:rPr lang="cs-CZ" i="1" dirty="0"/>
              <a:t>Kritické pokusy očistit starší české dějiny od pozdějších výmyslů</a:t>
            </a:r>
            <a:r>
              <a:rPr lang="cs-CZ" dirty="0"/>
              <a:t> </a:t>
            </a:r>
          </a:p>
          <a:p>
            <a:r>
              <a:rPr lang="cs-CZ" dirty="0"/>
              <a:t>odmítl některé nově objevené literární památky jako padělky (např. Rukopis zelenohorský)</a:t>
            </a:r>
          </a:p>
        </p:txBody>
      </p:sp>
    </p:spTree>
    <p:extLst>
      <p:ext uri="{BB962C8B-B14F-4D97-AF65-F5344CB8AC3E}">
        <p14:creationId xmlns:p14="http://schemas.microsoft.com/office/powerpoint/2010/main" val="3760584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6855AA9-C3C9-494A-A2E1-94E2C6E49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cs-CZ" dirty="0"/>
              <a:t>Kritik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787C3D-5FF0-445A-B5DA-DDC7E2BA2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r>
              <a:rPr lang="cs-CZ" dirty="0"/>
              <a:t>kritičnost a nevíra v oživení češtiny</a:t>
            </a:r>
          </a:p>
          <a:p>
            <a:r>
              <a:rPr lang="cs-CZ" dirty="0"/>
              <a:t>„slavizující Němec“</a:t>
            </a:r>
          </a:p>
          <a:p>
            <a:r>
              <a:rPr lang="cs-CZ" dirty="0"/>
              <a:t>pro vědecká díla psaná česky neviděl adresáta</a:t>
            </a:r>
          </a:p>
          <a:p>
            <a:r>
              <a:rPr lang="cs-CZ" dirty="0"/>
              <a:t>užití němčiny či latiny mu umožnilo </a:t>
            </a:r>
            <a:r>
              <a:rPr lang="cs-CZ" b="1" dirty="0"/>
              <a:t>prosadit se v nadnárodním vědeckém společenství</a:t>
            </a:r>
            <a:r>
              <a:rPr lang="cs-CZ" dirty="0"/>
              <a:t> či spíše společenství učenců</a:t>
            </a:r>
          </a:p>
          <a:p>
            <a:r>
              <a:rPr lang="cs-CZ" b="1" i="1" dirty="0"/>
              <a:t>Pražský zlomek evangelia sv. Marka</a:t>
            </a:r>
            <a:r>
              <a:rPr lang="cs-CZ" dirty="0"/>
              <a:t> (1778) – latinská rozprava, kde vyjádřil kritický postoj ke zlomku evangelia svatého Marka, který byl od dob Karla IV. chován jako vzácný rukopis - řekl, že rukopis není originálem, ale že jde jen o jeho mladší opis</a:t>
            </a:r>
          </a:p>
        </p:txBody>
      </p:sp>
    </p:spTree>
    <p:extLst>
      <p:ext uri="{BB962C8B-B14F-4D97-AF65-F5344CB8AC3E}">
        <p14:creationId xmlns:p14="http://schemas.microsoft.com/office/powerpoint/2010/main" val="3960370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Ã½sledek obrÃ¡zku pro mala strana">
            <a:extLst>
              <a:ext uri="{FF2B5EF4-FFF2-40B4-BE49-F238E27FC236}">
                <a16:creationId xmlns:a16="http://schemas.microsoft.com/office/drawing/2014/main" id="{A93816BF-7605-43AF-AF6E-1A0658E281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2" b="4668"/>
          <a:stretch/>
        </p:blipFill>
        <p:spPr bwMode="auto">
          <a:xfrm>
            <a:off x="20" y="10"/>
            <a:ext cx="1219198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1D3E425D-A4E3-48BD-B155-B9C5C143E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5ECB6E5-4A70-468B-AC3D-876AD4A6C4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3">
              <a:alphaModFix amt="35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FE95876-B1D9-4DAE-BEED-EBA5BA22C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anchor="ctr"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Život na Malé Straně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346C76-F912-48BD-A4C5-DAE97B2F5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050792"/>
          </a:xfrm>
        </p:spPr>
        <p:txBody>
          <a:bodyPr>
            <a:normAutofit/>
          </a:bodyPr>
          <a:lstStyle/>
          <a:p>
            <a:r>
              <a:rPr lang="cs-CZ" b="1" dirty="0">
                <a:highlight>
                  <a:srgbClr val="808080"/>
                </a:highlight>
              </a:rPr>
              <a:t>Hrabě Bedřich Nostic, jeho vděčný žák, mu koupil na Malé Straně zahradní dům</a:t>
            </a:r>
          </a:p>
          <a:p>
            <a:r>
              <a:rPr lang="cs-CZ" b="1" dirty="0">
                <a:highlight>
                  <a:srgbClr val="808080"/>
                </a:highlight>
              </a:rPr>
              <a:t>práce na zahradě, léčba v Teplicích a Karlových Varech</a:t>
            </a:r>
          </a:p>
          <a:p>
            <a:r>
              <a:rPr lang="cs-CZ" b="1" dirty="0">
                <a:highlight>
                  <a:srgbClr val="808080"/>
                </a:highlight>
              </a:rPr>
              <a:t>studium botaniky</a:t>
            </a:r>
          </a:p>
          <a:p>
            <a:r>
              <a:rPr lang="cs-CZ" b="1" dirty="0">
                <a:highlight>
                  <a:srgbClr val="808080"/>
                </a:highlight>
              </a:rPr>
              <a:t>v létě jezdil na statky svých šlechtických příznivců, s nimiž je </a:t>
            </a:r>
            <a:r>
              <a:rPr lang="cs-CZ" b="1" dirty="0" err="1">
                <a:highlight>
                  <a:srgbClr val="808080"/>
                </a:highlight>
              </a:rPr>
              <a:t>spojojovalo</a:t>
            </a:r>
            <a:r>
              <a:rPr lang="cs-CZ" b="1" dirty="0">
                <a:highlight>
                  <a:srgbClr val="808080"/>
                </a:highlight>
              </a:rPr>
              <a:t> osvícenské smýšlení</a:t>
            </a:r>
          </a:p>
          <a:p>
            <a:r>
              <a:rPr lang="cs-CZ" b="1" dirty="0">
                <a:highlight>
                  <a:srgbClr val="808080"/>
                </a:highlight>
              </a:rPr>
              <a:t>skvělý společník</a:t>
            </a:r>
          </a:p>
          <a:p>
            <a:r>
              <a:rPr lang="cs-CZ" b="1" dirty="0">
                <a:highlight>
                  <a:srgbClr val="808080"/>
                </a:highlight>
              </a:rPr>
              <a:t>podle Jiráska byl ušlechtilý vlastenec, toužil po pravdě, miloval český jazyk a lidi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D4843F0-2C8A-4B82-B505-3F95B475E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67BA256D-10F1-45CC-B3EA-47EC1A43C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E26B8BCF-7397-42AC-89FF-CEDAE846D1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6866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VÃ½sledek obrÃ¡zku pro benÃ¡tky">
            <a:extLst>
              <a:ext uri="{FF2B5EF4-FFF2-40B4-BE49-F238E27FC236}">
                <a16:creationId xmlns:a16="http://schemas.microsoft.com/office/drawing/2014/main" id="{C17B13D3-8571-4C00-9251-69739CE2B8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6"/>
          <a:stretch/>
        </p:blipFill>
        <p:spPr bwMode="auto">
          <a:xfrm>
            <a:off x="20" y="10"/>
            <a:ext cx="1219198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Rectangle 70">
            <a:extLst>
              <a:ext uri="{FF2B5EF4-FFF2-40B4-BE49-F238E27FC236}">
                <a16:creationId xmlns:a16="http://schemas.microsoft.com/office/drawing/2014/main" id="{1D3E425D-A4E3-48BD-B155-B9C5C143E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3" name="Rectangle 72">
            <a:extLst>
              <a:ext uri="{FF2B5EF4-FFF2-40B4-BE49-F238E27FC236}">
                <a16:creationId xmlns:a16="http://schemas.microsoft.com/office/drawing/2014/main" id="{95ECB6E5-4A70-468B-AC3D-876AD4A6C4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3">
              <a:alphaModFix amt="35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524A2AC-8099-4616-8686-B59A7F1FC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anchor="ctr"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Výzkumné cesty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30554C-D6C9-440F-9680-4F27D2F85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050792"/>
          </a:xfrm>
        </p:spPr>
        <p:txBody>
          <a:bodyPr>
            <a:normAutofit/>
          </a:bodyPr>
          <a:lstStyle/>
          <a:p>
            <a:r>
              <a:rPr lang="cs-CZ" dirty="0">
                <a:highlight>
                  <a:srgbClr val="808080"/>
                </a:highlight>
              </a:rPr>
              <a:t>do Rus - chtěl </a:t>
            </a:r>
            <a:r>
              <a:rPr lang="cs-CZ" b="1" dirty="0">
                <a:highlight>
                  <a:srgbClr val="808080"/>
                </a:highlight>
              </a:rPr>
              <a:t>osvětlit historii a literaturu veškerého národa slovanského</a:t>
            </a:r>
          </a:p>
          <a:p>
            <a:r>
              <a:rPr lang="cs-CZ" b="1" dirty="0">
                <a:highlight>
                  <a:srgbClr val="808080"/>
                </a:highlight>
              </a:rPr>
              <a:t>přímá poznání živých slovanských jazyků</a:t>
            </a:r>
            <a:r>
              <a:rPr lang="cs-CZ" dirty="0">
                <a:highlight>
                  <a:srgbClr val="808080"/>
                </a:highlight>
              </a:rPr>
              <a:t>, poznání kulturních a sociálních poměrů východoslovanských národů a osobní seznámení s předními učenci a vědci</a:t>
            </a:r>
          </a:p>
          <a:p>
            <a:r>
              <a:rPr lang="cs-CZ" dirty="0">
                <a:highlight>
                  <a:srgbClr val="808080"/>
                </a:highlight>
              </a:rPr>
              <a:t>Benátky - budily jeho zájem z důvodu </a:t>
            </a:r>
            <a:r>
              <a:rPr lang="cs-CZ" b="1" dirty="0">
                <a:highlight>
                  <a:srgbClr val="808080"/>
                </a:highlight>
              </a:rPr>
              <a:t>tisku knih </a:t>
            </a:r>
            <a:r>
              <a:rPr lang="cs-CZ" dirty="0">
                <a:highlight>
                  <a:srgbClr val="808080"/>
                </a:highlight>
              </a:rPr>
              <a:t>církevně-slovanských a českých</a:t>
            </a:r>
          </a:p>
          <a:p>
            <a:r>
              <a:rPr lang="cs-CZ" dirty="0">
                <a:highlight>
                  <a:srgbClr val="808080"/>
                </a:highlight>
              </a:rPr>
              <a:t>cestoval také do knihoven a archivů ve Vídni, Mnichově či Drážďanech</a:t>
            </a:r>
          </a:p>
          <a:p>
            <a:r>
              <a:rPr lang="cs-CZ" b="1" dirty="0">
                <a:highlight>
                  <a:srgbClr val="808080"/>
                </a:highlight>
              </a:rPr>
              <a:t>studijní pobyt ve Vídni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D4843F0-2C8A-4B82-B505-3F95B475E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67BA256D-10F1-45CC-B3EA-47EC1A43C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E26B8BCF-7397-42AC-89FF-CEDAE846D1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9380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73">
            <a:extLst>
              <a:ext uri="{FF2B5EF4-FFF2-40B4-BE49-F238E27FC236}">
                <a16:creationId xmlns:a16="http://schemas.microsoft.com/office/drawing/2014/main" id="{BD9989FB-36A6-49EE-889A-BDBC54F18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2" descr="SouvisejÃ­cÃ­ obrÃ¡zek">
            <a:extLst>
              <a:ext uri="{FF2B5EF4-FFF2-40B4-BE49-F238E27FC236}">
                <a16:creationId xmlns:a16="http://schemas.microsoft.com/office/drawing/2014/main" id="{6BFA66A1-3F7B-4DF1-8809-2876A2F99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99" y="853280"/>
            <a:ext cx="6882269" cy="516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Content Placeholder 1030">
            <a:extLst>
              <a:ext uri="{FF2B5EF4-FFF2-40B4-BE49-F238E27FC236}">
                <a16:creationId xmlns:a16="http://schemas.microsoft.com/office/drawing/2014/main" id="{F8A4DEAA-3C34-498C-8A17-65A0E0487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652" y="853280"/>
            <a:ext cx="3667733" cy="5318920"/>
          </a:xfrm>
        </p:spPr>
        <p:txBody>
          <a:bodyPr>
            <a:normAutofit/>
          </a:bodyPr>
          <a:lstStyle/>
          <a:p>
            <a:r>
              <a:rPr lang="cs-CZ" sz="1600" dirty="0"/>
              <a:t>Pozn.: </a:t>
            </a:r>
            <a:r>
              <a:rPr lang="en-US" sz="1600" dirty="0"/>
              <a:t>P</a:t>
            </a:r>
            <a:r>
              <a:rPr lang="cs-CZ" sz="1600" dirty="0"/>
              <a:t>ř</a:t>
            </a:r>
            <a:r>
              <a:rPr lang="en-US" sz="1600" dirty="0" err="1"/>
              <a:t>ezd</a:t>
            </a:r>
            <a:r>
              <a:rPr lang="cs-CZ" sz="1600" dirty="0"/>
              <a:t>í</a:t>
            </a:r>
            <a:r>
              <a:rPr lang="en-US" sz="1600" dirty="0" err="1"/>
              <a:t>vka</a:t>
            </a:r>
            <a:r>
              <a:rPr lang="en-US" sz="1600" dirty="0"/>
              <a:t> </a:t>
            </a:r>
            <a:r>
              <a:rPr lang="en-US" sz="1600" dirty="0" err="1"/>
              <a:t>vznikla</a:t>
            </a:r>
            <a:r>
              <a:rPr lang="en-US" sz="1600" dirty="0"/>
              <a:t> </a:t>
            </a:r>
            <a:r>
              <a:rPr lang="en-US" sz="1600" dirty="0" err="1"/>
              <a:t>jednak</a:t>
            </a:r>
            <a:r>
              <a:rPr lang="en-US" sz="1600" dirty="0"/>
              <a:t> </a:t>
            </a:r>
            <a:r>
              <a:rPr lang="cs-CZ" sz="1600" dirty="0"/>
              <a:t>proto</a:t>
            </a:r>
            <a:r>
              <a:rPr lang="en-US" sz="1600" dirty="0"/>
              <a:t>, </a:t>
            </a:r>
            <a:r>
              <a:rPr lang="cs-CZ" sz="1600" dirty="0"/>
              <a:t>ž</a:t>
            </a:r>
            <a:r>
              <a:rPr lang="en-US" sz="1600" dirty="0"/>
              <a:t>e </a:t>
            </a:r>
            <a:r>
              <a:rPr lang="en-US" sz="1600" dirty="0" err="1"/>
              <a:t>Dobrovsk</a:t>
            </a:r>
            <a:r>
              <a:rPr lang="cs-CZ" sz="1600" dirty="0"/>
              <a:t>ý</a:t>
            </a:r>
            <a:r>
              <a:rPr lang="en-US" sz="1600" dirty="0"/>
              <a:t> </a:t>
            </a:r>
            <a:r>
              <a:rPr lang="en-US" sz="1600" dirty="0" err="1"/>
              <a:t>byl</a:t>
            </a:r>
            <a:r>
              <a:rPr lang="en-US" sz="1600" dirty="0"/>
              <a:t> </a:t>
            </a:r>
            <a:r>
              <a:rPr lang="en-US" sz="1600" b="1" dirty="0" err="1"/>
              <a:t>kn</a:t>
            </a:r>
            <a:r>
              <a:rPr lang="cs-CZ" sz="1600" b="1" dirty="0"/>
              <a:t>ě</a:t>
            </a:r>
            <a:r>
              <a:rPr lang="en-US" sz="1600" b="1" dirty="0" err="1"/>
              <a:t>zem</a:t>
            </a:r>
            <a:r>
              <a:rPr lang="en-US" sz="1600" dirty="0"/>
              <a:t>, ale </a:t>
            </a:r>
            <a:r>
              <a:rPr lang="en-US" sz="1600" b="1" dirty="0" err="1"/>
              <a:t>nevykon</a:t>
            </a:r>
            <a:r>
              <a:rPr lang="cs-CZ" sz="1600" b="1" dirty="0"/>
              <a:t>á</a:t>
            </a:r>
            <a:r>
              <a:rPr lang="en-US" sz="1600" b="1" dirty="0" err="1"/>
              <a:t>val</a:t>
            </a:r>
            <a:r>
              <a:rPr lang="en-US" sz="1600" b="1" dirty="0"/>
              <a:t> </a:t>
            </a:r>
            <a:r>
              <a:rPr lang="en-US" sz="1600" b="1" dirty="0" err="1"/>
              <a:t>sv</a:t>
            </a:r>
            <a:r>
              <a:rPr lang="cs-CZ" sz="1600" b="1" dirty="0"/>
              <a:t>ů</a:t>
            </a:r>
            <a:r>
              <a:rPr lang="en-US" sz="1600" b="1" dirty="0"/>
              <a:t>j </a:t>
            </a:r>
            <a:r>
              <a:rPr lang="cs-CZ" sz="1600" b="1" dirty="0" err="1"/>
              <a:t>úř</a:t>
            </a:r>
            <a:r>
              <a:rPr lang="en-US" sz="1600" b="1" dirty="0"/>
              <a:t>ad </a:t>
            </a:r>
            <a:r>
              <a:rPr lang="en-US" sz="1600" dirty="0"/>
              <a:t>(proto </a:t>
            </a:r>
            <a:r>
              <a:rPr lang="en-US" sz="1600" i="1" dirty="0" err="1"/>
              <a:t>abb</a:t>
            </a:r>
            <a:r>
              <a:rPr lang="cs-CZ" sz="1600" i="1" dirty="0"/>
              <a:t>é</a:t>
            </a:r>
            <a:r>
              <a:rPr lang="en-US" sz="1600" dirty="0"/>
              <a:t>), </a:t>
            </a:r>
            <a:r>
              <a:rPr lang="en-US" sz="1600" dirty="0" err="1"/>
              <a:t>jednak</a:t>
            </a:r>
            <a:r>
              <a:rPr lang="en-US" sz="1600" dirty="0"/>
              <a:t> pro </a:t>
            </a:r>
            <a:r>
              <a:rPr lang="en-US" sz="1600" dirty="0" err="1"/>
              <a:t>jeho</a:t>
            </a:r>
            <a:r>
              <a:rPr lang="en-US" sz="1600" dirty="0"/>
              <a:t> </a:t>
            </a:r>
            <a:r>
              <a:rPr lang="en-US" sz="1600" b="1" dirty="0"/>
              <a:t>z</a:t>
            </a:r>
            <a:r>
              <a:rPr lang="cs-CZ" sz="1600" b="1" dirty="0"/>
              <a:t>á</a:t>
            </a:r>
            <a:r>
              <a:rPr lang="en-US" sz="1600" b="1" dirty="0" err="1"/>
              <a:t>libu</a:t>
            </a:r>
            <a:r>
              <a:rPr lang="en-US" sz="1600" b="1" dirty="0"/>
              <a:t> v </a:t>
            </a:r>
            <a:r>
              <a:rPr lang="en-US" sz="1600" b="1" dirty="0" err="1"/>
              <a:t>modr</a:t>
            </a:r>
            <a:r>
              <a:rPr lang="cs-CZ" sz="1600" b="1" dirty="0"/>
              <a:t>é</a:t>
            </a:r>
            <a:r>
              <a:rPr lang="en-US" sz="1600" b="1" dirty="0"/>
              <a:t> </a:t>
            </a:r>
            <a:r>
              <a:rPr lang="en-US" sz="1600" b="1" dirty="0" err="1"/>
              <a:t>barv</a:t>
            </a:r>
            <a:r>
              <a:rPr lang="cs-CZ" sz="1600" dirty="0"/>
              <a:t>ě</a:t>
            </a:r>
            <a:r>
              <a:rPr lang="en-US" sz="1600" dirty="0"/>
              <a:t>. </a:t>
            </a:r>
            <a:r>
              <a:rPr lang="en-US" sz="1600" dirty="0" err="1"/>
              <a:t>Cel</a:t>
            </a:r>
            <a:r>
              <a:rPr lang="cs-CZ" sz="1600" dirty="0"/>
              <a:t>á</a:t>
            </a:r>
            <a:r>
              <a:rPr lang="en-US" sz="1600" dirty="0"/>
              <a:t> v</a:t>
            </a:r>
            <a:r>
              <a:rPr lang="cs-CZ" sz="1600" dirty="0"/>
              <a:t>ě</a:t>
            </a:r>
            <a:r>
              <a:rPr lang="en-US" sz="1600" dirty="0"/>
              <a:t>c ale </a:t>
            </a:r>
            <a:r>
              <a:rPr lang="en-US" sz="1600" dirty="0" err="1"/>
              <a:t>vznikla</a:t>
            </a:r>
            <a:r>
              <a:rPr lang="en-US" sz="1600" dirty="0"/>
              <a:t> a</a:t>
            </a:r>
            <a:r>
              <a:rPr lang="cs-CZ" sz="1600" dirty="0"/>
              <a:t>ž</a:t>
            </a:r>
            <a:r>
              <a:rPr lang="en-US" sz="1600" dirty="0"/>
              <a:t> po </a:t>
            </a:r>
            <a:r>
              <a:rPr lang="en-US" sz="1600" dirty="0" err="1"/>
              <a:t>Dobrovsk</a:t>
            </a:r>
            <a:r>
              <a:rPr lang="cs-CZ" sz="1600" dirty="0"/>
              <a:t>é</a:t>
            </a:r>
            <a:r>
              <a:rPr lang="en-US" sz="1600" dirty="0"/>
              <a:t>ho </a:t>
            </a:r>
            <a:r>
              <a:rPr lang="en-US" sz="1600" dirty="0" err="1"/>
              <a:t>smrti</a:t>
            </a:r>
            <a:r>
              <a:rPr lang="en-US" sz="1600" dirty="0"/>
              <a:t>. </a:t>
            </a:r>
            <a:r>
              <a:rPr lang="en-US" sz="1600" dirty="0" err="1"/>
              <a:t>Autorem</a:t>
            </a:r>
            <a:r>
              <a:rPr lang="en-US" sz="1600" dirty="0"/>
              <a:t> p</a:t>
            </a:r>
            <a:r>
              <a:rPr lang="cs-CZ" sz="1600" dirty="0"/>
              <a:t>ř</a:t>
            </a:r>
            <a:r>
              <a:rPr lang="en-US" sz="1600" dirty="0" err="1"/>
              <a:t>ezd</a:t>
            </a:r>
            <a:r>
              <a:rPr lang="cs-CZ" sz="1600" dirty="0"/>
              <a:t>í</a:t>
            </a:r>
            <a:r>
              <a:rPr lang="en-US" sz="1600" dirty="0" err="1"/>
              <a:t>vky</a:t>
            </a:r>
            <a:r>
              <a:rPr lang="en-US" sz="1600" dirty="0"/>
              <a:t> je </a:t>
            </a:r>
            <a:r>
              <a:rPr lang="en-US" sz="1600" dirty="0" err="1"/>
              <a:t>spisovatel</a:t>
            </a:r>
            <a:r>
              <a:rPr lang="en-US" sz="1600" dirty="0"/>
              <a:t> A. V. </a:t>
            </a:r>
            <a:r>
              <a:rPr lang="en-US" sz="1600" dirty="0" err="1"/>
              <a:t>Smilovsk</a:t>
            </a:r>
            <a:r>
              <a:rPr lang="cs-CZ" sz="1600" dirty="0"/>
              <a:t>ý</a:t>
            </a:r>
            <a:r>
              <a:rPr lang="en-US" sz="1600" dirty="0"/>
              <a:t>. Ten se </a:t>
            </a:r>
            <a:r>
              <a:rPr lang="en-US" sz="1600" dirty="0" err="1"/>
              <a:t>sezn</a:t>
            </a:r>
            <a:r>
              <a:rPr lang="cs-CZ" sz="1600" dirty="0"/>
              <a:t>á</a:t>
            </a:r>
            <a:r>
              <a:rPr lang="en-US" sz="1600" dirty="0"/>
              <a:t>mil s p</a:t>
            </a:r>
            <a:r>
              <a:rPr lang="cs-CZ" sz="1600" dirty="0"/>
              <a:t>á</a:t>
            </a:r>
            <a:r>
              <a:rPr lang="en-US" sz="1600" dirty="0" err="1"/>
              <a:t>terem</a:t>
            </a:r>
            <a:r>
              <a:rPr lang="en-US" sz="1600" dirty="0"/>
              <a:t> </a:t>
            </a:r>
            <a:r>
              <a:rPr lang="en-US" sz="1600" dirty="0" err="1"/>
              <a:t>Livorou</a:t>
            </a:r>
            <a:r>
              <a:rPr lang="en-US" sz="1600" dirty="0"/>
              <a:t>, </a:t>
            </a:r>
            <a:r>
              <a:rPr lang="en-US" sz="1600" dirty="0" err="1"/>
              <a:t>kter</a:t>
            </a:r>
            <a:r>
              <a:rPr lang="cs-CZ" sz="1600" dirty="0"/>
              <a:t>ý</a:t>
            </a:r>
            <a:r>
              <a:rPr lang="en-US" sz="1600" dirty="0"/>
              <a:t> </a:t>
            </a:r>
            <a:r>
              <a:rPr lang="en-US" sz="1600" dirty="0" err="1"/>
              <a:t>byl</a:t>
            </a:r>
            <a:r>
              <a:rPr lang="en-US" sz="1600" dirty="0"/>
              <a:t> d</a:t>
            </a:r>
            <a:r>
              <a:rPr lang="cs-CZ" sz="1600" dirty="0"/>
              <a:t>ří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kaplanem</a:t>
            </a:r>
            <a:r>
              <a:rPr lang="en-US" sz="1600" dirty="0"/>
              <a:t> v </a:t>
            </a:r>
            <a:r>
              <a:rPr lang="en-US" sz="1600" dirty="0" err="1"/>
              <a:t>Poleni</a:t>
            </a:r>
            <a:r>
              <a:rPr lang="en-US" sz="1600" dirty="0"/>
              <a:t> u </a:t>
            </a:r>
            <a:r>
              <a:rPr lang="en-US" sz="1600" dirty="0" err="1"/>
              <a:t>Chudenic</a:t>
            </a:r>
            <a:r>
              <a:rPr lang="en-US" sz="1600" dirty="0"/>
              <a:t>, </a:t>
            </a:r>
            <a:r>
              <a:rPr lang="en-US" sz="1600" dirty="0" err="1"/>
              <a:t>kde</a:t>
            </a:r>
            <a:r>
              <a:rPr lang="en-US" sz="1600" dirty="0"/>
              <a:t> </a:t>
            </a:r>
            <a:r>
              <a:rPr lang="en-US" sz="1600" dirty="0" err="1"/>
              <a:t>Dobrovsk</a:t>
            </a:r>
            <a:r>
              <a:rPr lang="cs-CZ" sz="1600" dirty="0"/>
              <a:t>ý</a:t>
            </a:r>
            <a:r>
              <a:rPr lang="en-US" sz="1600" dirty="0"/>
              <a:t> b</a:t>
            </a:r>
            <a:r>
              <a:rPr lang="cs-CZ" sz="1600" dirty="0"/>
              <a:t>ý</a:t>
            </a:r>
            <a:r>
              <a:rPr lang="en-US" sz="1600" dirty="0" err="1"/>
              <a:t>val</a:t>
            </a:r>
            <a:r>
              <a:rPr lang="en-US" sz="1600" dirty="0"/>
              <a:t> </a:t>
            </a:r>
            <a:r>
              <a:rPr lang="en-US" sz="1600" dirty="0" err="1"/>
              <a:t>letn</a:t>
            </a:r>
            <a:r>
              <a:rPr lang="cs-CZ" sz="1600" dirty="0"/>
              <a:t>í</a:t>
            </a:r>
            <a:r>
              <a:rPr lang="en-US" sz="1600" dirty="0"/>
              <a:t>m </a:t>
            </a:r>
            <a:r>
              <a:rPr lang="en-US" sz="1600" dirty="0" err="1"/>
              <a:t>hostem</a:t>
            </a:r>
            <a:r>
              <a:rPr lang="en-US" sz="1600" dirty="0"/>
              <a:t>. </a:t>
            </a:r>
            <a:r>
              <a:rPr lang="en-US" sz="1600" dirty="0" err="1"/>
              <a:t>Dobrovsk</a:t>
            </a:r>
            <a:r>
              <a:rPr lang="cs-CZ" sz="1600" dirty="0"/>
              <a:t>ý</a:t>
            </a:r>
            <a:r>
              <a:rPr lang="en-US" sz="1600" dirty="0"/>
              <a:t> </a:t>
            </a:r>
            <a:r>
              <a:rPr lang="en-US" sz="1600" dirty="0" err="1"/>
              <a:t>tu</a:t>
            </a:r>
            <a:r>
              <a:rPr lang="en-US" sz="1600" dirty="0"/>
              <a:t> </a:t>
            </a:r>
            <a:r>
              <a:rPr lang="en-US" sz="1600" dirty="0" err="1"/>
              <a:t>chod</a:t>
            </a:r>
            <a:r>
              <a:rPr lang="cs-CZ" sz="1600" dirty="0"/>
              <a:t>í</a:t>
            </a:r>
            <a:r>
              <a:rPr lang="en-US" sz="1600" dirty="0" err="1"/>
              <a:t>val</a:t>
            </a:r>
            <a:r>
              <a:rPr lang="en-US" sz="1600" dirty="0"/>
              <a:t> v </a:t>
            </a:r>
            <a:r>
              <a:rPr lang="en-US" sz="1600" dirty="0" err="1"/>
              <a:t>modr</a:t>
            </a:r>
            <a:r>
              <a:rPr lang="cs-CZ" sz="1600" dirty="0"/>
              <a:t>é</a:t>
            </a:r>
            <a:r>
              <a:rPr lang="en-US" sz="1600" dirty="0"/>
              <a:t>m </a:t>
            </a:r>
            <a:r>
              <a:rPr lang="en-US" sz="1600" dirty="0" err="1"/>
              <a:t>kab</a:t>
            </a:r>
            <a:r>
              <a:rPr lang="cs-CZ" sz="1600" dirty="0"/>
              <a:t>á</a:t>
            </a:r>
            <a:r>
              <a:rPr lang="en-US" sz="1600" dirty="0"/>
              <a:t>t</a:t>
            </a:r>
            <a:r>
              <a:rPr lang="cs-CZ" sz="1600" dirty="0"/>
              <a:t>ě</a:t>
            </a:r>
            <a:r>
              <a:rPr lang="en-US" sz="1600" dirty="0"/>
              <a:t>, </a:t>
            </a:r>
            <a:r>
              <a:rPr lang="en-US" sz="1600" dirty="0" err="1"/>
              <a:t>modr</a:t>
            </a:r>
            <a:r>
              <a:rPr lang="cs-CZ" sz="1600" dirty="0"/>
              <a:t>ý</a:t>
            </a:r>
            <a:r>
              <a:rPr lang="en-US" sz="1600" dirty="0" err="1"/>
              <a:t>ch</a:t>
            </a:r>
            <a:r>
              <a:rPr lang="en-US" sz="1600" dirty="0"/>
              <a:t> </a:t>
            </a:r>
            <a:r>
              <a:rPr lang="en-US" sz="1600" dirty="0" err="1"/>
              <a:t>kalhot</a:t>
            </a:r>
            <a:r>
              <a:rPr lang="cs-CZ" sz="1600" dirty="0"/>
              <a:t>á</a:t>
            </a:r>
            <a:r>
              <a:rPr lang="en-US" sz="1600" dirty="0" err="1"/>
              <a:t>ch</a:t>
            </a:r>
            <a:r>
              <a:rPr lang="en-US" sz="1600" dirty="0"/>
              <a:t>, </a:t>
            </a:r>
            <a:r>
              <a:rPr lang="en-US" sz="1600" dirty="0" err="1"/>
              <a:t>modr</a:t>
            </a:r>
            <a:r>
              <a:rPr lang="cs-CZ" sz="1600" dirty="0"/>
              <a:t>é</a:t>
            </a:r>
            <a:r>
              <a:rPr lang="en-US" sz="1600" dirty="0"/>
              <a:t>m n</a:t>
            </a:r>
            <a:r>
              <a:rPr lang="cs-CZ" sz="1600" dirty="0"/>
              <a:t>á</a:t>
            </a:r>
            <a:r>
              <a:rPr lang="en-US" sz="1600" dirty="0" err="1"/>
              <a:t>kr</a:t>
            </a:r>
            <a:r>
              <a:rPr lang="cs-CZ" sz="1600" dirty="0"/>
              <a:t>č</a:t>
            </a:r>
            <a:r>
              <a:rPr lang="en-US" sz="1600" dirty="0"/>
              <a:t>n</a:t>
            </a:r>
            <a:r>
              <a:rPr lang="cs-CZ" sz="1600" dirty="0"/>
              <a:t>í</a:t>
            </a:r>
            <a:r>
              <a:rPr lang="en-US" sz="1600" dirty="0" err="1"/>
              <a:t>ku</a:t>
            </a:r>
            <a:r>
              <a:rPr lang="en-US" sz="1600" dirty="0"/>
              <a:t>, </a:t>
            </a:r>
            <a:r>
              <a:rPr lang="en-US" sz="1600" dirty="0" err="1"/>
              <a:t>modr</a:t>
            </a:r>
            <a:r>
              <a:rPr lang="cs-CZ" sz="1600" dirty="0"/>
              <a:t>ý</a:t>
            </a:r>
            <a:r>
              <a:rPr lang="en-US" sz="1600" dirty="0" err="1"/>
              <a:t>ch</a:t>
            </a:r>
            <a:r>
              <a:rPr lang="en-US" sz="1600" dirty="0"/>
              <a:t> </a:t>
            </a:r>
            <a:r>
              <a:rPr lang="en-US" sz="1600" dirty="0" err="1"/>
              <a:t>st</a:t>
            </a:r>
            <a:r>
              <a:rPr lang="cs-CZ" sz="1600" dirty="0"/>
              <a:t>ř</a:t>
            </a:r>
            <a:r>
              <a:rPr lang="en-US" sz="1600" dirty="0" err="1"/>
              <a:t>evic</a:t>
            </a:r>
            <a:r>
              <a:rPr lang="cs-CZ" sz="1600" dirty="0"/>
              <a:t>í</a:t>
            </a:r>
            <a:r>
              <a:rPr lang="en-US" sz="1600" dirty="0" err="1"/>
              <a:t>ch</a:t>
            </a:r>
            <a:r>
              <a:rPr lang="en-US" sz="1600" dirty="0"/>
              <a:t>, </a:t>
            </a:r>
            <a:r>
              <a:rPr lang="en-US" sz="1600" dirty="0" err="1"/>
              <a:t>pou</a:t>
            </a:r>
            <a:r>
              <a:rPr lang="cs-CZ" sz="1600" dirty="0" err="1"/>
              <a:t>ží</a:t>
            </a:r>
            <a:r>
              <a:rPr lang="en-US" sz="1600" dirty="0" err="1"/>
              <a:t>val</a:t>
            </a:r>
            <a:r>
              <a:rPr lang="en-US" sz="1600" dirty="0"/>
              <a:t> </a:t>
            </a:r>
            <a:r>
              <a:rPr lang="en-US" sz="1600" dirty="0" err="1"/>
              <a:t>modr</a:t>
            </a:r>
            <a:r>
              <a:rPr lang="cs-CZ" sz="1600" dirty="0"/>
              <a:t>é</a:t>
            </a:r>
            <a:r>
              <a:rPr lang="en-US" sz="1600" dirty="0"/>
              <a:t> </a:t>
            </a:r>
            <a:r>
              <a:rPr lang="en-US" sz="1600" dirty="0" err="1"/>
              <a:t>kapesn</a:t>
            </a:r>
            <a:r>
              <a:rPr lang="cs-CZ" sz="1600" dirty="0"/>
              <a:t>í</a:t>
            </a:r>
            <a:r>
              <a:rPr lang="en-US" sz="1600" dirty="0" err="1"/>
              <a:t>ky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jeho</a:t>
            </a:r>
            <a:r>
              <a:rPr lang="en-US" sz="1600" dirty="0"/>
              <a:t> bible </a:t>
            </a:r>
            <a:r>
              <a:rPr lang="en-US" sz="1600" dirty="0" err="1"/>
              <a:t>byla</a:t>
            </a:r>
            <a:r>
              <a:rPr lang="en-US" sz="1600" dirty="0"/>
              <a:t> </a:t>
            </a:r>
            <a:r>
              <a:rPr lang="en-US" sz="1600" dirty="0" err="1"/>
              <a:t>modr</a:t>
            </a:r>
            <a:r>
              <a:rPr lang="cs-CZ" sz="1600" dirty="0"/>
              <a:t>á</a:t>
            </a:r>
            <a:r>
              <a:rPr lang="en-US" sz="1600" dirty="0"/>
              <a:t>. </a:t>
            </a:r>
            <a:r>
              <a:rPr lang="en-US" sz="1600" dirty="0" err="1"/>
              <a:t>Smilovsk</a:t>
            </a:r>
            <a:r>
              <a:rPr lang="cs-CZ" sz="1600" dirty="0"/>
              <a:t>ý</a:t>
            </a:r>
            <a:r>
              <a:rPr lang="en-US" sz="1600" dirty="0"/>
              <a:t> p</a:t>
            </a:r>
            <a:r>
              <a:rPr lang="cs-CZ" sz="1600" dirty="0"/>
              <a:t>ř</a:t>
            </a:r>
            <a:r>
              <a:rPr lang="en-US" sz="1600" dirty="0" err="1"/>
              <a:t>ezd</a:t>
            </a:r>
            <a:r>
              <a:rPr lang="cs-CZ" sz="1600" dirty="0"/>
              <a:t>í</a:t>
            </a:r>
            <a:r>
              <a:rPr lang="en-US" sz="1600" dirty="0" err="1"/>
              <a:t>vku</a:t>
            </a:r>
            <a:r>
              <a:rPr lang="en-US" sz="1600" dirty="0"/>
              <a:t> </a:t>
            </a:r>
            <a:r>
              <a:rPr lang="en-US" sz="1600" dirty="0" err="1"/>
              <a:t>pou</a:t>
            </a:r>
            <a:r>
              <a:rPr lang="cs-CZ" sz="1600" dirty="0"/>
              <a:t>ž</a:t>
            </a:r>
            <a:r>
              <a:rPr lang="en-US" sz="1600" dirty="0" err="1"/>
              <a:t>il</a:t>
            </a:r>
            <a:r>
              <a:rPr lang="en-US" sz="1600" dirty="0"/>
              <a:t> v </a:t>
            </a:r>
            <a:r>
              <a:rPr lang="en-US" sz="1600" dirty="0" err="1"/>
              <a:t>novele</a:t>
            </a:r>
            <a:r>
              <a:rPr lang="en-US" sz="1600" dirty="0"/>
              <a:t> Za </a:t>
            </a:r>
            <a:r>
              <a:rPr lang="en-US" sz="1600" dirty="0" err="1"/>
              <a:t>rann</a:t>
            </a:r>
            <a:r>
              <a:rPr lang="cs-CZ" sz="1600" dirty="0"/>
              <a:t>í</a:t>
            </a:r>
            <a:r>
              <a:rPr lang="en-US" sz="1600" dirty="0" err="1"/>
              <a:t>ch</a:t>
            </a:r>
            <a:r>
              <a:rPr lang="en-US" sz="1600" dirty="0"/>
              <a:t> </a:t>
            </a:r>
            <a:r>
              <a:rPr lang="cs-CZ" sz="1600" dirty="0"/>
              <a:t>č</a:t>
            </a:r>
            <a:r>
              <a:rPr lang="en-US" sz="1600" dirty="0" err="1"/>
              <a:t>erv</a:t>
            </a:r>
            <a:r>
              <a:rPr lang="cs-CZ" sz="1600" dirty="0"/>
              <a:t>á</a:t>
            </a:r>
            <a:r>
              <a:rPr lang="en-US" sz="1600" dirty="0" err="1"/>
              <a:t>nk</a:t>
            </a:r>
            <a:r>
              <a:rPr lang="cs-CZ" sz="1600" dirty="0"/>
              <a:t>ů</a:t>
            </a:r>
            <a:r>
              <a:rPr lang="en-US" sz="1600" dirty="0"/>
              <a:t>, </a:t>
            </a:r>
            <a:r>
              <a:rPr lang="en-US" sz="1600" dirty="0" err="1"/>
              <a:t>kter</a:t>
            </a:r>
            <a:r>
              <a:rPr lang="cs-CZ" sz="1600" dirty="0"/>
              <a:t>á</a:t>
            </a:r>
            <a:r>
              <a:rPr lang="en-US" sz="1600" dirty="0"/>
              <a:t> </a:t>
            </a:r>
            <a:r>
              <a:rPr lang="en-US" sz="1600" dirty="0" err="1"/>
              <a:t>poprv</a:t>
            </a:r>
            <a:r>
              <a:rPr lang="cs-CZ" sz="1600" dirty="0"/>
              <a:t>é</a:t>
            </a:r>
            <a:r>
              <a:rPr lang="en-US" sz="1600" dirty="0"/>
              <a:t> </a:t>
            </a:r>
            <a:r>
              <a:rPr lang="en-US" sz="1600" dirty="0" err="1"/>
              <a:t>vy</a:t>
            </a:r>
            <a:r>
              <a:rPr lang="cs-CZ" sz="1600" dirty="0"/>
              <a:t>š</a:t>
            </a:r>
            <a:r>
              <a:rPr lang="en-US" sz="1600" dirty="0"/>
              <a:t>la v </a:t>
            </a:r>
            <a:r>
              <a:rPr lang="cs-CZ" sz="1600" dirty="0"/>
              <a:t>č</a:t>
            </a:r>
            <a:r>
              <a:rPr lang="en-US" sz="1600" dirty="0" err="1"/>
              <a:t>asopise</a:t>
            </a:r>
            <a:r>
              <a:rPr lang="en-US" sz="1600" dirty="0"/>
              <a:t> </a:t>
            </a:r>
            <a:r>
              <a:rPr lang="en-US" sz="1600" dirty="0" err="1"/>
              <a:t>Osv</a:t>
            </a:r>
            <a:r>
              <a:rPr lang="cs-CZ" sz="1600" dirty="0"/>
              <a:t>ě</a:t>
            </a:r>
            <a:r>
              <a:rPr lang="en-US" sz="1600" dirty="0"/>
              <a:t>ta v </a:t>
            </a:r>
            <a:r>
              <a:rPr lang="en-US" sz="1600" dirty="0" err="1"/>
              <a:t>roce</a:t>
            </a:r>
            <a:r>
              <a:rPr lang="en-US" sz="1600" dirty="0"/>
              <a:t> 1875. </a:t>
            </a:r>
            <a:r>
              <a:rPr lang="en-US" sz="1600" dirty="0" err="1"/>
              <a:t>Odsud</a:t>
            </a:r>
            <a:r>
              <a:rPr lang="en-US" sz="1600" dirty="0"/>
              <a:t> se </a:t>
            </a:r>
            <a:r>
              <a:rPr lang="en-US" sz="1600" dirty="0" err="1"/>
              <a:t>spojen</a:t>
            </a:r>
            <a:r>
              <a:rPr lang="cs-CZ" sz="1600" dirty="0"/>
              <a:t>í</a:t>
            </a:r>
            <a:r>
              <a:rPr lang="en-US" sz="1600" dirty="0"/>
              <a:t> </a:t>
            </a:r>
            <a:r>
              <a:rPr lang="en-US" sz="1600" dirty="0" err="1"/>
              <a:t>modr</a:t>
            </a:r>
            <a:r>
              <a:rPr lang="cs-CZ" sz="1600" dirty="0"/>
              <a:t>ý</a:t>
            </a:r>
            <a:r>
              <a:rPr lang="en-US" sz="1600" dirty="0"/>
              <a:t> </a:t>
            </a:r>
            <a:r>
              <a:rPr lang="en-US" sz="1600" dirty="0" err="1"/>
              <a:t>abb</a:t>
            </a:r>
            <a:r>
              <a:rPr lang="cs-CZ" sz="1600" dirty="0"/>
              <a:t>é</a:t>
            </a:r>
            <a:r>
              <a:rPr lang="en-US" sz="1600" dirty="0"/>
              <a:t> </a:t>
            </a:r>
            <a:r>
              <a:rPr lang="en-US" sz="1600" dirty="0" err="1"/>
              <a:t>zapsalo</a:t>
            </a:r>
            <a:r>
              <a:rPr lang="en-US" sz="1600" dirty="0"/>
              <a:t> do </a:t>
            </a:r>
            <a:r>
              <a:rPr lang="en-US" sz="1600" dirty="0" err="1"/>
              <a:t>pov</a:t>
            </a:r>
            <a:r>
              <a:rPr lang="cs-CZ" sz="1600" dirty="0"/>
              <a:t>ě</a:t>
            </a:r>
            <a:r>
              <a:rPr lang="en-US" sz="1600" dirty="0" err="1"/>
              <a:t>dom</a:t>
            </a:r>
            <a:r>
              <a:rPr lang="cs-CZ" sz="1600" dirty="0"/>
              <a:t>í</a:t>
            </a:r>
            <a:r>
              <a:rPr lang="en-US" sz="1600" dirty="0"/>
              <a:t>.</a:t>
            </a:r>
          </a:p>
        </p:txBody>
      </p:sp>
      <p:grpSp>
        <p:nvGrpSpPr>
          <p:cNvPr id="1036" name="Group 75">
            <a:extLst>
              <a:ext uri="{FF2B5EF4-FFF2-40B4-BE49-F238E27FC236}">
                <a16:creationId xmlns:a16="http://schemas.microsoft.com/office/drawing/2014/main" id="{79532E44-64CD-4887-95E4-6D1351017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35C2F53F-F2F7-4BC7-88F8-CCFD6D3CB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B3675A9-8FB2-4982-9BE7-47E456D0D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1459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0F58B5B-6F6C-4B05-AABC-5C7E29D95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VÃ½sledek obrÃ¡zku pro osvÃ­censtvÃ­">
            <a:extLst>
              <a:ext uri="{FF2B5EF4-FFF2-40B4-BE49-F238E27FC236}">
                <a16:creationId xmlns:a16="http://schemas.microsoft.com/office/drawing/2014/main" id="{EC480B4E-D7FB-4255-B975-71C4F09167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3"/>
          <a:stretch/>
        </p:blipFill>
        <p:spPr bwMode="auto">
          <a:xfrm>
            <a:off x="20" y="10"/>
            <a:ext cx="1219198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E8538EB5-2A77-4D3D-9CC0-45E4B3ECF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" y="0"/>
            <a:ext cx="12188952" cy="6858000"/>
          </a:xfrm>
          <a:prstGeom prst="rect">
            <a:avLst/>
          </a:prstGeom>
          <a:blipFill dpi="0" rotWithShape="1">
            <a:blip r:embed="rId3">
              <a:alphaModFix amt="45000"/>
              <a:lum bright="70000" contrast="-70000"/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E61EFCD-8A46-42B3-936F-9173EB82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cs-CZ"/>
              <a:t>Osvícenství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B26A85-BCE1-4C96-AE07-BD314C670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050792"/>
          </a:xfrm>
        </p:spPr>
        <p:txBody>
          <a:bodyPr>
            <a:normAutofit/>
          </a:bodyPr>
          <a:lstStyle/>
          <a:p>
            <a:r>
              <a:rPr lang="cs-CZ">
                <a:hlinkClick r:id="rId4"/>
              </a:rPr>
              <a:t>https://www.youtube.com/watch?v=9ay__ab7LBQ</a:t>
            </a:r>
            <a:endParaRPr lang="cs-CZ"/>
          </a:p>
          <a:p>
            <a:r>
              <a:rPr lang="cs-CZ"/>
              <a:t>proud evropského myšlení v 2. polovině a na sklonku 18. století</a:t>
            </a:r>
          </a:p>
          <a:p>
            <a:r>
              <a:rPr lang="cs-CZ"/>
              <a:t>vyznačuje se vírou v </a:t>
            </a:r>
            <a:r>
              <a:rPr lang="cs-CZ" b="1"/>
              <a:t>sílu rozumu</a:t>
            </a:r>
            <a:r>
              <a:rPr lang="cs-CZ"/>
              <a:t>, </a:t>
            </a:r>
            <a:r>
              <a:rPr lang="cs-CZ" b="1"/>
              <a:t>poznání</a:t>
            </a:r>
            <a:r>
              <a:rPr lang="cs-CZ"/>
              <a:t>, </a:t>
            </a:r>
            <a:r>
              <a:rPr lang="cs-CZ" b="1"/>
              <a:t>vědy</a:t>
            </a:r>
            <a:r>
              <a:rPr lang="cs-CZ"/>
              <a:t>, ale také zásadami lidské rovnosti, překonanosti stavovských privilegií šlechty atd., </a:t>
            </a:r>
          </a:p>
          <a:p>
            <a:r>
              <a:rPr lang="cs-CZ"/>
              <a:t>hlavní podíl na vzniku – francouzští myslitelé: </a:t>
            </a:r>
            <a:r>
              <a:rPr lang="cs-CZ" u="sng"/>
              <a:t>F.M.A. Voltaire</a:t>
            </a:r>
            <a:r>
              <a:rPr lang="cs-CZ"/>
              <a:t> – první se odvážil kritizovat absolutismus, prosazoval náboženskou svobodu; dílo: Filozofické listy, Pojednání o mravech a duchu národů; </a:t>
            </a:r>
            <a:r>
              <a:rPr lang="cs-CZ" u="sng"/>
              <a:t>J.J. Rousseau </a:t>
            </a:r>
            <a:r>
              <a:rPr lang="cs-CZ"/>
              <a:t>– návrat k přírodnímu bytí, proti modernizaci; dílo: O původu nerovnosti mezi lidmi, O smlouvě společenské; </a:t>
            </a:r>
            <a:r>
              <a:rPr lang="cs-CZ" u="sng"/>
              <a:t>Ch. de Montesquieu </a:t>
            </a:r>
            <a:r>
              <a:rPr lang="cs-CZ"/>
              <a:t>– O duchu zákonů; </a:t>
            </a:r>
            <a:r>
              <a:rPr lang="cs-CZ" u="sng"/>
              <a:t>D. Diderot</a:t>
            </a:r>
            <a:r>
              <a:rPr lang="cs-CZ"/>
              <a:t> – Myšlenky o výkladu přírody, Jakub fatalista; redaktor francouzské Encyklopedie (1751 – 1772)</a:t>
            </a:r>
          </a:p>
          <a:p>
            <a:r>
              <a:rPr lang="cs-CZ"/>
              <a:t>označení pro některé osvícence – „encyklopedisté“</a:t>
            </a:r>
            <a:endParaRPr lang="cs-CZ" dirty="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C493DBA-707F-4792-B521-7C05233EF0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E8BC40BE-943C-4EF7-86EE-15E95D7D5C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1AF1B4F4-520E-4353-BF45-693B4881C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2903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03660B-10F6-4072-AF94-6E0D5C466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BBC7A3-0418-46D7-B6CD-9A2CAB2AD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 cestě z Vídně do Prahy zemřel 6.1.1829 v brněnském klášteře. </a:t>
            </a:r>
          </a:p>
        </p:txBody>
      </p:sp>
    </p:spTree>
    <p:extLst>
      <p:ext uri="{BB962C8B-B14F-4D97-AF65-F5344CB8AC3E}">
        <p14:creationId xmlns:p14="http://schemas.microsoft.com/office/powerpoint/2010/main" val="3932411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BA301A2-2B3F-4B55-B304-976399100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527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D4BEA94-67F0-4B63-8C90-E1486FCBC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80" y="484632"/>
            <a:ext cx="6743844" cy="1609344"/>
          </a:xfrm>
        </p:spPr>
        <p:txBody>
          <a:bodyPr>
            <a:normAutofit/>
          </a:bodyPr>
          <a:lstStyle/>
          <a:p>
            <a:r>
              <a:rPr lang="cs-CZ" sz="3200"/>
              <a:t>Přínos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E3902A-9204-49A5-A892-88E9C7BA1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79" y="2121408"/>
            <a:ext cx="6743845" cy="4050792"/>
          </a:xfrm>
        </p:spPr>
        <p:txBody>
          <a:bodyPr>
            <a:normAutofit/>
          </a:bodyPr>
          <a:lstStyle/>
          <a:p>
            <a:r>
              <a:rPr lang="cs-CZ" sz="1600"/>
              <a:t>Tomáš G. Masaryk: „První světový Čech nové doby“</a:t>
            </a:r>
          </a:p>
          <a:p>
            <a:r>
              <a:rPr lang="cs-CZ" sz="1600"/>
              <a:t>největší osobnost českého osvícenství</a:t>
            </a:r>
          </a:p>
          <a:p>
            <a:r>
              <a:rPr lang="cs-CZ" sz="1600"/>
              <a:t>významně se podílel na vytváření klasicistických norem literární tvorby</a:t>
            </a:r>
          </a:p>
          <a:p>
            <a:r>
              <a:rPr lang="cs-CZ" sz="1600"/>
              <a:t>stanovil pevná mluvnická pravidla a zásady pro tvoření nových slov</a:t>
            </a:r>
          </a:p>
        </p:txBody>
      </p:sp>
      <p:pic>
        <p:nvPicPr>
          <p:cNvPr id="3074" name="Picture 2" descr="VÃ½sledek obrÃ¡zku pro dobrovsky">
            <a:extLst>
              <a:ext uri="{FF2B5EF4-FFF2-40B4-BE49-F238E27FC236}">
                <a16:creationId xmlns:a16="http://schemas.microsoft.com/office/drawing/2014/main" id="{A0AD746C-FBF8-44FA-9832-ABCBCA2D5B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58"/>
          <a:stretch/>
        </p:blipFill>
        <p:spPr bwMode="auto">
          <a:xfrm>
            <a:off x="7508403" y="-56191"/>
            <a:ext cx="4646726" cy="6857990"/>
          </a:xfrm>
          <a:prstGeom prst="rect">
            <a:avLst/>
          </a:prstGeom>
          <a:noFill/>
          <a:effectLst>
            <a:reflection stA="63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C82D9341-81A4-4BDF-A49E-185BD76538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A58723D3-AE78-438D-AFBC-8EA0FCD130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962AF61B-37F0-4EC2-BDD9-98FAD9CDD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076" name="Picture 4" descr="VÃ½sledek obrÃ¡zku pro dobrovsky">
            <a:extLst>
              <a:ext uri="{FF2B5EF4-FFF2-40B4-BE49-F238E27FC236}">
                <a16:creationId xmlns:a16="http://schemas.microsoft.com/office/drawing/2014/main" id="{B49094E7-E269-4BE2-A7E3-F4A542DA9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17" y="4752495"/>
            <a:ext cx="268605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3C9A430-CA27-4018-90BB-5FCF5312E6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2544" y="4171949"/>
            <a:ext cx="28575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585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4AAE5C-5DCD-4400-B9A5-095962D84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endParaRPr lang="cs-CZ"/>
          </a:p>
        </p:txBody>
      </p:sp>
      <p:pic>
        <p:nvPicPr>
          <p:cNvPr id="4101" name="Picture 2" descr="https://encrypted-tbn0.gstatic.com/images?q=tbn:ANd9GcSJKVk7ZjZq0z4Xb1j3vV6A4EXcXgrLyKNsrvC6bh-GTnR_Yldm">
            <a:extLst>
              <a:ext uri="{FF2B5EF4-FFF2-40B4-BE49-F238E27FC236}">
                <a16:creationId xmlns:a16="http://schemas.microsoft.com/office/drawing/2014/main" id="{9FEBE1BC-F568-4D49-BE58-5ED602369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942" y="3306149"/>
            <a:ext cx="4773168" cy="175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Content Placeholder 4102">
            <a:extLst>
              <a:ext uri="{FF2B5EF4-FFF2-40B4-BE49-F238E27FC236}">
                <a16:creationId xmlns:a16="http://schemas.microsoft.com/office/drawing/2014/main" id="{AD8CE563-1C0C-4649-95EA-E76B7A4DC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5080" y="2121408"/>
            <a:ext cx="4773168" cy="4050792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85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6CCC84-F950-49C1-BADB-C7776AF44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3B3B41-A911-4FC2-9921-510A3412E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DOBROVSKÝ, Josef. </a:t>
            </a:r>
            <a:r>
              <a:rPr lang="cs-CZ" i="1" dirty="0"/>
              <a:t>Českých přísloví sbírka</a:t>
            </a:r>
            <a:r>
              <a:rPr lang="cs-CZ" dirty="0"/>
              <a:t>. Praha : Nakladatelství Československé akademie věd, 1963</a:t>
            </a:r>
          </a:p>
          <a:p>
            <a:r>
              <a:rPr lang="cs-CZ" dirty="0"/>
              <a:t>DOBROVSKÝ, Josef. </a:t>
            </a:r>
            <a:r>
              <a:rPr lang="cs-CZ" i="1" dirty="0"/>
              <a:t>Spisy a projevy</a:t>
            </a:r>
            <a:r>
              <a:rPr lang="cs-CZ" dirty="0"/>
              <a:t>, </a:t>
            </a:r>
            <a:r>
              <a:rPr lang="cs-CZ" dirty="0" err="1"/>
              <a:t>podt</a:t>
            </a:r>
            <a:r>
              <a:rPr lang="cs-CZ" dirty="0"/>
              <a:t>. </a:t>
            </a:r>
            <a:r>
              <a:rPr lang="cs-CZ" i="1" dirty="0"/>
              <a:t>Literární a prozodická bohemika</a:t>
            </a:r>
            <a:r>
              <a:rPr lang="cs-CZ" dirty="0"/>
              <a:t>. Praha: Academia, nakladatelství československé akademie věd, 1974.</a:t>
            </a:r>
          </a:p>
          <a:p>
            <a:r>
              <a:rPr lang="cs-CZ" dirty="0"/>
              <a:t>HOLINKA, Rudolf. </a:t>
            </a:r>
            <a:r>
              <a:rPr lang="cs-CZ" i="1" dirty="0"/>
              <a:t>Hrdinové a věštci českého národa</a:t>
            </a:r>
            <a:r>
              <a:rPr lang="cs-CZ" dirty="0"/>
              <a:t>. Přerov: Společenské podniky v Přerově, 1948.</a:t>
            </a:r>
          </a:p>
          <a:p>
            <a:r>
              <a:rPr lang="cs-CZ">
                <a:hlinkClick r:id="rId2"/>
              </a:rPr>
              <a:t>http://biography.hiu.cas.cz/Personal/index.php/DOBROVSK%C3%9D_Josef_17.8.1753-6.1.1829</a:t>
            </a:r>
            <a:r>
              <a:rPr lang="cs-CZ"/>
              <a:t> </a:t>
            </a:r>
            <a:endParaRPr lang="cs-CZ" dirty="0"/>
          </a:p>
          <a:p>
            <a:r>
              <a:rPr lang="cs-CZ" dirty="0">
                <a:hlinkClick r:id="rId3"/>
              </a:rPr>
              <a:t>https://www.ceskatelevize.cz/porady/10169539755-dvaasedmdesat-jmen-ceske-historie/209572232200011-josef-dobrovsky/</a:t>
            </a:r>
            <a:endParaRPr lang="cs-CZ" dirty="0"/>
          </a:p>
          <a:p>
            <a:r>
              <a:rPr lang="cs-CZ" dirty="0">
                <a:hlinkClick r:id="rId4"/>
              </a:rPr>
              <a:t>http://nase-rec.ujc.cas.cz/archiv.php?art=3520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1323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000">
              <a:srgbClr val="C6CEC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4BA324-C333-409D-89B2-C6E5F1563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25896"/>
            <a:ext cx="10058400" cy="1317796"/>
          </a:xfrm>
        </p:spPr>
        <p:txBody>
          <a:bodyPr/>
          <a:lstStyle/>
          <a:p>
            <a:r>
              <a:rPr lang="cs-CZ" dirty="0"/>
              <a:t>Národní obrození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636F96-D6EA-4D29-8797-D8D3DB04B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217" y="1384853"/>
            <a:ext cx="11065565" cy="5473147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cs-CZ" sz="2900" u="sng" dirty="0"/>
              <a:t>1. etapa - 70. léta 18. st. – počátek 19. st. (1775 – 1805) – </a:t>
            </a:r>
            <a:r>
              <a:rPr lang="cs-CZ" sz="2900" b="1" u="sng" dirty="0"/>
              <a:t>obranná</a:t>
            </a:r>
            <a:endParaRPr lang="cs-CZ" sz="2900" b="1" dirty="0"/>
          </a:p>
          <a:p>
            <a:pPr lvl="2"/>
            <a:r>
              <a:rPr lang="cs-CZ" sz="2600" dirty="0"/>
              <a:t>utvářejí se </a:t>
            </a:r>
            <a:r>
              <a:rPr lang="cs-CZ" sz="2600" dirty="0">
                <a:solidFill>
                  <a:srgbClr val="C00000"/>
                </a:solidFill>
              </a:rPr>
              <a:t>základy české obrozenecké literatury</a:t>
            </a:r>
          </a:p>
          <a:p>
            <a:pPr lvl="2"/>
            <a:r>
              <a:rPr lang="cs-CZ" sz="2600" dirty="0"/>
              <a:t>cílem bylo čelit germanizaci, </a:t>
            </a:r>
            <a:r>
              <a:rPr lang="cs-CZ" sz="2600" dirty="0">
                <a:solidFill>
                  <a:srgbClr val="C00000"/>
                </a:solidFill>
              </a:rPr>
              <a:t>zachránit a obnovit český jazyk</a:t>
            </a:r>
            <a:r>
              <a:rPr lang="cs-CZ" sz="2600" dirty="0"/>
              <a:t>, vytvořit jeho pevná pravidla</a:t>
            </a:r>
          </a:p>
          <a:p>
            <a:pPr lvl="2"/>
            <a:r>
              <a:rPr lang="cs-CZ" sz="2600" dirty="0"/>
              <a:t>hlavním rysem byl zvýšení zájem o českou kulturu a české dějiny</a:t>
            </a:r>
          </a:p>
          <a:p>
            <a:pPr lvl="2"/>
            <a:r>
              <a:rPr lang="cs-CZ" sz="2600" dirty="0"/>
              <a:t>byly vydávány </a:t>
            </a:r>
            <a:r>
              <a:rPr lang="cs-CZ" sz="2600" dirty="0">
                <a:solidFill>
                  <a:srgbClr val="C00000"/>
                </a:solidFill>
              </a:rPr>
              <a:t>jazykové obrany </a:t>
            </a:r>
            <a:r>
              <a:rPr lang="cs-CZ" sz="2600" dirty="0"/>
              <a:t>– </a:t>
            </a:r>
            <a:r>
              <a:rPr lang="cs-CZ" sz="2600" b="1" dirty="0"/>
              <a:t>tzv. Generace Dobrovského </a:t>
            </a:r>
            <a:r>
              <a:rPr lang="cs-CZ" sz="2600" dirty="0"/>
              <a:t>- </a:t>
            </a:r>
            <a:r>
              <a:rPr lang="cs-CZ" sz="2600" dirty="0" err="1"/>
              <a:t>Gelasius</a:t>
            </a:r>
            <a:r>
              <a:rPr lang="cs-CZ" sz="2600" dirty="0"/>
              <a:t> </a:t>
            </a:r>
            <a:r>
              <a:rPr lang="cs-CZ" sz="2600" dirty="0" err="1"/>
              <a:t>Dobner</a:t>
            </a:r>
            <a:r>
              <a:rPr lang="cs-CZ" sz="2600" dirty="0"/>
              <a:t>, František Martin </a:t>
            </a:r>
            <a:r>
              <a:rPr lang="cs-CZ" sz="2600" dirty="0" err="1"/>
              <a:t>Pelcl</a:t>
            </a:r>
            <a:r>
              <a:rPr lang="cs-CZ" sz="2600" dirty="0"/>
              <a:t>, Václav Thám, Prokop</a:t>
            </a:r>
            <a:r>
              <a:rPr lang="cs-CZ" sz="2600" u="sng" dirty="0"/>
              <a:t> </a:t>
            </a:r>
            <a:r>
              <a:rPr lang="cs-CZ" sz="2600" dirty="0"/>
              <a:t>Šedivý, </a:t>
            </a:r>
            <a:r>
              <a:rPr lang="cs-CZ" sz="2600" dirty="0" err="1"/>
              <a:t>V.M.Kramerius</a:t>
            </a:r>
            <a:r>
              <a:rPr lang="cs-CZ" sz="2600" dirty="0"/>
              <a:t>, Antonín Jaroslav </a:t>
            </a:r>
            <a:r>
              <a:rPr lang="cs-CZ" sz="2600" dirty="0" err="1"/>
              <a:t>Puchmajer</a:t>
            </a:r>
            <a:r>
              <a:rPr lang="cs-CZ" sz="2600" dirty="0"/>
              <a:t>, Hněvkovský, </a:t>
            </a:r>
            <a:r>
              <a:rPr lang="cs-CZ" sz="2600" dirty="0" err="1"/>
              <a:t>bři</a:t>
            </a:r>
            <a:r>
              <a:rPr lang="cs-CZ" sz="2600" dirty="0"/>
              <a:t>. Nejedlí)</a:t>
            </a:r>
          </a:p>
          <a:p>
            <a:pPr lvl="2"/>
            <a:endParaRPr lang="cs-CZ" sz="2100" dirty="0"/>
          </a:p>
          <a:p>
            <a:pPr lvl="1"/>
            <a:r>
              <a:rPr lang="cs-CZ" u="sng" dirty="0"/>
              <a:t>2. etapa počátek 19. st. – 20. léta 19. st. (1805 – 1830) – </a:t>
            </a:r>
            <a:r>
              <a:rPr lang="cs-CZ" b="1" u="sng" dirty="0"/>
              <a:t>ofensivní, útočná</a:t>
            </a:r>
            <a:endParaRPr lang="cs-CZ" dirty="0"/>
          </a:p>
          <a:p>
            <a:pPr lvl="2"/>
            <a:r>
              <a:rPr lang="cs-CZ" dirty="0"/>
              <a:t>cílem rozvíjet básnický  a  odborný  jazyk,  rozšiřovat  slovní  zásobu,  podporovat vlastenectví</a:t>
            </a:r>
          </a:p>
          <a:p>
            <a:pPr lvl="2"/>
            <a:r>
              <a:rPr lang="cs-CZ" dirty="0"/>
              <a:t>vědecká literatura již byla psána česky</a:t>
            </a:r>
          </a:p>
          <a:p>
            <a:pPr lvl="2"/>
            <a:r>
              <a:rPr lang="cs-CZ" dirty="0"/>
              <a:t>vlastenci usilovali o rovnoprávné začlenění české kultury a vědy do evropského kontextu – český jazyk je schopen vyrovnat se jazykům vyspělých literatur</a:t>
            </a:r>
          </a:p>
          <a:p>
            <a:pPr lvl="2"/>
            <a:r>
              <a:rPr lang="cs-CZ" dirty="0"/>
              <a:t>tzv. Generace Jungmannova – P. J. Šafařík, F. Palacký, J. Kollár, F. L. Čelakovský, V. K. Klicpera</a:t>
            </a:r>
          </a:p>
          <a:p>
            <a:pPr lvl="2"/>
            <a:endParaRPr lang="cs-CZ" dirty="0"/>
          </a:p>
          <a:p>
            <a:pPr lvl="1"/>
            <a:r>
              <a:rPr lang="cs-CZ" u="sng" dirty="0"/>
              <a:t>3. etapa – 20. léta 19. st. – konec 40. let 19. st. (1830 - 1848) – </a:t>
            </a:r>
            <a:r>
              <a:rPr lang="cs-CZ" b="1" u="sng" dirty="0"/>
              <a:t>vrcholná</a:t>
            </a:r>
            <a:endParaRPr lang="cs-CZ" dirty="0"/>
          </a:p>
          <a:p>
            <a:pPr lvl="2"/>
            <a:r>
              <a:rPr lang="cs-CZ" dirty="0"/>
              <a:t>k vyvrcholení procesu NO došlo v letech 1830 – 1848, kdy probíhaly revoluce na mnoha místech v Evropě</a:t>
            </a:r>
          </a:p>
          <a:p>
            <a:pPr lvl="2"/>
            <a:r>
              <a:rPr lang="cs-CZ" dirty="0"/>
              <a:t>forma spisovné češtiny už ustálena, místo učené literatury zaujímá krásná literatura, rozkvět poezie, venkovské prózy</a:t>
            </a:r>
          </a:p>
          <a:p>
            <a:pPr lvl="2"/>
            <a:r>
              <a:rPr lang="cs-CZ" dirty="0"/>
              <a:t>např. Josef Kajetán Tyl, Karel Jaromír Erben, Karel Hynek Mácha, Karel Sabina, Josef Václav Frič</a:t>
            </a:r>
          </a:p>
          <a:p>
            <a:pPr lvl="2"/>
            <a:endParaRPr lang="cs-CZ" dirty="0"/>
          </a:p>
          <a:p>
            <a:pPr lvl="1"/>
            <a:r>
              <a:rPr lang="cs-CZ" u="sng" dirty="0"/>
              <a:t>4. etapa 50. léta 19. st. (1848 – 1858)</a:t>
            </a:r>
            <a:endParaRPr lang="cs-CZ" dirty="0"/>
          </a:p>
          <a:p>
            <a:pPr lvl="2"/>
            <a:r>
              <a:rPr lang="cs-CZ" dirty="0"/>
              <a:t>neúspěch revoluce → absolutismus upevněn</a:t>
            </a:r>
          </a:p>
          <a:p>
            <a:pPr lvl="2"/>
            <a:r>
              <a:rPr lang="cs-CZ" dirty="0"/>
              <a:t>literatura se orientuje demokraticky a její metoda směřuje od romantismu k realismu</a:t>
            </a:r>
          </a:p>
          <a:p>
            <a:pPr lvl="2"/>
            <a:r>
              <a:rPr lang="cs-CZ" dirty="0"/>
              <a:t>např. Božena Němcová, Karel Havlíček Borovský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0227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chemeClr val="accent1">
                <a:lumMod val="40000"/>
                <a:lumOff val="60000"/>
              </a:schemeClr>
            </a:gs>
            <a:gs pos="75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5007CD-1AAF-4DD1-989F-EBCC2D671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266510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cs-CZ" b="0" dirty="0"/>
              <a:t>„A co mi po Bohu může býti dražší nežli vlast? Avšak i cizincům a všemu lidstvu chci být prospěšný.“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3E44AB-C426-45AA-8A13-79D390A8E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3429000"/>
            <a:ext cx="10058400" cy="2743200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6551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34">
            <a:extLst>
              <a:ext uri="{FF2B5EF4-FFF2-40B4-BE49-F238E27FC236}">
                <a16:creationId xmlns:a16="http://schemas.microsoft.com/office/drawing/2014/main" id="{90F58B5B-6F6C-4B05-AABC-5C7E29D95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VÃ½sledek obrÃ¡zku pro dobrovskÃ½ josef">
            <a:extLst>
              <a:ext uri="{FF2B5EF4-FFF2-40B4-BE49-F238E27FC236}">
                <a16:creationId xmlns:a16="http://schemas.microsoft.com/office/drawing/2014/main" id="{5BCFFF79-55AE-4AC3-9580-DC78CADD5B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4" r="-1" b="-1"/>
          <a:stretch/>
        </p:blipFill>
        <p:spPr bwMode="auto">
          <a:xfrm>
            <a:off x="20" y="10"/>
            <a:ext cx="1219198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Rectangle 136">
            <a:extLst>
              <a:ext uri="{FF2B5EF4-FFF2-40B4-BE49-F238E27FC236}">
                <a16:creationId xmlns:a16="http://schemas.microsoft.com/office/drawing/2014/main" id="{E8538EB5-2A77-4D3D-9CC0-45E4B3ECF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" y="0"/>
            <a:ext cx="12188952" cy="6858000"/>
          </a:xfrm>
          <a:prstGeom prst="rect">
            <a:avLst/>
          </a:prstGeom>
          <a:blipFill dpi="0" rotWithShape="1">
            <a:blip r:embed="rId3">
              <a:alphaModFix amt="45000"/>
              <a:lum bright="70000" contrast="-70000"/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32BAFFF-91DB-45BC-BC90-EB355D2AE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cs-CZ"/>
              <a:t>Patriarcha české slavistiky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B9A938-1ADF-48C7-BC1C-D9CAE42B3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050792"/>
          </a:xfrm>
        </p:spPr>
        <p:txBody>
          <a:bodyPr>
            <a:normAutofit/>
          </a:bodyPr>
          <a:lstStyle/>
          <a:p>
            <a:r>
              <a:rPr lang="cs-CZ" dirty="0"/>
              <a:t>též DOBROWSKY, Joseph, původním jménem Doubravský</a:t>
            </a:r>
          </a:p>
          <a:p>
            <a:r>
              <a:rPr lang="cs-CZ" dirty="0"/>
              <a:t>katolický kněz</a:t>
            </a:r>
          </a:p>
          <a:p>
            <a:r>
              <a:rPr lang="cs-CZ" dirty="0"/>
              <a:t>filolog (slavista, bohemista, orientalista)</a:t>
            </a:r>
          </a:p>
          <a:p>
            <a:r>
              <a:rPr lang="cs-CZ" dirty="0"/>
              <a:t>politický, kulturní, literární a církevní historik</a:t>
            </a:r>
          </a:p>
          <a:p>
            <a:r>
              <a:rPr lang="cs-CZ" dirty="0"/>
              <a:t>textolog, editor, publicista</a:t>
            </a:r>
          </a:p>
          <a:p>
            <a:r>
              <a:rPr lang="cs-CZ" dirty="0"/>
              <a:t>kritik</a:t>
            </a:r>
          </a:p>
          <a:p>
            <a:r>
              <a:rPr lang="cs-CZ" dirty="0"/>
              <a:t>autor české mluvnice, německo-českého slovníku, odborných prací historických a filologických</a:t>
            </a:r>
          </a:p>
        </p:txBody>
      </p:sp>
      <p:grpSp>
        <p:nvGrpSpPr>
          <p:cNvPr id="2054" name="Group 138">
            <a:extLst>
              <a:ext uri="{FF2B5EF4-FFF2-40B4-BE49-F238E27FC236}">
                <a16:creationId xmlns:a16="http://schemas.microsoft.com/office/drawing/2014/main" id="{8C493DBA-707F-4792-B521-7C05233EF0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E8BC40BE-943C-4EF7-86EE-15E95D7D5C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1AF1B4F4-520E-4353-BF45-693B4881C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3845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BA301A2-2B3F-4B55-B304-976399100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527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DEEB3D3-37F9-4FB2-9CCD-642E5E698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80" y="484632"/>
            <a:ext cx="6743844" cy="1609344"/>
          </a:xfrm>
        </p:spPr>
        <p:txBody>
          <a:bodyPr>
            <a:normAutofit/>
          </a:bodyPr>
          <a:lstStyle/>
          <a:p>
            <a:r>
              <a:rPr lang="cs-CZ" sz="3200" dirty="0"/>
              <a:t>Josef Dobrovský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F5CEBDC-530F-4A32-ACA2-0CE591BCC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45" y="1842868"/>
            <a:ext cx="6971379" cy="4329332"/>
          </a:xfrm>
        </p:spPr>
        <p:txBody>
          <a:bodyPr>
            <a:normAutofit/>
          </a:bodyPr>
          <a:lstStyle/>
          <a:p>
            <a:r>
              <a:rPr lang="cs-CZ" dirty="0"/>
              <a:t>narodil se 17. srpna 1753 v uherských </a:t>
            </a:r>
            <a:r>
              <a:rPr lang="cs-CZ" dirty="0" err="1"/>
              <a:t>Ďarmotech</a:t>
            </a:r>
            <a:r>
              <a:rPr lang="cs-CZ" dirty="0"/>
              <a:t> u Rábu </a:t>
            </a:r>
          </a:p>
          <a:p>
            <a:r>
              <a:rPr lang="cs-CZ" dirty="0"/>
              <a:t>špatné příjmení v rodném listu, které mu již zůstalo</a:t>
            </a:r>
          </a:p>
          <a:p>
            <a:r>
              <a:rPr lang="cs-CZ" dirty="0"/>
              <a:t>vyrůstal v německém prostředí</a:t>
            </a:r>
          </a:p>
          <a:p>
            <a:r>
              <a:rPr lang="cs-CZ" dirty="0"/>
              <a:t>farářovou přímluvou byl dán na studia</a:t>
            </a:r>
          </a:p>
          <a:p>
            <a:r>
              <a:rPr lang="cs-CZ" dirty="0"/>
              <a:t>českému jazyku se učil až na gymnáziu v Německém (dnešním Havlíčkově) Brodě a v Klatovech</a:t>
            </a:r>
          </a:p>
        </p:txBody>
      </p:sp>
      <p:pic>
        <p:nvPicPr>
          <p:cNvPr id="7" name="Zástupný obsah 3" descr="Obsah obrázku osoba, muž, oblečení, držení&#10;&#10;Popis byl vytvořen automaticky">
            <a:extLst>
              <a:ext uri="{FF2B5EF4-FFF2-40B4-BE49-F238E27FC236}">
                <a16:creationId xmlns:a16="http://schemas.microsoft.com/office/drawing/2014/main" id="{466B0324-75D8-4577-AC02-D3440B7F36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3" b="1483"/>
          <a:stretch/>
        </p:blipFill>
        <p:spPr>
          <a:xfrm>
            <a:off x="7545274" y="10"/>
            <a:ext cx="4646726" cy="685799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82D9341-81A4-4BDF-A49E-185BD76538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58723D3-AE78-438D-AFBC-8EA0FCD130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62AF61B-37F0-4EC2-BDD9-98FAD9CDD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3164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0F58B5B-6F6C-4B05-AABC-5C7E29D95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 descr="SouvisejÃ­cÃ­ obrÃ¡zek">
            <a:extLst>
              <a:ext uri="{FF2B5EF4-FFF2-40B4-BE49-F238E27FC236}">
                <a16:creationId xmlns:a16="http://schemas.microsoft.com/office/drawing/2014/main" id="{5476DF27-BDAA-4B89-BE57-6BF9DF3D57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 bwMode="auto">
          <a:xfrm>
            <a:off x="20" y="10"/>
            <a:ext cx="1219198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E8538EB5-2A77-4D3D-9CC0-45E4B3ECF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" y="0"/>
            <a:ext cx="12188952" cy="6858000"/>
          </a:xfrm>
          <a:prstGeom prst="rect">
            <a:avLst/>
          </a:prstGeom>
          <a:blipFill dpi="0" rotWithShape="1">
            <a:blip r:embed="rId3">
              <a:alphaModFix amt="45000"/>
              <a:lum bright="70000" contrast="-70000"/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4103BFB-16B0-49B0-B9E9-5F1A105E5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cs-CZ"/>
              <a:t>Filozofická studia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E056A2-49B3-4FB9-9B4E-6522226E2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050792"/>
          </a:xfrm>
        </p:spPr>
        <p:txBody>
          <a:bodyPr>
            <a:normAutofit/>
          </a:bodyPr>
          <a:lstStyle/>
          <a:p>
            <a:r>
              <a:rPr lang="cs-CZ"/>
              <a:t>od r. 1767 v </a:t>
            </a:r>
            <a:r>
              <a:rPr lang="cs-CZ" b="1"/>
              <a:t>Praze</a:t>
            </a:r>
          </a:p>
          <a:p>
            <a:r>
              <a:rPr lang="cs-CZ"/>
              <a:t>jako 14tiletý filozof si vydělával na živobytí sám</a:t>
            </a:r>
          </a:p>
          <a:p>
            <a:r>
              <a:rPr lang="cs-CZ"/>
              <a:t>přišel do těsnější styku s </a:t>
            </a:r>
            <a:r>
              <a:rPr lang="cs-CZ" b="1"/>
              <a:t>osvícenskými učiteli</a:t>
            </a:r>
          </a:p>
          <a:p>
            <a:r>
              <a:rPr lang="cs-CZ"/>
              <a:t>profesor </a:t>
            </a:r>
            <a:r>
              <a:rPr lang="cs-CZ" b="1"/>
              <a:t>K.H. Seibt </a:t>
            </a:r>
            <a:r>
              <a:rPr lang="cs-CZ"/>
              <a:t>a jesuita </a:t>
            </a:r>
            <a:r>
              <a:rPr lang="cs-CZ" b="1"/>
              <a:t>Josef Stepling</a:t>
            </a:r>
            <a:r>
              <a:rPr lang="cs-CZ"/>
              <a:t>, ředitel filozofických studií</a:t>
            </a:r>
          </a:p>
          <a:p>
            <a:r>
              <a:rPr lang="cs-CZ"/>
              <a:t>J. Stepling ho navedl k tomu, aby se Dobrovský dal na </a:t>
            </a:r>
            <a:r>
              <a:rPr lang="cs-CZ" b="1"/>
              <a:t>bohosloví a aby vstoupil do jezuitského řádu</a:t>
            </a:r>
            <a:endParaRPr lang="cs-CZ" b="1" dirty="0"/>
          </a:p>
        </p:txBody>
      </p:sp>
      <p:grpSp>
        <p:nvGrpSpPr>
          <p:cNvPr id="4108" name="Group 74">
            <a:extLst>
              <a:ext uri="{FF2B5EF4-FFF2-40B4-BE49-F238E27FC236}">
                <a16:creationId xmlns:a16="http://schemas.microsoft.com/office/drawing/2014/main" id="{8C493DBA-707F-4792-B521-7C05233EF0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E8BC40BE-943C-4EF7-86EE-15E95D7D5C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1AF1B4F4-520E-4353-BF45-693B4881C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7622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90F58B5B-6F6C-4B05-AABC-5C7E29D95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6" name="Picture 6" descr="SouvisejÃ­cÃ­ obrÃ¡zek">
            <a:extLst>
              <a:ext uri="{FF2B5EF4-FFF2-40B4-BE49-F238E27FC236}">
                <a16:creationId xmlns:a16="http://schemas.microsoft.com/office/drawing/2014/main" id="{8F0EB2AF-D4EA-40FC-BB2B-7883E64641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9" b="1338"/>
          <a:stretch/>
        </p:blipFill>
        <p:spPr bwMode="auto">
          <a:xfrm>
            <a:off x="-10648" y="-2"/>
            <a:ext cx="1219198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E8538EB5-2A77-4D3D-9CC0-45E4B3ECF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" y="0"/>
            <a:ext cx="12188952" cy="6858000"/>
          </a:xfrm>
          <a:prstGeom prst="rect">
            <a:avLst/>
          </a:prstGeom>
          <a:blipFill dpi="0" rotWithShape="1">
            <a:blip r:embed="rId3">
              <a:alphaModFix amt="45000"/>
              <a:lum bright="70000" contrast="-70000"/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FD70B53-2EA4-4287-99EC-EC3887B00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cs-CZ"/>
              <a:t>Theologická studia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5C0F13-D4A7-496B-BC89-E2DF2F352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251960"/>
          </a:xfrm>
        </p:spPr>
        <p:txBody>
          <a:bodyPr>
            <a:normAutofit/>
          </a:bodyPr>
          <a:lstStyle/>
          <a:p>
            <a:r>
              <a:rPr lang="cs-CZ" sz="1700" dirty="0"/>
              <a:t>od r. 1773 v </a:t>
            </a:r>
            <a:r>
              <a:rPr lang="cs-CZ" sz="1700" b="1" dirty="0"/>
              <a:t>Praze</a:t>
            </a:r>
          </a:p>
          <a:p>
            <a:r>
              <a:rPr lang="cs-CZ" sz="1700" b="1" dirty="0"/>
              <a:t>biblistika</a:t>
            </a:r>
            <a:r>
              <a:rPr lang="cs-CZ" sz="1700" dirty="0"/>
              <a:t> a </a:t>
            </a:r>
            <a:r>
              <a:rPr lang="cs-CZ" sz="1700" b="1" dirty="0"/>
              <a:t>filologické disciplíny</a:t>
            </a:r>
          </a:p>
          <a:p>
            <a:r>
              <a:rPr lang="cs-CZ" sz="1700" dirty="0"/>
              <a:t>z</a:t>
            </a:r>
            <a:r>
              <a:rPr lang="pt-BR" sz="1700" dirty="0"/>
              <a:t>de se věnoval </a:t>
            </a:r>
            <a:r>
              <a:rPr lang="pt-BR" sz="1700" b="1" dirty="0"/>
              <a:t>textové kritice </a:t>
            </a:r>
            <a:r>
              <a:rPr lang="pt-BR" sz="1700" dirty="0"/>
              <a:t>a </a:t>
            </a:r>
            <a:r>
              <a:rPr lang="pt-BR" sz="1700" b="1" dirty="0"/>
              <a:t>exegezi</a:t>
            </a:r>
            <a:r>
              <a:rPr lang="cs-CZ" sz="1700" dirty="0"/>
              <a:t> (kritické zkoumání textu, především náboženského)</a:t>
            </a:r>
          </a:p>
          <a:p>
            <a:r>
              <a:rPr lang="cs-CZ" sz="1700" dirty="0"/>
              <a:t>mohl uplatnit své </a:t>
            </a:r>
            <a:r>
              <a:rPr lang="cs-CZ" sz="1700" b="1" dirty="0"/>
              <a:t>filologické nadání</a:t>
            </a:r>
            <a:r>
              <a:rPr lang="cs-CZ" sz="1700" dirty="0"/>
              <a:t>, vrozený </a:t>
            </a:r>
            <a:r>
              <a:rPr lang="cs-CZ" sz="1700" b="1" dirty="0"/>
              <a:t>kriticismus</a:t>
            </a:r>
            <a:r>
              <a:rPr lang="cs-CZ" sz="1700" dirty="0"/>
              <a:t> i zájem o </a:t>
            </a:r>
            <a:r>
              <a:rPr lang="cs-CZ" sz="1700" b="1" dirty="0"/>
              <a:t>náboženské otázky</a:t>
            </a:r>
          </a:p>
          <a:p>
            <a:r>
              <a:rPr lang="cs-CZ" sz="1700" dirty="0"/>
              <a:t>nejdůležitější pro něj bylo </a:t>
            </a:r>
            <a:r>
              <a:rPr lang="cs-CZ" sz="1700" b="1" dirty="0"/>
              <a:t>samostudium</a:t>
            </a:r>
            <a:r>
              <a:rPr lang="cs-CZ" sz="1700" dirty="0"/>
              <a:t> a </a:t>
            </a:r>
            <a:r>
              <a:rPr lang="cs-CZ" sz="1700" b="1" dirty="0"/>
              <a:t>učitelé</a:t>
            </a:r>
            <a:r>
              <a:rPr lang="cs-CZ" sz="1700" dirty="0"/>
              <a:t> stojící mimo univerzitu, především pavlánský orientalista a slavista V.F. </a:t>
            </a:r>
            <a:r>
              <a:rPr lang="cs-CZ" sz="1700" dirty="0" err="1"/>
              <a:t>Durych</a:t>
            </a:r>
            <a:endParaRPr lang="cs-CZ" sz="1700" dirty="0"/>
          </a:p>
          <a:p>
            <a:r>
              <a:rPr lang="cs-CZ" sz="1700" dirty="0"/>
              <a:t>přijal nižší svěcení, vysvěcen na </a:t>
            </a:r>
            <a:r>
              <a:rPr lang="cs-CZ" sz="1700" b="1" dirty="0" err="1"/>
              <a:t>subdiakona</a:t>
            </a:r>
            <a:r>
              <a:rPr lang="cs-CZ" sz="1700" dirty="0"/>
              <a:t>, poté </a:t>
            </a:r>
            <a:r>
              <a:rPr lang="cs-CZ" sz="1700" b="1" dirty="0" err="1"/>
              <a:t>diakona</a:t>
            </a:r>
            <a:endParaRPr lang="cs-CZ" sz="1700" b="1" dirty="0"/>
          </a:p>
          <a:p>
            <a:r>
              <a:rPr lang="cs-CZ" sz="1700" dirty="0"/>
              <a:t>1777 úspěšně završil své formální teologické vzdělání a vydal se (jako pouhý jáhen) do praktického života</a:t>
            </a:r>
          </a:p>
          <a:p>
            <a:r>
              <a:rPr lang="cs-CZ" sz="1700" dirty="0"/>
              <a:t>1786 vysvěcen na kněze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C493DBA-707F-4792-B521-7C05233EF0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E8BC40BE-943C-4EF7-86EE-15E95D7D5C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1AF1B4F4-520E-4353-BF45-693B4881C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0680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4E5AF1-3EC2-4E07-B61F-3FC00ADA9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Učitel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819A44-74D6-4D81-BB81-BDD9A2896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1776-1787 jako </a:t>
            </a:r>
            <a:r>
              <a:rPr lang="cs-CZ" sz="2400" b="1" dirty="0"/>
              <a:t>soukromý učitel matematiky a filosofie </a:t>
            </a:r>
            <a:r>
              <a:rPr lang="cs-CZ" sz="2400" dirty="0"/>
              <a:t>u hraběte Fr. Ant. Nostice (celým jménem František de Paula Antonín Josef Jan Nepomuk hrabě Nostic-</a:t>
            </a:r>
            <a:r>
              <a:rPr lang="cs-CZ" sz="2400" dirty="0" err="1"/>
              <a:t>Rieneck</a:t>
            </a:r>
            <a:r>
              <a:rPr lang="cs-CZ" sz="24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orientalistika, biblická hermeneutika, slavistika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err="1"/>
              <a:t>ovlivěn</a:t>
            </a:r>
            <a:r>
              <a:rPr lang="cs-CZ" sz="2400" dirty="0"/>
              <a:t> přátelskými kontakty s jinými učenci, </a:t>
            </a:r>
            <a:br>
              <a:rPr lang="cs-CZ" sz="2400" dirty="0"/>
            </a:br>
            <a:r>
              <a:rPr lang="cs-CZ" sz="2400" dirty="0"/>
              <a:t>zejména s V. F. </a:t>
            </a:r>
            <a:r>
              <a:rPr lang="cs-CZ" sz="2400" b="1" dirty="0" err="1"/>
              <a:t>Durych</a:t>
            </a:r>
            <a:r>
              <a:rPr lang="cs-CZ" sz="2400" dirty="0"/>
              <a:t> a F. M. </a:t>
            </a:r>
            <a:r>
              <a:rPr lang="cs-CZ" sz="2400" b="1" dirty="0" err="1"/>
              <a:t>Pelcl</a:t>
            </a:r>
            <a:r>
              <a:rPr lang="cs-CZ" sz="24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b="1" dirty="0"/>
              <a:t>odborná kritika </a:t>
            </a:r>
            <a:r>
              <a:rPr lang="cs-CZ" sz="2400" dirty="0"/>
              <a:t>jako hlavní metoda poznávacího </a:t>
            </a:r>
            <a:br>
              <a:rPr lang="cs-CZ" sz="2400" dirty="0"/>
            </a:br>
            <a:r>
              <a:rPr lang="cs-CZ" sz="2400" dirty="0"/>
              <a:t>procesu (= racionalismus)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/>
              <a:t>„Nikdy pomocí autority, vždy pomocí argumentů.”</a:t>
            </a:r>
            <a:endParaRPr lang="cs-CZ" sz="2400" dirty="0"/>
          </a:p>
        </p:txBody>
      </p:sp>
      <p:pic>
        <p:nvPicPr>
          <p:cNvPr id="1026" name="Picture 2" descr="VÃ½sledek obrÃ¡zku pro nostic frantisek">
            <a:extLst>
              <a:ext uri="{FF2B5EF4-FFF2-40B4-BE49-F238E27FC236}">
                <a16:creationId xmlns:a16="http://schemas.microsoft.com/office/drawing/2014/main" id="{01253F36-8E9D-423A-8A70-4FB2FD5DC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652" y="2946952"/>
            <a:ext cx="20955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3683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řevo">
  <a:themeElements>
    <a:clrScheme name="Wood Type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Wood 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1695</Words>
  <Application>Microsoft Office PowerPoint</Application>
  <PresentationFormat>Širokoúhlá obrazovka</PresentationFormat>
  <Paragraphs>140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0" baseType="lpstr">
      <vt:lpstr>Arial</vt:lpstr>
      <vt:lpstr>Bookman Old Style</vt:lpstr>
      <vt:lpstr>Calibri</vt:lpstr>
      <vt:lpstr>Century Gothic</vt:lpstr>
      <vt:lpstr>Rockwell Extra Bold</vt:lpstr>
      <vt:lpstr>Wingdings</vt:lpstr>
      <vt:lpstr>Dřevo</vt:lpstr>
      <vt:lpstr>Josef Dobrovský</vt:lpstr>
      <vt:lpstr>Osvícenství</vt:lpstr>
      <vt:lpstr>Národní obrození</vt:lpstr>
      <vt:lpstr>„A co mi po Bohu může býti dražší nežli vlast? Avšak i cizincům a všemu lidstvu chci být prospěšný.“</vt:lpstr>
      <vt:lpstr>Patriarcha české slavistiky </vt:lpstr>
      <vt:lpstr>Josef Dobrovský</vt:lpstr>
      <vt:lpstr>Filozofická studia</vt:lpstr>
      <vt:lpstr>Theologická studia</vt:lpstr>
      <vt:lpstr>Učitel</vt:lpstr>
      <vt:lpstr>Královská česká společnost nauk</vt:lpstr>
      <vt:lpstr>Literární činnost</vt:lpstr>
      <vt:lpstr>Prezentace aplikace PowerPoint</vt:lpstr>
      <vt:lpstr>„Nejbezpečnější prostředek, jak naše dějiny očistit od pohádek a výmyslů, je nic nepřijímat bez platných svědectví a vždy jít nazpět k prvnímu prameni.“</vt:lpstr>
      <vt:lpstr>Prezentace aplikace PowerPoint</vt:lpstr>
      <vt:lpstr>Slavista</vt:lpstr>
      <vt:lpstr>Kritik</vt:lpstr>
      <vt:lpstr>Život na Malé Straně</vt:lpstr>
      <vt:lpstr>Výzkumné cesty</vt:lpstr>
      <vt:lpstr>Prezentace aplikace PowerPoint</vt:lpstr>
      <vt:lpstr>Prezentace aplikace PowerPoint</vt:lpstr>
      <vt:lpstr>Přínos</vt:lpstr>
      <vt:lpstr>Prezentace aplikace PowerPoint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Josef Dobrovský</dc:title>
  <dc:creator>Veronika Šujanová</dc:creator>
  <cp:lastModifiedBy>Veronika Šujanová</cp:lastModifiedBy>
  <cp:revision>1</cp:revision>
  <dcterms:created xsi:type="dcterms:W3CDTF">2019-03-18T21:02:42Z</dcterms:created>
  <dcterms:modified xsi:type="dcterms:W3CDTF">2019-03-18T21:03:42Z</dcterms:modified>
</cp:coreProperties>
</file>