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8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81" r:id="rId19"/>
    <p:sldId id="273" r:id="rId20"/>
    <p:sldId id="278" r:id="rId21"/>
    <p:sldId id="279" r:id="rId22"/>
    <p:sldId id="274" r:id="rId23"/>
    <p:sldId id="275" r:id="rId24"/>
    <p:sldId id="269" r:id="rId25"/>
    <p:sldId id="27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322" autoAdjust="0"/>
  </p:normalViewPr>
  <p:slideViewPr>
    <p:cSldViewPr snapToGrid="0">
      <p:cViewPr varScale="1">
        <p:scale>
          <a:sx n="70" d="100"/>
          <a:sy n="70" d="100"/>
        </p:scale>
        <p:origin x="929" y="51"/>
      </p:cViewPr>
      <p:guideLst/>
    </p:cSldViewPr>
  </p:slideViewPr>
  <p:outlineViewPr>
    <p:cViewPr>
      <p:scale>
        <a:sx n="33" d="100"/>
        <a:sy n="33" d="100"/>
      </p:scale>
      <p:origin x="0" y="-1882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11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03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681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047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797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80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350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369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953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06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07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01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07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646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789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17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03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0D00DA5-33EA-42C3-952B-FF6CB2EA98F1}" type="datetimeFigureOut">
              <a:rPr lang="cs-CZ" smtClean="0"/>
              <a:t>09.04.2019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60FF790-5074-4E05-ABF6-B5572C8485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09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8pfWDqzDVc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5uQJ80sl_8" TargetMode="External"/><Relationship Id="rId2" Type="http://schemas.openxmlformats.org/officeDocument/2006/relationships/hyperlink" Target="https://www.youtube.com/watch?v=BAmuvFglu0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nackovyhukvaldy.cz/" TargetMode="External"/><Relationship Id="rId2" Type="http://schemas.openxmlformats.org/officeDocument/2006/relationships/hyperlink" Target="https://www.leosjanacek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estopisy.net/103-hukvaldy-leose-janacka-s-hradem-a-krasnou-oborou.php" TargetMode="External"/><Relationship Id="rId5" Type="http://schemas.openxmlformats.org/officeDocument/2006/relationships/hyperlink" Target="https://www.lasska-brana.cz/cz/subjekt/atraktivity/pamatnik-leose-janacka" TargetMode="External"/><Relationship Id="rId4" Type="http://schemas.openxmlformats.org/officeDocument/2006/relationships/hyperlink" Target="http://www.pribor.cz/www/cz/hukvaldy/pamatnik-a-rodny-dum-leose-janacka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7FOXEqvmcec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02A1AB-3670-4DF9-8BCC-6BBB51A79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2740" y="309629"/>
            <a:ext cx="9144000" cy="2387600"/>
          </a:xfrm>
        </p:spPr>
        <p:txBody>
          <a:bodyPr/>
          <a:lstStyle/>
          <a:p>
            <a:r>
              <a:rPr lang="cs-CZ" dirty="0"/>
              <a:t>Leoš Janáček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1F79F-0AEB-40DD-A9CF-0BC14D351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4257" y="6254496"/>
            <a:ext cx="4325368" cy="474371"/>
          </a:xfrm>
        </p:spPr>
        <p:txBody>
          <a:bodyPr>
            <a:normAutofit/>
          </a:bodyPr>
          <a:lstStyle/>
          <a:p>
            <a:r>
              <a:rPr lang="cs-CZ" dirty="0"/>
              <a:t>Lucie Kalandříková, 437491</a:t>
            </a:r>
          </a:p>
        </p:txBody>
      </p:sp>
    </p:spTree>
    <p:extLst>
      <p:ext uri="{BB962C8B-B14F-4D97-AF65-F5344CB8AC3E}">
        <p14:creationId xmlns:p14="http://schemas.microsoft.com/office/powerpoint/2010/main" val="406691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61F06E-5C1A-4F60-BBF6-A055A8267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Tvorba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26BCC9-6179-4295-8C6D-7DF53A914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Období přípravné: 1873 - 1888</a:t>
            </a:r>
          </a:p>
          <a:p>
            <a:r>
              <a:rPr lang="cs-CZ" dirty="0"/>
              <a:t>Období zrání: 1888 - 1904</a:t>
            </a:r>
          </a:p>
          <a:p>
            <a:r>
              <a:rPr lang="cs-CZ" dirty="0"/>
              <a:t>Období zralosti: 1904 - 1918</a:t>
            </a:r>
          </a:p>
          <a:p>
            <a:r>
              <a:rPr lang="cs-CZ" dirty="0"/>
              <a:t>Období vrcholné syntézy:1918 - 1928</a:t>
            </a:r>
          </a:p>
        </p:txBody>
      </p:sp>
    </p:spTree>
    <p:extLst>
      <p:ext uri="{BB962C8B-B14F-4D97-AF65-F5344CB8AC3E}">
        <p14:creationId xmlns:p14="http://schemas.microsoft.com/office/powerpoint/2010/main" val="2081779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3B1549-C1A0-4E7B-8154-3F93120F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Období přípravné 1873 - 1888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933B0-9897-4C01-ACB4-C75F5392F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Mužské sbory: </a:t>
            </a:r>
            <a:r>
              <a:rPr lang="cs-CZ" i="1" dirty="0"/>
              <a:t>Orání, Nestálost lásky </a:t>
            </a:r>
            <a:endParaRPr lang="cs-CZ" dirty="0"/>
          </a:p>
          <a:p>
            <a:r>
              <a:rPr lang="cs-CZ" dirty="0"/>
              <a:t>Klavírní tvorba: </a:t>
            </a:r>
            <a:r>
              <a:rPr lang="cs-CZ" i="1" dirty="0"/>
              <a:t>Zdenčiny variace</a:t>
            </a:r>
          </a:p>
          <a:p>
            <a:r>
              <a:rPr lang="cs-CZ" dirty="0"/>
              <a:t>Opera: </a:t>
            </a:r>
            <a:r>
              <a:rPr lang="cs-CZ" i="1" dirty="0"/>
              <a:t>Šárka</a:t>
            </a:r>
            <a:endParaRPr lang="cs-CZ" dirty="0"/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174077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DF4EA3-B2F1-4E0B-B722-17AAD4C20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Období zrání 1888 - 1904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2F2631-2416-4E81-AFBF-A216C7728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Kytice z národních písní moravských </a:t>
            </a:r>
            <a:r>
              <a:rPr lang="cs-CZ" i="1" dirty="0">
                <a:sym typeface="Wingdings" panose="05000000000000000000" pitchFamily="2" charset="2"/>
              </a:rPr>
              <a:t> </a:t>
            </a:r>
            <a:r>
              <a:rPr lang="cs-CZ" b="1" i="1" dirty="0">
                <a:sym typeface="Wingdings" panose="05000000000000000000" pitchFamily="2" charset="2"/>
              </a:rPr>
              <a:t>Moravská lidová poezie v písních</a:t>
            </a:r>
            <a:endParaRPr lang="cs-CZ" b="1" i="1" dirty="0"/>
          </a:p>
          <a:p>
            <a:r>
              <a:rPr lang="cs-CZ" i="1" dirty="0"/>
              <a:t>Valašské tance, Národní tance na Moravě, Královničky, </a:t>
            </a:r>
            <a:r>
              <a:rPr lang="cs-CZ" i="1" dirty="0" err="1"/>
              <a:t>Ukvalské</a:t>
            </a:r>
            <a:r>
              <a:rPr lang="cs-CZ" i="1" dirty="0"/>
              <a:t> písně, </a:t>
            </a:r>
            <a:r>
              <a:rPr lang="cs-CZ" i="1" dirty="0" err="1"/>
              <a:t>Rákoš</a:t>
            </a:r>
            <a:r>
              <a:rPr lang="cs-CZ" i="1" dirty="0"/>
              <a:t> </a:t>
            </a:r>
            <a:r>
              <a:rPr lang="cs-CZ" i="1" dirty="0" err="1"/>
              <a:t>Rákoczy</a:t>
            </a:r>
            <a:r>
              <a:rPr lang="cs-CZ" i="1" dirty="0"/>
              <a:t>, </a:t>
            </a:r>
          </a:p>
          <a:p>
            <a:r>
              <a:rPr lang="cs-CZ" dirty="0"/>
              <a:t>Opera: </a:t>
            </a:r>
            <a:r>
              <a:rPr lang="cs-CZ" i="1" dirty="0"/>
              <a:t>Počátek románu, </a:t>
            </a:r>
            <a:r>
              <a:rPr lang="cs-CZ" b="1" i="1" dirty="0"/>
              <a:t>Její pastorkyňa </a:t>
            </a:r>
            <a:endParaRPr lang="cs-CZ" b="1" dirty="0"/>
          </a:p>
          <a:p>
            <a:endParaRPr lang="cs-CZ" i="1" dirty="0"/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692579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BB6544-B9AB-480A-BEA8-D21BD9AF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Období zralosti 1904 - 1918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B14D7F-E245-4FEE-9775-7B77D1EB7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Opery: </a:t>
            </a:r>
            <a:r>
              <a:rPr lang="cs-CZ" i="1" dirty="0"/>
              <a:t>Osud, Výlety pana Broučka</a:t>
            </a:r>
          </a:p>
          <a:p>
            <a:r>
              <a:rPr lang="cs-CZ" dirty="0"/>
              <a:t>Sbory: </a:t>
            </a:r>
            <a:r>
              <a:rPr lang="cs-CZ" i="1" dirty="0"/>
              <a:t>Kantor Halfar, </a:t>
            </a:r>
            <a:r>
              <a:rPr lang="cs-CZ" b="1" i="1" dirty="0"/>
              <a:t>Maryčka </a:t>
            </a:r>
            <a:r>
              <a:rPr lang="cs-CZ" b="1" i="1" dirty="0" err="1"/>
              <a:t>Magdónova</a:t>
            </a:r>
            <a:r>
              <a:rPr lang="cs-CZ" i="1" dirty="0"/>
              <a:t>, 70 000, </a:t>
            </a:r>
            <a:r>
              <a:rPr lang="cs-CZ" b="1" i="1" dirty="0"/>
              <a:t>Otče náš</a:t>
            </a:r>
            <a:r>
              <a:rPr lang="cs-CZ" dirty="0"/>
              <a:t>,</a:t>
            </a:r>
          </a:p>
          <a:p>
            <a:pPr lvl="1"/>
            <a:r>
              <a:rPr lang="cs-CZ" sz="1100" dirty="0"/>
              <a:t> </a:t>
            </a:r>
            <a:r>
              <a:rPr lang="cs-CZ" sz="1100" dirty="0">
                <a:hlinkClick r:id="rId2"/>
              </a:rPr>
              <a:t>https://www.youtube.com/watch?v=z8pfWDqzDVc</a:t>
            </a:r>
            <a:r>
              <a:rPr lang="cs-CZ" sz="1100" dirty="0"/>
              <a:t>  </a:t>
            </a:r>
            <a:endParaRPr lang="cs-CZ" sz="1100" b="1" i="1" dirty="0"/>
          </a:p>
          <a:p>
            <a:r>
              <a:rPr lang="cs-CZ" dirty="0"/>
              <a:t>Symfonická hudba: </a:t>
            </a:r>
            <a:r>
              <a:rPr lang="cs-CZ" b="1" i="1" dirty="0"/>
              <a:t>Taras </a:t>
            </a:r>
            <a:r>
              <a:rPr lang="cs-CZ" b="1" i="1" dirty="0" err="1"/>
              <a:t>Bulba</a:t>
            </a:r>
            <a:r>
              <a:rPr lang="cs-CZ" b="1" i="1" dirty="0"/>
              <a:t> </a:t>
            </a:r>
            <a:r>
              <a:rPr lang="cs-CZ" dirty="0"/>
              <a:t>(Gogol)</a:t>
            </a:r>
            <a:endParaRPr lang="cs-CZ" b="1" i="1" dirty="0"/>
          </a:p>
          <a:p>
            <a:r>
              <a:rPr lang="cs-CZ" dirty="0"/>
              <a:t>Klavírní dílo: </a:t>
            </a:r>
          </a:p>
          <a:p>
            <a:pPr lvl="1"/>
            <a:r>
              <a:rPr lang="cs-CZ" i="1" dirty="0"/>
              <a:t>Po zarostlém chodníčku</a:t>
            </a:r>
          </a:p>
          <a:p>
            <a:pPr lvl="1"/>
            <a:r>
              <a:rPr lang="cs-CZ" i="1" dirty="0"/>
              <a:t>Sonáta 1905 </a:t>
            </a:r>
          </a:p>
          <a:p>
            <a:pPr lvl="2"/>
            <a:r>
              <a:rPr lang="cs-CZ" i="1" dirty="0"/>
              <a:t>demonstrace za zřízení české školy – úmrtí dělníka Františka Pavlíka, které Janáček sám viděl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2611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35490-34A9-4AF4-9C58-A4B754DD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Období vrcholné syntézy 1918 - 1928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D2D4A1-5B3A-4324-AA04-153E604D1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Orchestrální: </a:t>
            </a:r>
            <a:r>
              <a:rPr lang="cs-CZ" i="1" dirty="0"/>
              <a:t>Balada Blanická, </a:t>
            </a:r>
            <a:r>
              <a:rPr lang="cs-CZ" b="1" i="1" dirty="0"/>
              <a:t>Lašské tance,</a:t>
            </a:r>
            <a:r>
              <a:rPr lang="cs-CZ" dirty="0"/>
              <a:t> </a:t>
            </a:r>
            <a:r>
              <a:rPr lang="cs-CZ" b="1" i="1" dirty="0" err="1"/>
              <a:t>Sinfonietta</a:t>
            </a:r>
            <a:r>
              <a:rPr lang="cs-CZ" i="1" dirty="0"/>
              <a:t> </a:t>
            </a:r>
            <a:r>
              <a:rPr lang="cs-CZ" dirty="0"/>
              <a:t>(věnováno Brnu) </a:t>
            </a:r>
            <a:r>
              <a:rPr lang="cs-CZ" sz="1200" dirty="0">
                <a:hlinkClick r:id="rId2"/>
              </a:rPr>
              <a:t>https://www.youtube.com/watch?v=BAmuvFglu0g</a:t>
            </a:r>
            <a:r>
              <a:rPr lang="cs-CZ" sz="1200" dirty="0"/>
              <a:t> </a:t>
            </a:r>
            <a:endParaRPr lang="cs-CZ" sz="1200" i="1" dirty="0"/>
          </a:p>
          <a:p>
            <a:r>
              <a:rPr lang="cs-CZ" dirty="0"/>
              <a:t>Opery: </a:t>
            </a:r>
            <a:r>
              <a:rPr lang="cs-CZ" b="1" i="1" dirty="0"/>
              <a:t>Káťa Kabanová, Příhody lišky Bystroušky, Věc Makropulos, </a:t>
            </a:r>
          </a:p>
          <a:p>
            <a:pPr marL="0" indent="0">
              <a:buNone/>
            </a:pPr>
            <a:r>
              <a:rPr lang="cs-CZ" b="1" i="1" dirty="0"/>
              <a:t>Z mrtvého domu</a:t>
            </a:r>
          </a:p>
          <a:p>
            <a:pPr marL="0" indent="0">
              <a:buNone/>
            </a:pPr>
            <a:r>
              <a:rPr lang="cs-CZ" b="1" i="1" dirty="0"/>
              <a:t>	</a:t>
            </a:r>
            <a:r>
              <a:rPr lang="cs-CZ" sz="1300" dirty="0">
                <a:hlinkClick r:id="rId3"/>
              </a:rPr>
              <a:t>https://www.youtube.com/watch?v=Y5uQJ80sl_8</a:t>
            </a:r>
            <a:r>
              <a:rPr lang="cs-CZ" sz="1300" dirty="0"/>
              <a:t> </a:t>
            </a:r>
            <a:endParaRPr lang="cs-CZ" sz="1300" b="1" i="1" dirty="0"/>
          </a:p>
          <a:p>
            <a:r>
              <a:rPr lang="cs-CZ" dirty="0"/>
              <a:t>Smyčcový kvartet: </a:t>
            </a:r>
            <a:r>
              <a:rPr lang="cs-CZ" b="1" i="1" dirty="0"/>
              <a:t>Z podnětu Tolstého</a:t>
            </a:r>
            <a:r>
              <a:rPr lang="cs-CZ" b="1" dirty="0"/>
              <a:t> </a:t>
            </a:r>
            <a:r>
              <a:rPr lang="cs-CZ" b="1" i="1" dirty="0" err="1"/>
              <a:t>Kreutzerovy</a:t>
            </a:r>
            <a:r>
              <a:rPr lang="cs-CZ" b="1" i="1" dirty="0"/>
              <a:t> sonáty, Listy důvěrné </a:t>
            </a:r>
          </a:p>
          <a:p>
            <a:r>
              <a:rPr lang="cs-CZ" b="1" i="1" dirty="0"/>
              <a:t>Glagolská mše, Zápisník zmizelého</a:t>
            </a:r>
          </a:p>
          <a:p>
            <a:r>
              <a:rPr lang="cs-CZ" i="1" dirty="0"/>
              <a:t>Sbor při kladení základního kamene Masarykovy univerzity Brno</a:t>
            </a:r>
          </a:p>
          <a:p>
            <a:r>
              <a:rPr lang="cs-CZ" i="1" dirty="0"/>
              <a:t>Capriccio</a:t>
            </a:r>
            <a:r>
              <a:rPr lang="cs-CZ" dirty="0"/>
              <a:t> – pro klavír levou rukou a komorní soubor (věnováno klavíristovi Otakaru </a:t>
            </a:r>
            <a:r>
              <a:rPr lang="cs-CZ" dirty="0" err="1"/>
              <a:t>Hollmannovi</a:t>
            </a:r>
            <a:r>
              <a:rPr lang="cs-CZ" dirty="0"/>
              <a:t>, který přišel za světové války o ruku)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0318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EB1AC-3FE6-4CDC-8DAA-86B6728F3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98312"/>
            <a:ext cx="9601196" cy="1303867"/>
          </a:xfrm>
        </p:spPr>
        <p:txBody>
          <a:bodyPr/>
          <a:lstStyle/>
          <a:p>
            <a:r>
              <a:rPr lang="cs-CZ" dirty="0"/>
              <a:t>Stezka po stopách Leoše Janáčka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298A67-D102-4148-9F28-13630EF42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38" y="2658428"/>
            <a:ext cx="4997208" cy="4009784"/>
          </a:xfrm>
        </p:spPr>
        <p:txBody>
          <a:bodyPr>
            <a:normAutofit/>
          </a:bodyPr>
          <a:lstStyle/>
          <a:p>
            <a:r>
              <a:rPr lang="cs-CZ" dirty="0"/>
              <a:t>1. Augustiniánské opatství sv. Tomáše na Starém Brně</a:t>
            </a:r>
          </a:p>
          <a:p>
            <a:r>
              <a:rPr lang="cs-CZ" dirty="0"/>
              <a:t>2. Mendlovo náměstí</a:t>
            </a:r>
          </a:p>
          <a:p>
            <a:pPr lvl="1"/>
            <a:r>
              <a:rPr lang="cs-CZ" dirty="0"/>
              <a:t>Janáček zde žil celý život do svých 56 let </a:t>
            </a:r>
          </a:p>
          <a:p>
            <a:pPr lvl="1"/>
            <a:r>
              <a:rPr lang="cs-CZ" dirty="0"/>
              <a:t>Nejprve na ulici Křížová, poté přímo na Mendlově náměstí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E465F7-F0C5-4593-9BAC-6E2697BB3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8" t="12580" r="9609" b="5692"/>
          <a:stretch/>
        </p:blipFill>
        <p:spPr>
          <a:xfrm>
            <a:off x="5666646" y="2658428"/>
            <a:ext cx="5982706" cy="336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75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975EE3-9D5D-475E-A0A4-B061113E3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54" y="506376"/>
            <a:ext cx="5011168" cy="4351338"/>
          </a:xfrm>
        </p:spPr>
        <p:txBody>
          <a:bodyPr/>
          <a:lstStyle/>
          <a:p>
            <a:r>
              <a:rPr lang="cs-CZ" dirty="0"/>
              <a:t>3. Zelný trh</a:t>
            </a:r>
          </a:p>
          <a:p>
            <a:pPr lvl="1"/>
            <a:r>
              <a:rPr lang="cs-CZ" dirty="0"/>
              <a:t>Zde zapisoval řeč trhovců </a:t>
            </a:r>
            <a:r>
              <a:rPr lang="cs-CZ" dirty="0">
                <a:sym typeface="Wingdings" panose="05000000000000000000" pitchFamily="2" charset="2"/>
              </a:rPr>
              <a:t>nápěvky mluvy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Divadlo Reduta – jako mladý zde účinkoval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Josef </a:t>
            </a:r>
            <a:r>
              <a:rPr lang="cs-CZ" dirty="0" err="1">
                <a:sym typeface="Wingdings" panose="05000000000000000000" pitchFamily="2" charset="2"/>
              </a:rPr>
              <a:t>Lídl</a:t>
            </a:r>
            <a:r>
              <a:rPr lang="cs-CZ" dirty="0">
                <a:sym typeface="Wingdings" panose="05000000000000000000" pitchFamily="2" charset="2"/>
              </a:rPr>
              <a:t> – výroba hudebních nástrojů a obchod s klavíry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6B56BC-E524-43A0-B277-9E8AD6595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46" t="22900" r="25058" b="18168"/>
          <a:stretch/>
        </p:blipFill>
        <p:spPr>
          <a:xfrm>
            <a:off x="473894" y="3251164"/>
            <a:ext cx="4760465" cy="31004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692B9D6-48C4-40D3-B2F9-4D5A3F5C2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4" t="12927" r="20305" b="5324"/>
          <a:stretch/>
        </p:blipFill>
        <p:spPr>
          <a:xfrm>
            <a:off x="6477582" y="506376"/>
            <a:ext cx="5350426" cy="407337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844253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30BEBE-B41B-4CBB-A91E-B684EBC9E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7949"/>
            <a:ext cx="7335559" cy="3583559"/>
          </a:xfrm>
        </p:spPr>
        <p:txBody>
          <a:bodyPr>
            <a:normAutofit/>
          </a:bodyPr>
          <a:lstStyle/>
          <a:p>
            <a:r>
              <a:rPr lang="cs-CZ" sz="2000" dirty="0"/>
              <a:t>4. Stopkova plzeňská pivnice – oblíbené místo českého společenského a kulturního života</a:t>
            </a:r>
          </a:p>
          <a:p>
            <a:r>
              <a:rPr lang="cs-CZ" sz="2000" dirty="0"/>
              <a:t>5. Palác Chlumeckých – Lidové noviny </a:t>
            </a:r>
          </a:p>
          <a:p>
            <a:r>
              <a:rPr lang="cs-CZ" sz="2000" dirty="0"/>
              <a:t>6. Knihkupectví B&amp;N – český podnik, Janáček zde objednával knihy a noty</a:t>
            </a:r>
          </a:p>
          <a:p>
            <a:pPr lvl="1"/>
            <a:r>
              <a:rPr lang="cs-CZ" sz="2000" dirty="0"/>
              <a:t>Barvič měj také zájem o ruskou kulturu</a:t>
            </a:r>
          </a:p>
          <a:p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1998BB8-E53D-463D-BCF0-D1371D61A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2" t="21068" r="63588" b="15012"/>
          <a:stretch/>
        </p:blipFill>
        <p:spPr>
          <a:xfrm>
            <a:off x="251287" y="2889783"/>
            <a:ext cx="2973968" cy="372042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04A8897-A06F-4BB8-90E5-92F421511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72" t="22290" r="39256" b="17150"/>
          <a:stretch/>
        </p:blipFill>
        <p:spPr>
          <a:xfrm>
            <a:off x="3392355" y="2887016"/>
            <a:ext cx="2477953" cy="372318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619B467-2D14-4F6C-A995-8B09814936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23" t="28499" r="47843" b="23868"/>
          <a:stretch/>
        </p:blipFill>
        <p:spPr>
          <a:xfrm>
            <a:off x="6198434" y="2963825"/>
            <a:ext cx="5367680" cy="358355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3BC3BE5-4024-457A-9F62-B1BB107B5A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08" t="15572" r="20076" b="11959"/>
          <a:stretch/>
        </p:blipFill>
        <p:spPr>
          <a:xfrm>
            <a:off x="8096664" y="524261"/>
            <a:ext cx="3546545" cy="237325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60421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7483BC-7B4D-4F2A-BB27-0D7EA9303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57" y="721152"/>
            <a:ext cx="6157019" cy="3318936"/>
          </a:xfrm>
        </p:spPr>
        <p:txBody>
          <a:bodyPr/>
          <a:lstStyle/>
          <a:p>
            <a:r>
              <a:rPr lang="cs-CZ" dirty="0"/>
              <a:t>7. U </a:t>
            </a:r>
            <a:r>
              <a:rPr lang="cs-CZ" dirty="0" err="1"/>
              <a:t>Polenků</a:t>
            </a:r>
            <a:r>
              <a:rPr lang="cs-CZ" dirty="0"/>
              <a:t> – scházela se zde společnost českých herců, studenti i novináři, Janáček zde oslavoval úspěchy</a:t>
            </a:r>
          </a:p>
          <a:p>
            <a:r>
              <a:rPr lang="cs-CZ" dirty="0"/>
              <a:t>8. hotel Slavia – schůzky Ruského kroužku</a:t>
            </a:r>
          </a:p>
          <a:p>
            <a:r>
              <a:rPr lang="cs-CZ" dirty="0"/>
              <a:t>9. Besední dům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F6BD6C-9B74-4D8C-BAF1-05A7FC1373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1" t="31349" r="21450" b="18779"/>
          <a:stretch/>
        </p:blipFill>
        <p:spPr>
          <a:xfrm>
            <a:off x="5492855" y="3577721"/>
            <a:ext cx="6393266" cy="302969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970BB34-A359-4EAB-992E-8BD50FA5D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0" t="18829" r="22023" b="13384"/>
          <a:stretch/>
        </p:blipFill>
        <p:spPr>
          <a:xfrm>
            <a:off x="411829" y="3557001"/>
            <a:ext cx="4754245" cy="305041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858DEF6-882B-4616-853E-BCAE4D652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09" t="17405" r="20935" b="12468"/>
          <a:stretch/>
        </p:blipFill>
        <p:spPr>
          <a:xfrm>
            <a:off x="7308221" y="250587"/>
            <a:ext cx="4696564" cy="310550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18070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029EF4-A81A-4A6C-BFE9-195482D7A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493" y="1035362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10. České Národní divadlo v Brně na Veveří</a:t>
            </a:r>
          </a:p>
          <a:p>
            <a:r>
              <a:rPr lang="cs-CZ" dirty="0"/>
              <a:t>11. Vesna – dívčí ústav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9C2856-21EC-4289-AFA6-4749D0930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70" t="28744" r="9026" b="24676"/>
          <a:stretch/>
        </p:blipFill>
        <p:spPr>
          <a:xfrm>
            <a:off x="486284" y="2230181"/>
            <a:ext cx="5293282" cy="412722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17F0612-E9C8-42F1-87BC-A160E41BC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06" t="18626" r="41546" b="26310"/>
          <a:stretch/>
        </p:blipFill>
        <p:spPr>
          <a:xfrm>
            <a:off x="8239222" y="495592"/>
            <a:ext cx="3466494" cy="591600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96111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51DCA-95D3-498B-91FD-56EC7CD1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Přelom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48A861-2C8D-4074-8C2F-5ACC2E240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Pozdní romantismus 1900 – 1920</a:t>
            </a:r>
          </a:p>
          <a:p>
            <a:pPr lvl="1"/>
            <a:r>
              <a:rPr lang="cs-CZ" dirty="0"/>
              <a:t>Česká národní škola </a:t>
            </a:r>
          </a:p>
          <a:p>
            <a:r>
              <a:rPr lang="cs-CZ" dirty="0"/>
              <a:t>Hudba 20 století – v období 1. světové války dvě větve hudby</a:t>
            </a:r>
          </a:p>
          <a:p>
            <a:pPr lvl="1"/>
            <a:r>
              <a:rPr lang="cs-CZ" dirty="0"/>
              <a:t>Klasická větev</a:t>
            </a:r>
          </a:p>
          <a:p>
            <a:pPr lvl="1"/>
            <a:r>
              <a:rPr lang="cs-CZ" dirty="0"/>
              <a:t>Avantgardní větev</a:t>
            </a:r>
          </a:p>
          <a:p>
            <a:r>
              <a:rPr lang="cs-CZ" dirty="0"/>
              <a:t>Dílo Janáčka pochází až z 20 století, </a:t>
            </a:r>
          </a:p>
          <a:p>
            <a:r>
              <a:rPr lang="cs-CZ" dirty="0"/>
              <a:t>Společnost: přelom 19. a 20 století vrcholí v Brně národnostní rozpory mezi českým a německým obyvatelstvem, převaha Němců v městské samosprávě končí v roce 1919</a:t>
            </a:r>
          </a:p>
        </p:txBody>
      </p:sp>
    </p:spTree>
    <p:extLst>
      <p:ext uri="{BB962C8B-B14F-4D97-AF65-F5344CB8AC3E}">
        <p14:creationId xmlns:p14="http://schemas.microsoft.com/office/powerpoint/2010/main" val="1390051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18A68C-7296-4535-9FD5-FD8B9340F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982132"/>
            <a:ext cx="9601196" cy="3318936"/>
          </a:xfrm>
        </p:spPr>
        <p:txBody>
          <a:bodyPr/>
          <a:lstStyle/>
          <a:p>
            <a:r>
              <a:rPr lang="cs-CZ" dirty="0"/>
              <a:t>12. Chleborádova vila – Varhanická škola</a:t>
            </a:r>
          </a:p>
          <a:p>
            <a:r>
              <a:rPr lang="cs-CZ" dirty="0"/>
              <a:t>13. Památník Leoše Janáčka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781A8F-EE8B-4274-88BE-AFB2E7467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0" t="14147" r="20763" b="6463"/>
          <a:stretch/>
        </p:blipFill>
        <p:spPr>
          <a:xfrm>
            <a:off x="7334415" y="132622"/>
            <a:ext cx="4718965" cy="353243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D222C5-8F28-466F-A4F2-C63E1F1D8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36" t="15471" r="20420" b="13893"/>
          <a:stretch/>
        </p:blipFill>
        <p:spPr>
          <a:xfrm>
            <a:off x="138620" y="2866561"/>
            <a:ext cx="5860505" cy="385881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21D974C-BBC3-48E5-9D3A-E606DAE3B1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t="16692" r="41985" b="33435"/>
          <a:stretch/>
        </p:blipFill>
        <p:spPr>
          <a:xfrm rot="16200000">
            <a:off x="7893710" y="3194303"/>
            <a:ext cx="2971779" cy="409036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584198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684F2C-39E7-4A4A-9FDC-CA01F4854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917" y="839815"/>
            <a:ext cx="5733613" cy="3318936"/>
          </a:xfrm>
        </p:spPr>
        <p:txBody>
          <a:bodyPr/>
          <a:lstStyle/>
          <a:p>
            <a:r>
              <a:rPr lang="cs-CZ" dirty="0"/>
              <a:t>14. Sál Stadionu – Kounicova 20 </a:t>
            </a:r>
          </a:p>
          <a:p>
            <a:r>
              <a:rPr lang="cs-CZ" dirty="0"/>
              <a:t>15. Park Lužánky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BBCC91-4524-45B1-BDAC-59CDACBA8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14" t="33893" r="9828" b="17712"/>
          <a:stretch/>
        </p:blipFill>
        <p:spPr>
          <a:xfrm>
            <a:off x="145970" y="3715314"/>
            <a:ext cx="8181352" cy="269770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E3F41F-95DF-457B-9245-5C7AAF059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59" t="23919" r="24713" b="19084"/>
          <a:stretch/>
        </p:blipFill>
        <p:spPr>
          <a:xfrm>
            <a:off x="5476738" y="0"/>
            <a:ext cx="5375492" cy="33189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2DB40BF-DD6E-4D59-963C-9017354D3E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3842" r="18073" b="12246"/>
          <a:stretch/>
        </p:blipFill>
        <p:spPr>
          <a:xfrm>
            <a:off x="9140899" y="3011355"/>
            <a:ext cx="2953992" cy="384664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0A7745D-8527-43BD-83B4-07916505C99D}"/>
              </a:ext>
            </a:extLst>
          </p:cNvPr>
          <p:cNvSpPr txBox="1"/>
          <p:nvPr/>
        </p:nvSpPr>
        <p:spPr>
          <a:xfrm>
            <a:off x="6116385" y="6488668"/>
            <a:ext cx="6049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 fotce s žáky: Břetislav Bakala, František Rybka a Mirko Hanák</a:t>
            </a:r>
          </a:p>
        </p:txBody>
      </p:sp>
    </p:spTree>
    <p:extLst>
      <p:ext uri="{BB962C8B-B14F-4D97-AF65-F5344CB8AC3E}">
        <p14:creationId xmlns:p14="http://schemas.microsoft.com/office/powerpoint/2010/main" val="3041073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2A88D8-5D8E-4031-966C-40966E028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12" y="485435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16. Mahenovo divadlo – 15. srpna 1928 poslední rozloučení ve foyer</a:t>
            </a:r>
          </a:p>
          <a:p>
            <a:r>
              <a:rPr lang="cs-CZ" sz="2000" dirty="0"/>
              <a:t>19. Slovanský ústav ku vzdělání učitelů </a:t>
            </a:r>
          </a:p>
          <a:p>
            <a:r>
              <a:rPr lang="cs-CZ" sz="2000" dirty="0"/>
              <a:t>20. Ústřední hřbitov města Brna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C26EF0-D150-4B9A-83C3-88E05EA69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49" t="16284" r="34504" b="12672"/>
          <a:stretch/>
        </p:blipFill>
        <p:spPr>
          <a:xfrm>
            <a:off x="7112077" y="2211301"/>
            <a:ext cx="3654228" cy="457105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B6F55BF-C639-41E8-8A03-94B1948EA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5" t="13232" r="17443" b="7078"/>
          <a:stretch/>
        </p:blipFill>
        <p:spPr>
          <a:xfrm>
            <a:off x="78062" y="2167376"/>
            <a:ext cx="6837408" cy="461498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038CCE4-DAD9-4AEF-840E-298B3292A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t="10381" r="21541" b="57965"/>
          <a:stretch/>
        </p:blipFill>
        <p:spPr>
          <a:xfrm rot="10800000">
            <a:off x="8564647" y="156933"/>
            <a:ext cx="3462156" cy="218847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63776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15E2C-06F5-47EA-B055-9A11459FC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místa s Janáčkem spojená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C2DADA-6B58-44CE-9C23-096771013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Bílovice nad Svitavou</a:t>
            </a:r>
          </a:p>
          <a:p>
            <a:r>
              <a:rPr lang="cs-CZ" dirty="0"/>
              <a:t>Benediktínské opatství v Rajhradě </a:t>
            </a:r>
          </a:p>
          <a:p>
            <a:r>
              <a:rPr lang="cs-CZ" dirty="0"/>
              <a:t>Hukvaldy </a:t>
            </a:r>
          </a:p>
          <a:p>
            <a:r>
              <a:rPr lang="cs-CZ" dirty="0"/>
              <a:t>Luhačovice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D67E91A-DFF8-45E5-B4EC-845319A9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2" t="15572" r="40572" b="15115"/>
          <a:stretch/>
        </p:blipFill>
        <p:spPr>
          <a:xfrm>
            <a:off x="1295401" y="4625355"/>
            <a:ext cx="2896762" cy="208971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600FAF-0FA3-48B0-B23B-8B51377E2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64" t="15064" r="33931" b="15420"/>
          <a:stretch/>
        </p:blipFill>
        <p:spPr>
          <a:xfrm>
            <a:off x="9031778" y="3049487"/>
            <a:ext cx="3037660" cy="366558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A661FB7-BFDF-421B-A4D2-51ADC0489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5" t="25546" r="38912" b="17252"/>
          <a:stretch/>
        </p:blipFill>
        <p:spPr>
          <a:xfrm>
            <a:off x="4599922" y="4086558"/>
            <a:ext cx="4122450" cy="262851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412943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447D8E8-0C5A-4415-91C6-494ACA24C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51" y="397869"/>
            <a:ext cx="11858210" cy="603434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65F8D2C-9C98-4AF5-A89C-D972BB010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100 let MUNI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20DAC1-6208-464B-BA1D-36BCE14A2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Slavnostní představení opery Leoše Janáčka Příhody lišky Bystroušky 28.1.2019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945927-4460-4761-B37E-FC9AD1916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4" y="3355062"/>
            <a:ext cx="4462975" cy="29776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65FF240-0556-4F9F-B8D0-84C996053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0" y="3123175"/>
            <a:ext cx="4810529" cy="32095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98350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E0FAD7-27B0-4AD4-8123-6FC2D0F9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AC458C-4DDC-4F34-B346-EFC2F40AA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NAVRÁTIL, Miloš. </a:t>
            </a:r>
            <a:r>
              <a:rPr lang="cs-CZ" i="1" dirty="0"/>
              <a:t>Dějiny hudby: přehled evropských dějin hudby</a:t>
            </a:r>
            <a:r>
              <a:rPr lang="cs-CZ" dirty="0"/>
              <a:t>. Ostrava: </a:t>
            </a:r>
            <a:r>
              <a:rPr lang="cs-CZ" dirty="0" err="1"/>
              <a:t>Montanex</a:t>
            </a:r>
            <a:r>
              <a:rPr lang="cs-CZ" dirty="0"/>
              <a:t>, 2011. ISBN 978-80-7225-344-9.</a:t>
            </a:r>
          </a:p>
          <a:p>
            <a:r>
              <a:rPr lang="cs-CZ" dirty="0"/>
              <a:t>HRČKOVÁ, Naďa. </a:t>
            </a:r>
            <a:r>
              <a:rPr lang="cs-CZ" i="1" dirty="0"/>
              <a:t>Dějiny hudby</a:t>
            </a:r>
            <a:r>
              <a:rPr lang="cs-CZ" dirty="0"/>
              <a:t>. V Praze: </a:t>
            </a:r>
            <a:r>
              <a:rPr lang="cs-CZ" dirty="0" err="1"/>
              <a:t>Ikar</a:t>
            </a:r>
            <a:r>
              <a:rPr lang="cs-CZ" dirty="0"/>
              <a:t>, 2007. ISBN 80-249-0808-5.</a:t>
            </a:r>
          </a:p>
          <a:p>
            <a:r>
              <a:rPr lang="cs-CZ" dirty="0"/>
              <a:t>JANÁČEK, Leoš. </a:t>
            </a:r>
            <a:r>
              <a:rPr lang="cs-CZ" i="1" dirty="0"/>
              <a:t>Pohled do života a díla. </a:t>
            </a:r>
            <a:r>
              <a:rPr lang="cs-CZ" dirty="0"/>
              <a:t>Praha, 1921. </a:t>
            </a:r>
          </a:p>
          <a:p>
            <a:r>
              <a:rPr lang="cs-CZ" dirty="0">
                <a:hlinkClick r:id="rId2"/>
              </a:rPr>
              <a:t>https://www.leosjanacek.eu/</a:t>
            </a:r>
            <a:endParaRPr lang="cs-CZ" dirty="0"/>
          </a:p>
          <a:p>
            <a:r>
              <a:rPr lang="cs-CZ" dirty="0">
                <a:hlinkClick r:id="rId3"/>
              </a:rPr>
              <a:t>http://www.janackovyhukvaldy.cz/</a:t>
            </a:r>
            <a:r>
              <a:rPr lang="cs-CZ" dirty="0"/>
              <a:t> </a:t>
            </a:r>
            <a:endParaRPr lang="cs-CZ" sz="2000" dirty="0"/>
          </a:p>
          <a:p>
            <a:r>
              <a:rPr lang="cs-CZ" sz="2000" dirty="0"/>
              <a:t>Obrázky:</a:t>
            </a:r>
          </a:p>
          <a:p>
            <a:pPr lvl="1"/>
            <a:r>
              <a:rPr lang="cs-CZ" sz="900" dirty="0">
                <a:hlinkClick r:id="rId4"/>
              </a:rPr>
              <a:t>http://www.pribor.cz/www/cz/hukvaldy/pamatnik-a-rodny-dum-leose-janacka/</a:t>
            </a:r>
            <a:r>
              <a:rPr lang="cs-CZ" sz="900" dirty="0"/>
              <a:t> </a:t>
            </a:r>
          </a:p>
          <a:p>
            <a:pPr lvl="1"/>
            <a:r>
              <a:rPr lang="cs-CZ" sz="800" dirty="0">
                <a:hlinkClick r:id="rId5"/>
              </a:rPr>
              <a:t>https://www.lasska-brana.cz/cz/subjekt/atraktivity/pamatnik-leose-janacka</a:t>
            </a:r>
            <a:endParaRPr lang="cs-CZ" sz="800" dirty="0"/>
          </a:p>
          <a:p>
            <a:pPr lvl="1"/>
            <a:r>
              <a:rPr lang="cs-CZ" sz="800" dirty="0">
                <a:hlinkClick r:id="rId6"/>
              </a:rPr>
              <a:t>http://www.cestopisy.net/103-hukvaldy-leose-janacka-s-hradem-a-krasnou-oborou.php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804121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6E672-32E9-4105-98FD-BA1D7CBD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Život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1A7779-D413-4F85-A91D-FD143FE16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4" t="1996" b="51508"/>
          <a:stretch/>
        </p:blipFill>
        <p:spPr>
          <a:xfrm rot="16200000">
            <a:off x="6227929" y="1352551"/>
            <a:ext cx="5184439" cy="415289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49848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77548-8454-4B62-91E4-8A359DBA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Období studia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6D8C90-2B41-42A5-B7F6-5A8FD81DD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Narodil se 3.července 1854 v Hukvaldech (deváté z čtrnácti dětí)</a:t>
            </a:r>
          </a:p>
          <a:p>
            <a:r>
              <a:rPr lang="cs-CZ" dirty="0"/>
              <a:t>1865 fundace pro hudebně nadané chlapce z chudých rodin při augustiniánském klášteře Králové na Starém Brně – modráčci (</a:t>
            </a:r>
            <a:r>
              <a:rPr lang="cs-CZ" i="1" dirty="0"/>
              <a:t>Pochod modráčků</a:t>
            </a:r>
            <a:r>
              <a:rPr lang="cs-CZ" dirty="0"/>
              <a:t> – dechový sextet </a:t>
            </a:r>
            <a:r>
              <a:rPr lang="cs-CZ" i="1" dirty="0"/>
              <a:t>Mládí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Pavel Křížkovský</a:t>
            </a:r>
          </a:p>
          <a:p>
            <a:pPr lvl="1"/>
            <a:r>
              <a:rPr lang="cs-CZ" dirty="0"/>
              <a:t>Gregor Johann Mendel </a:t>
            </a:r>
          </a:p>
          <a:p>
            <a:pPr lvl="1"/>
            <a:r>
              <a:rPr lang="cs-CZ" dirty="0"/>
              <a:t>Cyril František </a:t>
            </a:r>
            <a:r>
              <a:rPr lang="cs-CZ" dirty="0" err="1"/>
              <a:t>Napp</a:t>
            </a:r>
            <a:r>
              <a:rPr lang="cs-CZ" dirty="0"/>
              <a:t> </a:t>
            </a:r>
          </a:p>
          <a:p>
            <a:r>
              <a:rPr lang="cs-CZ" dirty="0"/>
              <a:t>1866 – úmrtí otce</a:t>
            </a:r>
          </a:p>
          <a:p>
            <a:r>
              <a:rPr lang="cs-CZ" dirty="0"/>
              <a:t>1866 – 1869 německá reálka na Starém Brně</a:t>
            </a:r>
          </a:p>
          <a:p>
            <a:r>
              <a:rPr lang="cs-CZ" dirty="0"/>
              <a:t>1869 – 1872 Slovanský ústav ku vzdělání učitelů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CB1CCF-72F8-4EB7-A9E1-2CDE881C6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t="10381" r="21541" b="57965"/>
          <a:stretch/>
        </p:blipFill>
        <p:spPr>
          <a:xfrm rot="10800000">
            <a:off x="7643267" y="3546200"/>
            <a:ext cx="3685521" cy="232966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151609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E37D3-9BE6-48AA-A980-0D541E0EE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hudební vzdělání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3810E3-FA22-46A6-8BFB-CCD7D7C54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Od 1872 zastupoval místo po Pavlu Křížkovském, který byl povolán do  Olomouce</a:t>
            </a:r>
          </a:p>
          <a:p>
            <a:r>
              <a:rPr lang="cs-CZ" dirty="0"/>
              <a:t>1873 – 1876 zvolen sbormistrem Řemeslnické besedy Svatopluk v Brně</a:t>
            </a:r>
          </a:p>
          <a:p>
            <a:pPr lvl="1"/>
            <a:r>
              <a:rPr lang="cs-CZ" dirty="0"/>
              <a:t>Začal s komponováním, mužské sbory </a:t>
            </a:r>
            <a:r>
              <a:rPr lang="cs-CZ" i="1" dirty="0"/>
              <a:t>Orání </a:t>
            </a:r>
            <a:r>
              <a:rPr lang="cs-CZ" dirty="0"/>
              <a:t>a </a:t>
            </a:r>
            <a:r>
              <a:rPr lang="cs-CZ" i="1" dirty="0"/>
              <a:t>Nestálost lásky</a:t>
            </a:r>
            <a:endParaRPr lang="cs-CZ" dirty="0"/>
          </a:p>
          <a:p>
            <a:r>
              <a:rPr lang="cs-CZ" dirty="0"/>
              <a:t>1874 – 1875 studium na varhanické škole v Praze</a:t>
            </a:r>
          </a:p>
          <a:p>
            <a:r>
              <a:rPr lang="cs-CZ" dirty="0"/>
              <a:t>1875 - návrat do Brna – vyučoval na učitelském ústavu (až do roku 1903) </a:t>
            </a:r>
          </a:p>
          <a:p>
            <a:pPr lvl="1"/>
            <a:r>
              <a:rPr lang="cs-CZ" dirty="0"/>
              <a:t>Organizace brněnského koncertního života</a:t>
            </a:r>
          </a:p>
          <a:p>
            <a:pPr lvl="1"/>
            <a:r>
              <a:rPr lang="cs-CZ" dirty="0"/>
              <a:t>Komponoval </a:t>
            </a:r>
          </a:p>
          <a:p>
            <a:r>
              <a:rPr lang="cs-CZ" dirty="0"/>
              <a:t>1876 – 1888 – zvolen sbormistrem Filharmonické Besedy brněnské – díky němu se stala významným tělesem</a:t>
            </a:r>
          </a:p>
          <a:p>
            <a:r>
              <a:rPr lang="cs-CZ" dirty="0"/>
              <a:t>Konec 70. let vyučoval Zdeňku Schulzovou na klavír – </a:t>
            </a:r>
            <a:r>
              <a:rPr lang="cs-CZ" i="1" dirty="0"/>
              <a:t>Zdenčiny variace</a:t>
            </a:r>
            <a:endParaRPr lang="cs-CZ" dirty="0"/>
          </a:p>
          <a:p>
            <a:r>
              <a:rPr lang="cs-CZ" dirty="0"/>
              <a:t>1879 – 1880 – konzervatoř v Lipsku a ve Vídni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518C81-BE10-4586-922F-8398E647A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9" t="16794" r="58549" b="15623"/>
          <a:stretch/>
        </p:blipFill>
        <p:spPr>
          <a:xfrm>
            <a:off x="9046278" y="621233"/>
            <a:ext cx="2415134" cy="394016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52662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ABFF18-3E32-4C63-802E-7ABA6A83E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 zpátky v Brně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F33EE-CA38-45F0-A46D-2FBF0EF94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13. 7. 1881 - sňatek se Zdeňkou Schulzovou</a:t>
            </a:r>
          </a:p>
          <a:p>
            <a:r>
              <a:rPr lang="cs-CZ" dirty="0"/>
              <a:t>7. 12. 1881 - založení varhanické školy</a:t>
            </a:r>
          </a:p>
          <a:p>
            <a:r>
              <a:rPr lang="cs-CZ" dirty="0"/>
              <a:t>1882 – narození dcery Olgy </a:t>
            </a:r>
          </a:p>
          <a:p>
            <a:r>
              <a:rPr lang="cs-CZ" dirty="0"/>
              <a:t>1884 – 1888 založil časopis Hudební listy – psal odborné články a recenze</a:t>
            </a:r>
          </a:p>
          <a:p>
            <a:r>
              <a:rPr lang="cs-CZ" dirty="0"/>
              <a:t>1887 – 1888 – první opera </a:t>
            </a:r>
            <a:r>
              <a:rPr lang="cs-CZ" i="1" dirty="0"/>
              <a:t>Šárka</a:t>
            </a:r>
            <a:r>
              <a:rPr lang="cs-CZ" dirty="0"/>
              <a:t> (na text Julia Zeyera, práci musel odložit, dokončil ji v roce 1919) </a:t>
            </a:r>
          </a:p>
          <a:p>
            <a:r>
              <a:rPr lang="cs-CZ" dirty="0"/>
              <a:t>1888 – ukončení spolupráce s Besedou brněnskou </a:t>
            </a:r>
          </a:p>
          <a:p>
            <a:r>
              <a:rPr lang="cs-CZ" dirty="0"/>
              <a:t>1888 –  začátek studia lidové hudby 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 err="1">
                <a:sym typeface="Wingdings" panose="05000000000000000000" pitchFamily="2" charset="2"/>
              </a:rPr>
              <a:t>neofolklorista</a:t>
            </a:r>
            <a:endParaRPr lang="cs-CZ" dirty="0"/>
          </a:p>
          <a:p>
            <a:r>
              <a:rPr lang="cs-CZ" dirty="0"/>
              <a:t>1888 – narození syna Vladimíra </a:t>
            </a:r>
          </a:p>
          <a:p>
            <a:r>
              <a:rPr lang="cs-CZ" dirty="0"/>
              <a:t>1890 – úmrtí syna Vladimíra</a:t>
            </a:r>
          </a:p>
          <a:p>
            <a:r>
              <a:rPr lang="cs-CZ" dirty="0"/>
              <a:t>1890 – </a:t>
            </a:r>
            <a:r>
              <a:rPr lang="cs-CZ" i="1" dirty="0"/>
              <a:t>Kytice z národních písní moravských</a:t>
            </a:r>
            <a:endParaRPr lang="cs-CZ" dirty="0"/>
          </a:p>
          <a:p>
            <a:r>
              <a:rPr lang="cs-CZ" dirty="0"/>
              <a:t>1894 – druhá opera </a:t>
            </a:r>
            <a:r>
              <a:rPr lang="cs-CZ" i="1" dirty="0"/>
              <a:t>Počátek románu</a:t>
            </a:r>
            <a:r>
              <a:rPr lang="cs-CZ" dirty="0"/>
              <a:t>, uvedena v brněnském Národním divadle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8E0637B-3441-401C-A330-622E7BE569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12942" r="24357" b="56266"/>
          <a:stretch/>
        </p:blipFill>
        <p:spPr>
          <a:xfrm rot="5400000">
            <a:off x="7495437" y="1822778"/>
            <a:ext cx="5167385" cy="321244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828138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37E46D-5031-48E2-A8B3-FC361F066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se stal slavným?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295E24-5BF0-43FB-A0C0-667C0B246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7262266" cy="3669364"/>
          </a:xfrm>
        </p:spPr>
        <p:txBody>
          <a:bodyPr>
            <a:normAutofit fontScale="47500" lnSpcReduction="20000"/>
          </a:bodyPr>
          <a:lstStyle/>
          <a:p>
            <a:r>
              <a:rPr lang="cs-CZ" dirty="0"/>
              <a:t>Organizoval nejen hudební, ale obecně kulturní dění v Brně</a:t>
            </a:r>
          </a:p>
          <a:p>
            <a:pPr lvl="1"/>
            <a:r>
              <a:rPr lang="cs-CZ" dirty="0"/>
              <a:t>Člen výboru Družstva českého Národního divadla v Brně</a:t>
            </a:r>
          </a:p>
          <a:p>
            <a:pPr lvl="1"/>
            <a:r>
              <a:rPr lang="cs-CZ" dirty="0"/>
              <a:t>Založil Ruský kroužek</a:t>
            </a:r>
          </a:p>
          <a:p>
            <a:pPr lvl="1"/>
            <a:r>
              <a:rPr lang="cs-CZ" dirty="0"/>
              <a:t>Předseda Klubu přátel umění </a:t>
            </a:r>
          </a:p>
          <a:p>
            <a:r>
              <a:rPr lang="cs-CZ" dirty="0"/>
              <a:t>1903 – úmrtí dcery Olgy</a:t>
            </a:r>
          </a:p>
          <a:p>
            <a:r>
              <a:rPr lang="cs-CZ" dirty="0"/>
              <a:t>1894 – 1903 práce na opeře </a:t>
            </a:r>
            <a:r>
              <a:rPr lang="cs-CZ" i="1" dirty="0"/>
              <a:t>Její pastorkyňa, pražské Národní divadlo odmítlo operu uvést </a:t>
            </a:r>
            <a:r>
              <a:rPr lang="cs-CZ" sz="1800" dirty="0">
                <a:hlinkClick r:id="rId2"/>
              </a:rPr>
              <a:t>https://www.youtube.com/watch?v=7FOXEqvmcec</a:t>
            </a:r>
            <a:r>
              <a:rPr lang="cs-CZ" sz="1800" dirty="0"/>
              <a:t> </a:t>
            </a:r>
            <a:endParaRPr lang="cs-CZ" sz="1800" i="1" dirty="0"/>
          </a:p>
          <a:p>
            <a:pPr lvl="1"/>
            <a:r>
              <a:rPr lang="cs-CZ" i="1" dirty="0"/>
              <a:t>21.1.1904 – uvedení v brněnském Národním divadle</a:t>
            </a:r>
          </a:p>
          <a:p>
            <a:pPr lvl="1"/>
            <a:r>
              <a:rPr lang="cs-CZ" i="1" dirty="0"/>
              <a:t>Květen 1916 – uvedení v pražském Národním divadle </a:t>
            </a:r>
          </a:p>
          <a:p>
            <a:pPr lvl="1"/>
            <a:r>
              <a:rPr lang="cs-CZ" i="1" dirty="0"/>
              <a:t>Únor 1918 – uvedení Dvorní operou ve Vídni (překlad o němčiny Max Brod)</a:t>
            </a:r>
          </a:p>
          <a:p>
            <a:pPr marL="457200" lvl="1" indent="0">
              <a:buNone/>
            </a:pPr>
            <a:r>
              <a:rPr lang="cs-CZ" i="1" dirty="0">
                <a:sym typeface="Wingdings" panose="05000000000000000000" pitchFamily="2" charset="2"/>
              </a:rPr>
              <a:t>    </a:t>
            </a:r>
            <a:r>
              <a:rPr lang="cs-CZ" i="1" dirty="0"/>
              <a:t>  počátek Janáčkovy světové proslulosti </a:t>
            </a:r>
          </a:p>
          <a:p>
            <a:pPr lvl="1"/>
            <a:r>
              <a:rPr lang="cs-CZ" i="1" dirty="0"/>
              <a:t>1924 – uvedení v Metropolitní opeře v New Yorku</a:t>
            </a:r>
            <a:endParaRPr lang="cs-CZ" dirty="0"/>
          </a:p>
          <a:p>
            <a:r>
              <a:rPr lang="cs-CZ" dirty="0"/>
              <a:t>1897 – začal zapisovat nápěvky mluvy </a:t>
            </a:r>
          </a:p>
          <a:p>
            <a:r>
              <a:rPr lang="cs-CZ" dirty="0"/>
              <a:t>1904 – penze a začal navštěvovat Luhačovice</a:t>
            </a:r>
          </a:p>
          <a:p>
            <a:r>
              <a:rPr lang="cs-CZ" dirty="0"/>
              <a:t>Setkání s básněmi Petra Bezruče </a:t>
            </a:r>
            <a:r>
              <a:rPr lang="cs-CZ" dirty="0">
                <a:sym typeface="Wingdings" panose="05000000000000000000" pitchFamily="2" charset="2"/>
              </a:rPr>
              <a:t> sbory </a:t>
            </a:r>
            <a:r>
              <a:rPr lang="cs-CZ" i="1" dirty="0">
                <a:sym typeface="Wingdings" panose="05000000000000000000" pitchFamily="2" charset="2"/>
              </a:rPr>
              <a:t>Kantor Halfar, Maryčka </a:t>
            </a:r>
            <a:r>
              <a:rPr lang="cs-CZ" i="1" dirty="0" err="1">
                <a:sym typeface="Wingdings" panose="05000000000000000000" pitchFamily="2" charset="2"/>
              </a:rPr>
              <a:t>Magdónova</a:t>
            </a:r>
            <a:r>
              <a:rPr lang="cs-CZ" i="1" dirty="0">
                <a:sym typeface="Wingdings" panose="05000000000000000000" pitchFamily="2" charset="2"/>
              </a:rPr>
              <a:t> </a:t>
            </a:r>
            <a:r>
              <a:rPr lang="cs-CZ" dirty="0">
                <a:sym typeface="Wingdings" panose="05000000000000000000" pitchFamily="2" charset="2"/>
              </a:rPr>
              <a:t>a </a:t>
            </a:r>
            <a:r>
              <a:rPr lang="cs-CZ" i="1" dirty="0">
                <a:sym typeface="Wingdings" panose="05000000000000000000" pitchFamily="2" charset="2"/>
              </a:rPr>
              <a:t>70 000</a:t>
            </a:r>
            <a:r>
              <a:rPr lang="cs-CZ" dirty="0">
                <a:sym typeface="Wingdings" panose="05000000000000000000" pitchFamily="2" charset="2"/>
              </a:rPr>
              <a:t> – věnované Pěveckému sboru moravských učitelů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837687-5DBF-40D2-9C74-DB89D972F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54" b="21730"/>
          <a:stretch/>
        </p:blipFill>
        <p:spPr>
          <a:xfrm rot="10800000">
            <a:off x="8725479" y="982132"/>
            <a:ext cx="3008157" cy="53677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270A7E5-CE81-4E12-9942-90A13A846B07}"/>
              </a:ext>
            </a:extLst>
          </p:cNvPr>
          <p:cNvSpPr txBox="1"/>
          <p:nvPr/>
        </p:nvSpPr>
        <p:spPr>
          <a:xfrm>
            <a:off x="6160957" y="4197247"/>
            <a:ext cx="2564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„Já jdu po stopách tónů v životě tak, </a:t>
            </a:r>
          </a:p>
          <a:p>
            <a:r>
              <a:rPr lang="cs-CZ" i="1" dirty="0"/>
              <a:t>jak se namanou na ulici, v salónu.“</a:t>
            </a:r>
          </a:p>
        </p:txBody>
      </p:sp>
    </p:spTree>
    <p:extLst>
      <p:ext uri="{BB962C8B-B14F-4D97-AF65-F5344CB8AC3E}">
        <p14:creationId xmlns:p14="http://schemas.microsoft.com/office/powerpoint/2010/main" val="1287681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165499-5A9E-42C4-BD18-A35A757D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Nejproduktivnější doba jeho života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C927A7-10CD-480B-8B66-51059240B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433466" cy="331893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1917 – přátelství s Kamilou </a:t>
            </a:r>
            <a:r>
              <a:rPr lang="cs-CZ" dirty="0" err="1"/>
              <a:t>Stösslovou</a:t>
            </a:r>
            <a:r>
              <a:rPr lang="cs-CZ" dirty="0"/>
              <a:t> (inspirace)</a:t>
            </a:r>
          </a:p>
          <a:p>
            <a:r>
              <a:rPr lang="cs-CZ" dirty="0"/>
              <a:t>1919 – rektor Konzervatoře hudby v Brně</a:t>
            </a:r>
          </a:p>
          <a:p>
            <a:r>
              <a:rPr lang="cs-CZ" dirty="0"/>
              <a:t>1925 – čestný doktorát Masarykovy univerzity </a:t>
            </a:r>
          </a:p>
          <a:p>
            <a:r>
              <a:rPr lang="cs-CZ" dirty="0"/>
              <a:t>1927 – jmenován členem Pruské akademie věd</a:t>
            </a:r>
          </a:p>
          <a:p>
            <a:pPr lvl="1"/>
            <a:r>
              <a:rPr lang="cs-CZ" dirty="0"/>
              <a:t>Belgický král Albert mu udělil Rytířský řád krále Leopolda </a:t>
            </a:r>
          </a:p>
          <a:p>
            <a:r>
              <a:rPr lang="cs-CZ" dirty="0"/>
              <a:t>Červenec 1928 – odjel na Hukvaldy i s Kamilou</a:t>
            </a:r>
          </a:p>
          <a:p>
            <a:pPr lvl="1"/>
            <a:r>
              <a:rPr lang="cs-CZ" dirty="0"/>
              <a:t>Převezen do sanatoria dr. Kleina v Moravské Ostravě se zápalem plic </a:t>
            </a:r>
          </a:p>
          <a:p>
            <a:pPr lvl="1"/>
            <a:r>
              <a:rPr lang="cs-CZ" dirty="0"/>
              <a:t>12. srpna 1928 zemřel </a:t>
            </a:r>
          </a:p>
          <a:p>
            <a:pPr lvl="1"/>
            <a:r>
              <a:rPr lang="cs-CZ" dirty="0"/>
              <a:t>O tři dny později pochován na brněnském Ústředním hřbitově</a:t>
            </a:r>
          </a:p>
          <a:p>
            <a:pPr lvl="2"/>
            <a:r>
              <a:rPr lang="cs-CZ" dirty="0"/>
              <a:t>V tu chvíli v Brně vrcholila Výstava soudobé hudby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80CBAD-C018-4400-B720-B03EE2714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6" t="15674" r="63073" b="12977"/>
          <a:stretch/>
        </p:blipFill>
        <p:spPr>
          <a:xfrm>
            <a:off x="8529748" y="2129596"/>
            <a:ext cx="3092614" cy="420140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867775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4863EE-F5D7-43C3-866D-E5DFC510E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Instituce a festivaly s Janáčkem spojené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73D6A0-B8D9-49D2-BC16-CF8ADE840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1881 založení varhanické školy v Brně </a:t>
            </a:r>
            <a:r>
              <a:rPr lang="cs-CZ" dirty="0">
                <a:sym typeface="Wingdings" panose="05000000000000000000" pitchFamily="2" charset="2"/>
              </a:rPr>
              <a:t> v roce 1919 konzervatoř </a:t>
            </a:r>
          </a:p>
          <a:p>
            <a:r>
              <a:rPr lang="cs-CZ" dirty="0">
                <a:sym typeface="Wingdings" panose="05000000000000000000" pitchFamily="2" charset="2"/>
              </a:rPr>
              <a:t>1947 – založena Janáčkova akademie múzických umění</a:t>
            </a:r>
          </a:p>
          <a:p>
            <a:r>
              <a:rPr lang="cs-CZ" dirty="0">
                <a:sym typeface="Wingdings" panose="05000000000000000000" pitchFamily="2" charset="2"/>
              </a:rPr>
              <a:t>1965 – otevření nové moderní budovy Janáčkova divadla</a:t>
            </a:r>
          </a:p>
          <a:p>
            <a:r>
              <a:rPr lang="cs-CZ" dirty="0">
                <a:sym typeface="Wingdings" panose="05000000000000000000" pitchFamily="2" charset="2"/>
              </a:rPr>
              <a:t>Od roku 2004 – festival Janáček Brno </a:t>
            </a:r>
          </a:p>
          <a:p>
            <a:r>
              <a:rPr lang="cs-CZ" dirty="0">
                <a:sym typeface="Wingdings" panose="05000000000000000000" pitchFamily="2" charset="2"/>
              </a:rPr>
              <a:t>Janáčkovy Hukvaldy</a:t>
            </a:r>
          </a:p>
          <a:p>
            <a:r>
              <a:rPr lang="cs-CZ" dirty="0">
                <a:sym typeface="Wingdings" panose="05000000000000000000" pitchFamily="2" charset="2"/>
              </a:rPr>
              <a:t>Nadace Leoše Janáčka</a:t>
            </a:r>
          </a:p>
          <a:p>
            <a:r>
              <a:rPr lang="cs-CZ" dirty="0">
                <a:sym typeface="Wingdings" panose="05000000000000000000" pitchFamily="2" charset="2"/>
              </a:rPr>
              <a:t>??? – Janáčkovo centrum – nový koncertní sál a sídlo Filharmonie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43500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ka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ka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1292</TotalTime>
  <Words>1107</Words>
  <Application>Microsoft Office PowerPoint</Application>
  <PresentationFormat>Širokoúhlá obrazovka</PresentationFormat>
  <Paragraphs>153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8" baseType="lpstr">
      <vt:lpstr>Arial</vt:lpstr>
      <vt:lpstr>Garamond</vt:lpstr>
      <vt:lpstr>Organika</vt:lpstr>
      <vt:lpstr>Leoš Janáček</vt:lpstr>
      <vt:lpstr>Přelom století</vt:lpstr>
      <vt:lpstr>Život</vt:lpstr>
      <vt:lpstr>Období studia</vt:lpstr>
      <vt:lpstr>Další hudební vzdělání</vt:lpstr>
      <vt:lpstr>Život zpátky v Brně</vt:lpstr>
      <vt:lpstr>Kdy se stal slavným?</vt:lpstr>
      <vt:lpstr>Nejproduktivnější doba jeho života</vt:lpstr>
      <vt:lpstr>Instituce a festivaly s Janáčkem spojené</vt:lpstr>
      <vt:lpstr>Tvorba </vt:lpstr>
      <vt:lpstr>Období přípravné 1873 - 1888</vt:lpstr>
      <vt:lpstr>Období zrání 1888 - 1904</vt:lpstr>
      <vt:lpstr>Období zralosti 1904 - 1918</vt:lpstr>
      <vt:lpstr>Období vrcholné syntézy 1918 - 1928</vt:lpstr>
      <vt:lpstr>Stezka po stopách Leoše Janáčka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Další místa s Janáčkem spojená </vt:lpstr>
      <vt:lpstr>100 let MUNI 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Leoš Janáček</dc:title>
  <dc:creator>Lucie Kalandříková</dc:creator>
  <cp:lastModifiedBy>Lucie Kalandříková</cp:lastModifiedBy>
  <cp:revision>93</cp:revision>
  <dcterms:created xsi:type="dcterms:W3CDTF">2019-02-19T14:43:05Z</dcterms:created>
  <dcterms:modified xsi:type="dcterms:W3CDTF">2019-04-09T08:13:18Z</dcterms:modified>
</cp:coreProperties>
</file>