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7" r:id="rId4"/>
    <p:sldId id="265" r:id="rId5"/>
    <p:sldId id="266" r:id="rId6"/>
    <p:sldId id="268" r:id="rId7"/>
    <p:sldId id="267" r:id="rId8"/>
    <p:sldId id="260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2C2D70-7240-4A9E-A799-76D8471B1226}" type="datetimeFigureOut">
              <a:rPr lang="cs-CZ" smtClean="0"/>
              <a:pPr/>
              <a:t>26.04.2019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CEFE5F-BFB6-41B1-A437-176CA44BAB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romeny.viareality.cz/PlaceChanges/Details/257" TargetMode="External"/><Relationship Id="rId13" Type="http://schemas.openxmlformats.org/officeDocument/2006/relationships/hyperlink" Target="http://www.epochtimes.cz/2013031620883/Citat-tydne-Miroslav-Tyrs-profesor-estetiky-historik-umeni-a-cesky-kritik.html" TargetMode="External"/><Relationship Id="rId3" Type="http://schemas.openxmlformats.org/officeDocument/2006/relationships/hyperlink" Target="http://www.truhla.cz/predmety/dejepis/prezentace/sexta/Evropa_po_1815.pdf" TargetMode="External"/><Relationship Id="rId7" Type="http://schemas.openxmlformats.org/officeDocument/2006/relationships/hyperlink" Target="https://stis.ping-pong.cz/htm/soutez.php?rocnik=2018&amp;id=2735&amp;oblast=420712" TargetMode="External"/><Relationship Id="rId12" Type="http://schemas.openxmlformats.org/officeDocument/2006/relationships/hyperlink" Target="https://zivotopis.osobnosti.cz/miroslav-tyrs.php" TargetMode="External"/><Relationship Id="rId2" Type="http://schemas.openxmlformats.org/officeDocument/2006/relationships/hyperlink" Target="https://upload.wikimedia.org/wikipedia/commons/9/9c/Jan_Vil%C3%ADmek_-_Miroslav_Tyr%C5%A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rusko-rakousk%C3%A1_v%C3%A1lka" TargetMode="External"/><Relationship Id="rId11" Type="http://schemas.openxmlformats.org/officeDocument/2006/relationships/hyperlink" Target="http://www.msmt.cz/" TargetMode="External"/><Relationship Id="rId5" Type="http://schemas.openxmlformats.org/officeDocument/2006/relationships/hyperlink" Target="https://cz.pinterest.com/pin/491947959269061045/?lp=true" TargetMode="External"/><Relationship Id="rId10" Type="http://schemas.openxmlformats.org/officeDocument/2006/relationships/hyperlink" Target="http://www.gykas.cz/telesna-vychova" TargetMode="External"/><Relationship Id="rId4" Type="http://schemas.openxmlformats.org/officeDocument/2006/relationships/hyperlink" Target="https://cs.wikipedia.org/wiki/Sokol_(spolek)" TargetMode="External"/><Relationship Id="rId9" Type="http://schemas.openxmlformats.org/officeDocument/2006/relationships/hyperlink" Target="https://slet.sokol.eu/informace/historie-sletu/" TargetMode="External"/><Relationship Id="rId14" Type="http://schemas.openxmlformats.org/officeDocument/2006/relationships/hyperlink" Target="https://cs.wikipedia.org/wiki/Revoluce_v_roce_18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let.sokol.eu/informace/historie-slet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5JCs9tlTY" TargetMode="External"/><Relationship Id="rId2" Type="http://schemas.openxmlformats.org/officeDocument/2006/relationships/hyperlink" Target="https://www.youtube.com/watch?v=TxsfCEC3o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elA2OVgxSzE" TargetMode="External"/><Relationship Id="rId4" Type="http://schemas.openxmlformats.org/officeDocument/2006/relationships/hyperlink" Target="https://www.youtube.com/watch?v=99a3hQELfb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OVp120 Významné osobnosti českých dějin</a:t>
            </a:r>
          </a:p>
          <a:p>
            <a:endParaRPr lang="cs-CZ" dirty="0" smtClean="0"/>
          </a:p>
          <a:p>
            <a:r>
              <a:rPr lang="cs-CZ" i="1" smtClean="0"/>
              <a:t>„Přeskoč, přelez, ale nepodlez“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b="1" dirty="0" smtClean="0"/>
              <a:t>Miroslav </a:t>
            </a:r>
            <a:r>
              <a:rPr lang="cs-CZ" sz="8800" b="1" dirty="0" err="1" smtClean="0"/>
              <a:t>Tyrš</a:t>
            </a:r>
            <a:endParaRPr lang="cs-CZ" sz="8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5373216"/>
            <a:ext cx="1339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Filip Mokrý</a:t>
            </a:r>
          </a:p>
          <a:p>
            <a:r>
              <a:rPr lang="cs-CZ" dirty="0" smtClean="0"/>
              <a:t>448104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178800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81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200" dirty="0" smtClean="0"/>
              <a:t>Zdroje obrázků</a:t>
            </a:r>
            <a:r>
              <a:rPr lang="cs-CZ" sz="1200" dirty="0" smtClean="0"/>
              <a:t>:</a:t>
            </a:r>
            <a:endParaRPr lang="cs-CZ" sz="1200" dirty="0" smtClean="0"/>
          </a:p>
          <a:p>
            <a:r>
              <a:rPr lang="cs-CZ" sz="1200" dirty="0" smtClean="0">
                <a:hlinkClick r:id="rId2"/>
              </a:rPr>
              <a:t>https://upload.wikimedia.org/wikipedia/commons/9/9c/Jan_Vil%C3%ADmek_-_Miroslav_Tyr%C5%A1.jpg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http://www.truhla.</a:t>
            </a:r>
            <a:r>
              <a:rPr lang="cs-CZ" sz="1200" dirty="0" err="1" smtClean="0">
                <a:hlinkClick r:id="rId3"/>
              </a:rPr>
              <a:t>cz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predmety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dejepis</a:t>
            </a:r>
            <a:r>
              <a:rPr lang="cs-CZ" sz="1200" dirty="0" smtClean="0">
                <a:hlinkClick r:id="rId3"/>
              </a:rPr>
              <a:t>/prezentace/sexta/Evropa_po_1815.pdf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https://cs.wikipedia.org/wiki/Sokol_(spolek)#/</a:t>
            </a:r>
            <a:r>
              <a:rPr lang="cs-CZ" sz="1200" dirty="0" smtClean="0">
                <a:hlinkClick r:id="rId4"/>
              </a:rPr>
              <a:t>media/File:Flag_of_Sokol.svg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https://cz.pinterest.com/pin/491947959269061045/?lp=true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https://cs.wikipedia.org/wiki/Prusko-rakousk%C3%A1_v%C3%A1lka#/media/File:Map-AustroPrussianWar.svg</a:t>
            </a:r>
            <a:endParaRPr lang="cs-CZ" sz="1200" dirty="0" smtClean="0"/>
          </a:p>
          <a:p>
            <a:r>
              <a:rPr lang="cs-CZ" sz="1200" dirty="0" smtClean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stis.ping-pong.cz/htm/soutez.php?rocnik=2018&amp;id=2735&amp;oblast=420712</a:t>
            </a:r>
            <a:endParaRPr lang="cs-CZ" sz="1200" dirty="0" smtClean="0"/>
          </a:p>
          <a:p>
            <a:r>
              <a:rPr lang="cs-CZ" sz="1200" dirty="0" smtClean="0">
                <a:hlinkClick r:id="rId8"/>
              </a:rPr>
              <a:t>http://promeny.viareality.cz/PlaceChanges/Details/257</a:t>
            </a:r>
            <a:endParaRPr lang="cs-CZ" sz="1200" dirty="0" smtClean="0"/>
          </a:p>
          <a:p>
            <a:r>
              <a:rPr lang="cs-CZ" sz="1200" dirty="0" smtClean="0">
                <a:hlinkClick r:id="rId9"/>
              </a:rPr>
              <a:t>https://slet.sokol.eu/informace/historie-sletu</a:t>
            </a:r>
            <a:r>
              <a:rPr lang="cs-CZ" sz="1200" dirty="0" smtClean="0">
                <a:hlinkClick r:id="rId9"/>
              </a:rPr>
              <a:t>/</a:t>
            </a:r>
            <a:endParaRPr lang="cs-CZ" sz="1200" dirty="0" smtClean="0"/>
          </a:p>
          <a:p>
            <a:r>
              <a:rPr lang="cs-CZ" sz="1200" dirty="0" smtClean="0">
                <a:hlinkClick r:id="rId10"/>
              </a:rPr>
              <a:t>http://www.</a:t>
            </a:r>
            <a:r>
              <a:rPr lang="cs-CZ" sz="1200" dirty="0" err="1" smtClean="0">
                <a:hlinkClick r:id="rId10"/>
              </a:rPr>
              <a:t>gykas.cz</a:t>
            </a:r>
            <a:r>
              <a:rPr lang="cs-CZ" sz="1200" dirty="0" smtClean="0">
                <a:hlinkClick r:id="rId10"/>
              </a:rPr>
              <a:t>/</a:t>
            </a:r>
            <a:r>
              <a:rPr lang="cs-CZ" sz="1200" dirty="0" err="1" smtClean="0">
                <a:hlinkClick r:id="rId10"/>
              </a:rPr>
              <a:t>telesna</a:t>
            </a:r>
            <a:r>
              <a:rPr lang="cs-CZ" sz="1200" dirty="0" smtClean="0">
                <a:hlinkClick r:id="rId10"/>
              </a:rPr>
              <a:t>-</a:t>
            </a:r>
            <a:r>
              <a:rPr lang="cs-CZ" sz="1200" dirty="0" err="1" smtClean="0">
                <a:hlinkClick r:id="rId10"/>
              </a:rPr>
              <a:t>vychova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http://www.</a:t>
            </a:r>
            <a:r>
              <a:rPr lang="cs-CZ" sz="1200" dirty="0" err="1" smtClean="0">
                <a:hlinkClick r:id="rId11"/>
              </a:rPr>
              <a:t>msmt.cz</a:t>
            </a:r>
            <a:r>
              <a:rPr lang="cs-CZ" sz="1200" dirty="0" smtClean="0">
                <a:hlinkClick r:id="rId11"/>
              </a:rPr>
              <a:t>/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600" dirty="0" smtClean="0"/>
              <a:t>Zdroje</a:t>
            </a:r>
          </a:p>
          <a:p>
            <a:pPr>
              <a:buNone/>
            </a:pPr>
            <a:r>
              <a:rPr lang="vi-VN" sz="1600" dirty="0" smtClean="0"/>
              <a:t>TYRŠ, Miroslav, Ladislav REITMAYER a Vlastimil PAŘÍZEK. </a:t>
            </a:r>
            <a:r>
              <a:rPr lang="vi-VN" sz="1600" i="1" dirty="0" smtClean="0"/>
              <a:t>Miroslav Tyrš a jeho místo v dějinách české pedagogiky</a:t>
            </a:r>
            <a:r>
              <a:rPr lang="vi-VN" sz="1600" dirty="0" smtClean="0"/>
              <a:t>. Praha:</a:t>
            </a:r>
            <a:r>
              <a:rPr lang="cs-CZ" sz="1600" dirty="0" smtClean="0"/>
              <a:t> </a:t>
            </a:r>
            <a:r>
              <a:rPr lang="vi-VN" sz="1600" dirty="0" smtClean="0"/>
              <a:t>Státní pedagogické nakl., 1989. ISBN 80-04-23206-x.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SAK, Robert. </a:t>
            </a:r>
            <a:r>
              <a:rPr lang="cs-CZ" sz="1600" i="1" dirty="0" smtClean="0"/>
              <a:t>Miroslav </a:t>
            </a:r>
            <a:r>
              <a:rPr lang="cs-CZ" sz="1600" i="1" dirty="0" err="1" smtClean="0"/>
              <a:t>Tyrš</a:t>
            </a:r>
            <a:r>
              <a:rPr lang="cs-CZ" sz="1600" i="1" dirty="0" smtClean="0"/>
              <a:t>: sokol, myslitel, výtvarný kritik</a:t>
            </a:r>
            <a:r>
              <a:rPr lang="cs-CZ" sz="1600" dirty="0" smtClean="0"/>
              <a:t>. Praha: Vyšehrad, 2012. Velké postavy českých dějin. ISBN 9788074292392</a:t>
            </a:r>
            <a:r>
              <a:rPr lang="cs-CZ" sz="1600" dirty="0" smtClean="0"/>
              <a:t>.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hlinkClick r:id="rId12"/>
              </a:rPr>
              <a:t>https</a:t>
            </a:r>
            <a:r>
              <a:rPr lang="cs-CZ" sz="1600" dirty="0" smtClean="0">
                <a:hlinkClick r:id="rId12"/>
              </a:rPr>
              <a:t>://</a:t>
            </a:r>
            <a:r>
              <a:rPr lang="cs-CZ" sz="1600" dirty="0" smtClean="0">
                <a:hlinkClick r:id="rId12"/>
              </a:rPr>
              <a:t>zivotopis.osobnosti.cz/miroslav-tyrs.php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hlinkClick r:id="rId13"/>
              </a:rPr>
              <a:t>http://</a:t>
            </a:r>
            <a:r>
              <a:rPr lang="cs-CZ" sz="1600" dirty="0" smtClean="0">
                <a:hlinkClick r:id="rId13"/>
              </a:rPr>
              <a:t>www.</a:t>
            </a:r>
            <a:r>
              <a:rPr lang="cs-CZ" sz="1600" dirty="0" err="1" smtClean="0">
                <a:hlinkClick r:id="rId13"/>
              </a:rPr>
              <a:t>epochtimes.cz</a:t>
            </a:r>
            <a:r>
              <a:rPr lang="cs-CZ" sz="1600" dirty="0" smtClean="0">
                <a:hlinkClick r:id="rId13"/>
              </a:rPr>
              <a:t>/2013031620883/</a:t>
            </a:r>
            <a:r>
              <a:rPr lang="cs-CZ" sz="1600" dirty="0" err="1" smtClean="0">
                <a:hlinkClick r:id="rId13"/>
              </a:rPr>
              <a:t>Citat</a:t>
            </a:r>
            <a:r>
              <a:rPr lang="cs-CZ" sz="1600" dirty="0" smtClean="0">
                <a:hlinkClick r:id="rId13"/>
              </a:rPr>
              <a:t>-</a:t>
            </a:r>
            <a:r>
              <a:rPr lang="cs-CZ" sz="1600" dirty="0" err="1" smtClean="0">
                <a:hlinkClick r:id="rId13"/>
              </a:rPr>
              <a:t>tydne</a:t>
            </a:r>
            <a:r>
              <a:rPr lang="cs-CZ" sz="1600" dirty="0" smtClean="0">
                <a:hlinkClick r:id="rId13"/>
              </a:rPr>
              <a:t>-</a:t>
            </a:r>
            <a:r>
              <a:rPr lang="cs-CZ" sz="1600" dirty="0" err="1" smtClean="0">
                <a:hlinkClick r:id="rId13"/>
              </a:rPr>
              <a:t>Miroslav</a:t>
            </a:r>
            <a:r>
              <a:rPr lang="cs-CZ" sz="1600" dirty="0" smtClean="0">
                <a:hlinkClick r:id="rId13"/>
              </a:rPr>
              <a:t>-</a:t>
            </a:r>
            <a:r>
              <a:rPr lang="cs-CZ" sz="1600" dirty="0" err="1" smtClean="0">
                <a:hlinkClick r:id="rId13"/>
              </a:rPr>
              <a:t>Tyrs</a:t>
            </a:r>
            <a:r>
              <a:rPr lang="cs-CZ" sz="1600" dirty="0" smtClean="0">
                <a:hlinkClick r:id="rId13"/>
              </a:rPr>
              <a:t>-profesor-estetiky-historik-</a:t>
            </a:r>
            <a:r>
              <a:rPr lang="cs-CZ" sz="1600" dirty="0" err="1" smtClean="0">
                <a:hlinkClick r:id="rId13"/>
              </a:rPr>
              <a:t>umeni</a:t>
            </a:r>
            <a:r>
              <a:rPr lang="cs-CZ" sz="1600" dirty="0" smtClean="0">
                <a:hlinkClick r:id="rId13"/>
              </a:rPr>
              <a:t>-a-</a:t>
            </a:r>
            <a:r>
              <a:rPr lang="cs-CZ" sz="1600" dirty="0" err="1" smtClean="0">
                <a:hlinkClick r:id="rId13"/>
              </a:rPr>
              <a:t>cesky</a:t>
            </a:r>
            <a:r>
              <a:rPr lang="cs-CZ" sz="1600" dirty="0" smtClean="0">
                <a:hlinkClick r:id="rId13"/>
              </a:rPr>
              <a:t>-kritik.</a:t>
            </a:r>
            <a:r>
              <a:rPr lang="cs-CZ" sz="1600" dirty="0" err="1" smtClean="0">
                <a:hlinkClick r:id="rId13"/>
              </a:rPr>
              <a:t>html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hlinkClick r:id="rId14"/>
              </a:rPr>
              <a:t>https</a:t>
            </a:r>
            <a:r>
              <a:rPr lang="cs-CZ" sz="1600" dirty="0" smtClean="0">
                <a:hlinkClick r:id="rId14"/>
              </a:rPr>
              <a:t>://</a:t>
            </a:r>
            <a:r>
              <a:rPr lang="cs-CZ" sz="1600" dirty="0" smtClean="0">
                <a:hlinkClick r:id="rId14"/>
              </a:rPr>
              <a:t>cs.wikipedia.org/wiki/Revoluce_v_roce_1848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>
                <a:hlinkClick r:id="rId9"/>
              </a:rPr>
              <a:t>https://slet.sokol.eu/informace/historie-sletu/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/>
          <a:lstStyle/>
          <a:p>
            <a:r>
              <a:rPr lang="cs-CZ" dirty="0" smtClean="0"/>
              <a:t>19. století (17. září 1832 – 8. srpna 1884)</a:t>
            </a:r>
          </a:p>
          <a:p>
            <a:r>
              <a:rPr lang="cs-CZ" dirty="0" smtClean="0"/>
              <a:t>Období průmyslové revoluce</a:t>
            </a:r>
          </a:p>
          <a:p>
            <a:r>
              <a:rPr lang="cs-CZ" dirty="0" smtClean="0"/>
              <a:t>Období po napoleonských válkách</a:t>
            </a:r>
          </a:p>
          <a:p>
            <a:r>
              <a:rPr lang="cs-CZ" dirty="0" smtClean="0"/>
              <a:t>Evropa po vídeňském kongresu (Rakousko, Rusko, Prusko a VB)</a:t>
            </a:r>
          </a:p>
          <a:p>
            <a:r>
              <a:rPr lang="cs-CZ" dirty="0" smtClean="0"/>
              <a:t>1848 – rok revolucí – Jaro národů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r>
              <a:rPr lang="cs-CZ" dirty="0" smtClean="0"/>
              <a:t>Charakteristika období</a:t>
            </a:r>
            <a:endParaRPr lang="cs-CZ" dirty="0"/>
          </a:p>
        </p:txBody>
      </p:sp>
      <p:pic>
        <p:nvPicPr>
          <p:cNvPr id="101378" name="Picture 2" descr="C:\Users\Filip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4160838" cy="271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(17. září 1832 Děčín – 8. srpna 1884 </a:t>
            </a:r>
            <a:r>
              <a:rPr lang="cs-CZ" dirty="0" err="1" smtClean="0"/>
              <a:t>Oetz</a:t>
            </a:r>
            <a:r>
              <a:rPr lang="cs-CZ" dirty="0" smtClean="0"/>
              <a:t>)</a:t>
            </a:r>
          </a:p>
          <a:p>
            <a:r>
              <a:rPr lang="cs-CZ" dirty="0" smtClean="0"/>
              <a:t>Friedrich Emmanuel </a:t>
            </a:r>
            <a:r>
              <a:rPr lang="cs-CZ" dirty="0" err="1" smtClean="0"/>
              <a:t>Tirsch</a:t>
            </a:r>
            <a:endParaRPr lang="cs-CZ" dirty="0" smtClean="0"/>
          </a:p>
          <a:p>
            <a:r>
              <a:rPr lang="cs-CZ" dirty="0" smtClean="0"/>
              <a:t>Národní obrozenec (německý původ)</a:t>
            </a:r>
          </a:p>
          <a:p>
            <a:r>
              <a:rPr lang="cs-CZ" dirty="0" smtClean="0"/>
              <a:t>Kritik, historik umění, estetik a </a:t>
            </a:r>
          </a:p>
          <a:p>
            <a:pPr>
              <a:buNone/>
            </a:pPr>
            <a:r>
              <a:rPr lang="cs-CZ" dirty="0" smtClean="0"/>
              <a:t>    univerzitní pedagog</a:t>
            </a:r>
          </a:p>
          <a:p>
            <a:r>
              <a:rPr lang="cs-CZ" dirty="0" smtClean="0"/>
              <a:t>Založení Sokola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Miroslav </a:t>
            </a:r>
            <a:r>
              <a:rPr lang="cs-CZ" b="1" dirty="0" err="1" smtClean="0"/>
              <a:t>Tyrš</a:t>
            </a:r>
            <a:r>
              <a:rPr lang="cs-CZ" b="1" dirty="0" smtClean="0"/>
              <a:t> - život</a:t>
            </a:r>
            <a:endParaRPr lang="cs-CZ" b="1" dirty="0"/>
          </a:p>
        </p:txBody>
      </p:sp>
      <p:pic>
        <p:nvPicPr>
          <p:cNvPr id="87042" name="Picture 2" descr="https://upload.wikimedia.org/wikipedia/commons/9/9c/Jan_Vil%C3%ADmek_-_Miroslav_Tyr%C5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2060848"/>
            <a:ext cx="2952328" cy="36173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548680"/>
            <a:ext cx="5616624" cy="583264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Studium práv – filozofie a estetika</a:t>
            </a:r>
          </a:p>
          <a:p>
            <a:r>
              <a:rPr lang="cs-CZ" dirty="0" smtClean="0"/>
              <a:t>Nedostatek finančních prostředků – vychovatel </a:t>
            </a:r>
          </a:p>
          <a:p>
            <a:r>
              <a:rPr lang="cs-CZ" dirty="0" smtClean="0"/>
              <a:t> Jindřich </a:t>
            </a:r>
            <a:r>
              <a:rPr lang="cs-CZ" dirty="0" err="1" smtClean="0"/>
              <a:t>Fügner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Tělovýchovná jednota pražská – Sokol (1864)</a:t>
            </a:r>
          </a:p>
          <a:p>
            <a:r>
              <a:rPr lang="cs-CZ" dirty="0" smtClean="0"/>
              <a:t>„bratře“</a:t>
            </a:r>
          </a:p>
          <a:p>
            <a:r>
              <a:rPr lang="cs-CZ" dirty="0" smtClean="0"/>
              <a:t>Válka s Pruskem – tělocvičné branné spolky</a:t>
            </a:r>
          </a:p>
          <a:p>
            <a:r>
              <a:rPr lang="cs-CZ" dirty="0" smtClean="0"/>
              <a:t>Myšlenka slovanské vzájemnosti</a:t>
            </a:r>
          </a:p>
          <a:p>
            <a:r>
              <a:rPr lang="cs-CZ" dirty="0" smtClean="0"/>
              <a:t>1867 – prosincová ústava</a:t>
            </a:r>
          </a:p>
          <a:p>
            <a:r>
              <a:rPr lang="cs-CZ" dirty="0" smtClean="0"/>
              <a:t>Celkem 3 snahy o vybudování </a:t>
            </a:r>
          </a:p>
          <a:p>
            <a:r>
              <a:rPr lang="cs-CZ" dirty="0" smtClean="0"/>
              <a:t>sokolského ústředí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s://upload.wikimedia.org/wikipedia/commons/thumb/1/10/Map-AustroPrussianWar.svg/1024px-Map-AustroPrussianWa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3356992"/>
            <a:ext cx="3600400" cy="3343732"/>
          </a:xfrm>
          <a:prstGeom prst="rect">
            <a:avLst/>
          </a:prstGeom>
          <a:noFill/>
        </p:spPr>
      </p:pic>
      <p:pic>
        <p:nvPicPr>
          <p:cNvPr id="2052" name="Picture 4" descr="VÃ½sledek obrÃ¡zku pro jindÅich fug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40826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72000"/>
          </a:xfrm>
        </p:spPr>
        <p:txBody>
          <a:bodyPr/>
          <a:lstStyle/>
          <a:p>
            <a:r>
              <a:rPr lang="cs-CZ" dirty="0" smtClean="0"/>
              <a:t>Nervová choroba</a:t>
            </a:r>
          </a:p>
          <a:p>
            <a:r>
              <a:rPr lang="cs-CZ" dirty="0" smtClean="0"/>
              <a:t>Krize Sokola</a:t>
            </a:r>
          </a:p>
          <a:p>
            <a:r>
              <a:rPr lang="cs-CZ" dirty="0" smtClean="0"/>
              <a:t>Veřejná cvičení – 20. výročí „slet“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- Další „slety“</a:t>
            </a:r>
            <a:r>
              <a:rPr lang="cs-CZ" dirty="0" smtClean="0">
                <a:hlinkClick r:id="rId2"/>
              </a:rPr>
              <a:t>https://slet.sokol.eu/informace/historie-sletu/</a:t>
            </a:r>
            <a:endParaRPr lang="cs-CZ" dirty="0" smtClean="0"/>
          </a:p>
          <a:p>
            <a:r>
              <a:rPr lang="cs-CZ" dirty="0" smtClean="0"/>
              <a:t>1881 jmenován docentem – následně 1883 profesorem</a:t>
            </a:r>
          </a:p>
          <a:p>
            <a:r>
              <a:rPr lang="cs-CZ" dirty="0" smtClean="0"/>
              <a:t>Potkával se s T. G. Masarykem</a:t>
            </a:r>
          </a:p>
          <a:p>
            <a:r>
              <a:rPr lang="cs-CZ" dirty="0" smtClean="0"/>
              <a:t>Úmrtí v Rakousku </a:t>
            </a:r>
          </a:p>
          <a:p>
            <a:r>
              <a:rPr lang="cs-CZ" dirty="0" smtClean="0"/>
              <a:t>(sebevražda X nešťastná náhoda)</a:t>
            </a:r>
          </a:p>
          <a:p>
            <a:endParaRPr lang="cs-CZ" dirty="0"/>
          </a:p>
        </p:txBody>
      </p:sp>
      <p:pic>
        <p:nvPicPr>
          <p:cNvPr id="1026" name="Picture 2" descr="https://slet.sokol.eu/wp-content/uploads/2017/09/6308b-300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3933056"/>
            <a:ext cx="37859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cs-CZ" dirty="0" smtClean="0"/>
              <a:t>Pohřeb Miroslava </a:t>
            </a:r>
            <a:r>
              <a:rPr lang="cs-CZ" dirty="0" err="1" smtClean="0"/>
              <a:t>Tyrše</a:t>
            </a:r>
            <a:endParaRPr lang="cs-CZ" dirty="0"/>
          </a:p>
        </p:txBody>
      </p:sp>
      <p:sp>
        <p:nvSpPr>
          <p:cNvPr id="25604" name="AutoShape 4" descr="VÃ½sledek obrÃ¡zku pro pohÅeb miroslava tyrÅ¡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6" name="AutoShape 6" descr="VÃ½sledek obrÃ¡zku pro pohÅeb miroslava tyrÅ¡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608" name="Picture 8" descr="VÃ½sledek obrÃ¡zku pro pohÅeb miroslava tyrÅ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cs-CZ" dirty="0" smtClean="0"/>
              <a:t>Co měl společného </a:t>
            </a:r>
            <a:r>
              <a:rPr lang="cs-CZ" dirty="0" err="1" smtClean="0"/>
              <a:t>Tyrš</a:t>
            </a:r>
            <a:r>
              <a:rPr lang="cs-CZ" dirty="0" smtClean="0"/>
              <a:t> a Darwin?</a:t>
            </a:r>
          </a:p>
          <a:p>
            <a:r>
              <a:rPr lang="cs-CZ" dirty="0" smtClean="0"/>
              <a:t>České tělocvičné názvosloví – zapojení jazykových odborníků</a:t>
            </a:r>
          </a:p>
          <a:p>
            <a:r>
              <a:rPr lang="cs-CZ" dirty="0" err="1" smtClean="0"/>
              <a:t>Tyršova</a:t>
            </a:r>
            <a:r>
              <a:rPr lang="cs-CZ" dirty="0" smtClean="0"/>
              <a:t> soustava tělesných cvičení</a:t>
            </a:r>
          </a:p>
          <a:p>
            <a:r>
              <a:rPr lang="cs-CZ" dirty="0" err="1" smtClean="0"/>
              <a:t>Tyršův</a:t>
            </a:r>
            <a:r>
              <a:rPr lang="cs-CZ" dirty="0" smtClean="0"/>
              <a:t> podíl na vzniku organizované tělesné výchovy žen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Tyrše</a:t>
            </a:r>
            <a:r>
              <a:rPr lang="cs-CZ" dirty="0" smtClean="0"/>
              <a:t> a jeho spolupracovníků na rozvoj školní tělesné výchovy</a:t>
            </a:r>
          </a:p>
          <a:p>
            <a:r>
              <a:rPr lang="cs-CZ" dirty="0" err="1" smtClean="0"/>
              <a:t>Tyršův</a:t>
            </a:r>
            <a:r>
              <a:rPr lang="cs-CZ" dirty="0" smtClean="0"/>
              <a:t> přínos české pedagogice </a:t>
            </a:r>
            <a:endParaRPr lang="cs-CZ" dirty="0"/>
          </a:p>
        </p:txBody>
      </p:sp>
      <p:pic>
        <p:nvPicPr>
          <p:cNvPr id="24578" name="Picture 2" descr="VÃ½sledek obrÃ¡zku pro tÄlocv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517802" cy="300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4572000"/>
            <a:ext cx="8229600" cy="457200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www.youtube.com/watch?v=TxsfCEC3ocU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https://www.youtube.com/watch?v=Eg5JCs9tlTY</a:t>
            </a:r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https://www.youtube.com/watch?v=99a3hQELfbs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https://www.youtube.com/watch?v=elA2OVgxSzE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Zakladatel Sokola</a:t>
            </a:r>
            <a:endParaRPr lang="cs-CZ" dirty="0"/>
          </a:p>
        </p:txBody>
      </p:sp>
      <p:pic>
        <p:nvPicPr>
          <p:cNvPr id="103426" name="Picture 2" descr="https://upload.wikimedia.org/wikipedia/commons/thumb/b/b7/Flag_of_Sokol.svg/1920px-Flag_of_Soko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00808"/>
            <a:ext cx="4305236" cy="260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Sokol pro mě</a:t>
            </a:r>
            <a:endParaRPr lang="cs-CZ" dirty="0"/>
          </a:p>
        </p:txBody>
      </p:sp>
      <p:pic>
        <p:nvPicPr>
          <p:cNvPr id="105474" name="Picture 2" descr="C:\Users\Filip\Desktop\soko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912308" cy="2592288"/>
          </a:xfrm>
          <a:prstGeom prst="rect">
            <a:avLst/>
          </a:prstGeom>
          <a:noFill/>
        </p:spPr>
      </p:pic>
      <p:pic>
        <p:nvPicPr>
          <p:cNvPr id="105475" name="Picture 3" descr="C:\Users\Filip\Desktop\soko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122" y="2852936"/>
            <a:ext cx="4570878" cy="2572246"/>
          </a:xfrm>
          <a:prstGeom prst="rect">
            <a:avLst/>
          </a:prstGeom>
          <a:noFill/>
        </p:spPr>
      </p:pic>
      <p:pic>
        <p:nvPicPr>
          <p:cNvPr id="105476" name="Picture 4" descr="C:\Users\Filip\Desktop\soko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972442" cy="281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277</Words>
  <Application>Microsoft Office PowerPoint</Application>
  <PresentationFormat>Předvádění na obrazovce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Papír</vt:lpstr>
      <vt:lpstr>Miroslav Tyrš</vt:lpstr>
      <vt:lpstr>Charakteristika období</vt:lpstr>
      <vt:lpstr>Miroslav Tyrš - život</vt:lpstr>
      <vt:lpstr>Snímek 4</vt:lpstr>
      <vt:lpstr>Snímek 5</vt:lpstr>
      <vt:lpstr>Snímek 6</vt:lpstr>
      <vt:lpstr>Snímek 7</vt:lpstr>
      <vt:lpstr>Zakladatel Sokola</vt:lpstr>
      <vt:lpstr>Sokol pro mě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Miroslav Tyrš</dc:title>
  <dc:creator>Filip</dc:creator>
  <cp:lastModifiedBy>Filip</cp:lastModifiedBy>
  <cp:revision>31</cp:revision>
  <dcterms:created xsi:type="dcterms:W3CDTF">2019-04-02T17:44:52Z</dcterms:created>
  <dcterms:modified xsi:type="dcterms:W3CDTF">2019-04-26T10:55:29Z</dcterms:modified>
</cp:coreProperties>
</file>