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73" r:id="rId9"/>
    <p:sldId id="263" r:id="rId10"/>
    <p:sldId id="274" r:id="rId11"/>
    <p:sldId id="262" r:id="rId12"/>
    <p:sldId id="264" r:id="rId13"/>
    <p:sldId id="275" r:id="rId14"/>
    <p:sldId id="265" r:id="rId15"/>
    <p:sldId id="272" r:id="rId16"/>
    <p:sldId id="271" r:id="rId17"/>
    <p:sldId id="270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7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3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2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7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2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0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1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34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onadnes/lide/zeny-z-hradu-olga-havlova-a-jeji-zivotni-osud-prvni-dama-havel.A181026_093721_spolecnost_pet" TargetMode="External"/><Relationship Id="rId3" Type="http://schemas.openxmlformats.org/officeDocument/2006/relationships/hyperlink" Target="https://www.irozhlas.cz/kultura_film/originalni-videojournal-nezavisle-zpravodajstvi-z-normalizace_201107121621_msenk" TargetMode="External"/><Relationship Id="rId7" Type="http://schemas.openxmlformats.org/officeDocument/2006/relationships/hyperlink" Target="https://www.fdb.cz/lidi-zivotopis-biografie/19298-olga-havlova.html" TargetMode="External"/><Relationship Id="rId2" Type="http://schemas.openxmlformats.org/officeDocument/2006/relationships/hyperlink" Target="http://www.fan-tom.cz/hrobka-olgy-havlove-sverazna-knihovna-brakove-literatury-ozi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rozhlas.cz/olga-havlova-stalo-za-6541887" TargetMode="External"/><Relationship Id="rId11" Type="http://schemas.openxmlformats.org/officeDocument/2006/relationships/hyperlink" Target="https://www.vdv.cz/o-nadaci/olga-havlova/" TargetMode="External"/><Relationship Id="rId5" Type="http://schemas.openxmlformats.org/officeDocument/2006/relationships/hyperlink" Target="https://www.ceskatelevize.cz/porady/10363060615-originalni-videojournal/211411033150006/" TargetMode="External"/><Relationship Id="rId10" Type="http://schemas.openxmlformats.org/officeDocument/2006/relationships/hyperlink" Target="https://dvojka.rozhlas.cz/s-prezidentskou-kandidaturou-vaclava-havla-nesouhlasila-osudove-zeny-olga-7455368" TargetMode="External"/><Relationship Id="rId4" Type="http://schemas.openxmlformats.org/officeDocument/2006/relationships/hyperlink" Target="https://www.idnes.cz/zpravy/domaci/disidenti-nataceli-videojournal-estebaky-s-kamerou-zdravili-cest-praci.A110707_123747_domaci_js" TargetMode="External"/><Relationship Id="rId9" Type="http://schemas.openxmlformats.org/officeDocument/2006/relationships/hyperlink" Target="https://www.lidovky.cz/lide/pohnute-osudy-zena-do-nepohody-ktera-nechtela-byt-na-ocich-olgu-havlovou-udolala-rakovina.A150716_205355_ln_domov_gi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Olga Havlová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400" dirty="0" smtClean="0"/>
              <a:t>Významné osobnosti českých dějin</a:t>
            </a:r>
          </a:p>
          <a:p>
            <a:r>
              <a:rPr lang="cs-CZ" sz="1400" dirty="0" smtClean="0"/>
              <a:t>Eva Hrabovská</a:t>
            </a:r>
          </a:p>
          <a:p>
            <a:r>
              <a:rPr lang="cs-CZ" sz="1400" dirty="0" smtClean="0"/>
              <a:t>430367</a:t>
            </a:r>
          </a:p>
        </p:txBody>
      </p:sp>
    </p:spTree>
    <p:extLst>
      <p:ext uri="{BB962C8B-B14F-4D97-AF65-F5344CB8AC3E}">
        <p14:creationId xmlns:p14="http://schemas.microsoft.com/office/powerpoint/2010/main" val="137307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04" y="3701797"/>
            <a:ext cx="4401107" cy="29322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" y="614405"/>
            <a:ext cx="4457443" cy="29716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36" y="2603155"/>
            <a:ext cx="4140868" cy="23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1987</a:t>
            </a:r>
          </a:p>
          <a:p>
            <a:r>
              <a:rPr lang="cs-CZ" dirty="0" smtClean="0"/>
              <a:t>autoři </a:t>
            </a:r>
            <a:r>
              <a:rPr lang="cs-CZ" dirty="0"/>
              <a:t>se pokoušeli mapovat společenské a kulturní dění v socialistickém Československu</a:t>
            </a:r>
            <a:r>
              <a:rPr lang="cs-CZ" dirty="0" smtClean="0"/>
              <a:t>.</a:t>
            </a:r>
          </a:p>
          <a:p>
            <a:r>
              <a:rPr lang="cs-CZ" altLang="cs-CZ" dirty="0" smtClean="0">
                <a:solidFill>
                  <a:schemeClr val="tx1"/>
                </a:solidFill>
              </a:rPr>
              <a:t>měl </a:t>
            </a:r>
            <a:r>
              <a:rPr lang="cs-CZ" altLang="cs-CZ" dirty="0">
                <a:solidFill>
                  <a:schemeClr val="tx1"/>
                </a:solidFill>
              </a:rPr>
              <a:t>vyšší cíle a chtěl fungovat jako klasické seriózní zpravodajství, přinášející informace nefiltrované komunistickou propagandou.</a:t>
            </a:r>
          </a:p>
          <a:p>
            <a:r>
              <a:rPr lang="cs-CZ" dirty="0" smtClean="0"/>
              <a:t>V </a:t>
            </a:r>
            <a:r>
              <a:rPr lang="cs-CZ" dirty="0"/>
              <a:t>jednotlivých pořadech vystupovali nezávislí umělci, vědci, filozofové i novináři. </a:t>
            </a:r>
            <a:endParaRPr lang="cs-CZ" dirty="0" smtClean="0"/>
          </a:p>
          <a:p>
            <a:r>
              <a:rPr lang="cs-CZ" dirty="0" smtClean="0"/>
              <a:t>Olga </a:t>
            </a:r>
            <a:r>
              <a:rPr lang="cs-CZ" dirty="0"/>
              <a:t>Havlová se zaměřovala na ekologii</a:t>
            </a:r>
          </a:p>
          <a:p>
            <a:r>
              <a:rPr lang="cs-CZ" dirty="0" smtClean="0"/>
              <a:t>Do </a:t>
            </a:r>
            <a:r>
              <a:rPr lang="cs-CZ" dirty="0"/>
              <a:t>konce roku 1989 se podařilo vytvořit celkem sedm pravidelných čísel, devět zvláštních vydání z revolučních událostí a dva monotématické pořady</a:t>
            </a:r>
            <a:r>
              <a:rPr lang="cs-CZ" dirty="0" smtClean="0"/>
              <a:t>.</a:t>
            </a:r>
          </a:p>
          <a:p>
            <a:r>
              <a:rPr lang="cs-CZ" dirty="0" smtClean="0"/>
              <a:t>https</a:t>
            </a:r>
            <a:r>
              <a:rPr lang="cs-CZ" dirty="0"/>
              <a:t>://www.ceskatelevize.cz/porady/10363060615-originalni-videojournal/211411033150006/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66" y="48940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908507"/>
            <a:ext cx="10571998" cy="970450"/>
          </a:xfrm>
        </p:spPr>
        <p:txBody>
          <a:bodyPr/>
          <a:lstStyle/>
          <a:p>
            <a:r>
              <a:rPr lang="cs-CZ" dirty="0" smtClean="0"/>
              <a:t>Olga Havlová jako první dáma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 prezidentskou kandidaturou svého muže přitom vůbec </a:t>
            </a:r>
            <a:r>
              <a:rPr lang="cs-CZ" dirty="0" smtClean="0"/>
              <a:t>nesouhlasila: </a:t>
            </a:r>
          </a:p>
          <a:p>
            <a:pPr marL="0" indent="0">
              <a:buNone/>
            </a:pPr>
            <a:r>
              <a:rPr lang="cs-CZ" altLang="cs-CZ" i="1" dirty="0">
                <a:solidFill>
                  <a:schemeClr val="tx1"/>
                </a:solidFill>
              </a:rPr>
              <a:t>	</a:t>
            </a:r>
            <a:r>
              <a:rPr lang="cs-CZ" altLang="cs-CZ" i="1" dirty="0" smtClean="0">
                <a:solidFill>
                  <a:schemeClr val="tx1"/>
                </a:solidFill>
              </a:rPr>
              <a:t>„</a:t>
            </a:r>
            <a:r>
              <a:rPr lang="cs-CZ" altLang="cs-CZ" i="1" dirty="0">
                <a:solidFill>
                  <a:schemeClr val="tx1"/>
                </a:solidFill>
              </a:rPr>
              <a:t>V jednu chvíli, když ho všichni bombardovali dotazy, jestli bude kandidovat na prezidenta, se mi chtělo vstát a říct: ‚Já jsem Olga Havlová, manželka, a ráda bych jeho jménem prohlásila, že doufám, že na nic takového nedojde.‘ Když jsem to pak vykládala Vaškovi, řekl mi: ‚</a:t>
            </a:r>
            <a:r>
              <a:rPr lang="cs-CZ" altLang="cs-CZ" i="1" dirty="0" err="1">
                <a:solidFill>
                  <a:schemeClr val="tx1"/>
                </a:solidFill>
              </a:rPr>
              <a:t>Kristepane</a:t>
            </a:r>
            <a:r>
              <a:rPr lang="cs-CZ" altLang="cs-CZ" i="1" dirty="0">
                <a:solidFill>
                  <a:schemeClr val="tx1"/>
                </a:solidFill>
              </a:rPr>
              <a:t>, </a:t>
            </a:r>
            <a:r>
              <a:rPr lang="cs-CZ" altLang="cs-CZ" i="1" dirty="0" err="1">
                <a:solidFill>
                  <a:schemeClr val="tx1"/>
                </a:solidFill>
              </a:rPr>
              <a:t>tos</a:t>
            </a:r>
            <a:r>
              <a:rPr lang="cs-CZ" altLang="cs-CZ" i="1" dirty="0">
                <a:solidFill>
                  <a:schemeClr val="tx1"/>
                </a:solidFill>
              </a:rPr>
              <a:t> měla udělat! Proč jsi to neudělala? ‘ Neudělala jsem to proto, že kdykoli řeknu něco na veřejnosti, Vašek málem omdlí…“</a:t>
            </a:r>
          </a:p>
          <a:p>
            <a:r>
              <a:rPr lang="cs-CZ" dirty="0" smtClean="0"/>
              <a:t>Olga na roli první dámy nebyla vůbec připravená – těžko se vyrovnávala se státnickými oficialitami</a:t>
            </a:r>
          </a:p>
          <a:p>
            <a:r>
              <a:rPr lang="cs-CZ" dirty="0" smtClean="0"/>
              <a:t>Věnovala se renovaci zanedbaného Pražského hradu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13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8" y="172995"/>
            <a:ext cx="4766156" cy="26833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34" y="3814119"/>
            <a:ext cx="4941739" cy="27821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3504383"/>
            <a:ext cx="4649526" cy="3091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3" y="84324"/>
            <a:ext cx="4611130" cy="33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 Olgy Havlové: Výbor dobré vůle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tradici Výboru na obranu nespravedlivě stíhaných Olga Havlová založila s přáteli z Charty 77 počátkem roku 1990 Výbor dobré vůle. </a:t>
            </a:r>
            <a:endParaRPr lang="cs-CZ" dirty="0" smtClean="0"/>
          </a:p>
          <a:p>
            <a:r>
              <a:rPr lang="cs-CZ" dirty="0" smtClean="0"/>
              <a:t>Hlavním </a:t>
            </a:r>
            <a:r>
              <a:rPr lang="cs-CZ" dirty="0"/>
              <a:t>cílem Výboru dobré vůle – Nadace Olgy Havlové (VDV) je pomáhat lidem se zdravotním postižením, lidem opuštěným a diskriminovaným v jejich začlenění do společnosti. </a:t>
            </a:r>
            <a:endParaRPr lang="cs-CZ" dirty="0" smtClean="0"/>
          </a:p>
          <a:p>
            <a:r>
              <a:rPr lang="cs-CZ" dirty="0"/>
              <a:t>"</a:t>
            </a:r>
            <a:r>
              <a:rPr lang="cs-CZ" dirty="0" smtClean="0"/>
              <a:t>Cena </a:t>
            </a:r>
            <a:r>
              <a:rPr lang="cs-CZ" dirty="0"/>
              <a:t>Olgy Havlové" osobnosti se zdravotním postižením, která se velmi zasloužila o zlepšení podmínek života lidí s postižením. </a:t>
            </a:r>
          </a:p>
        </p:txBody>
      </p:sp>
    </p:spTree>
    <p:extLst>
      <p:ext uri="{BB962C8B-B14F-4D97-AF65-F5344CB8AC3E}">
        <p14:creationId xmlns:p14="http://schemas.microsoft.com/office/powerpoint/2010/main" val="212016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" y="197708"/>
            <a:ext cx="6054466" cy="39747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25" y="2730199"/>
            <a:ext cx="6096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Strom pro Olgu Havlovou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50859"/>
          </a:xfrm>
        </p:spPr>
        <p:txBody>
          <a:bodyPr/>
          <a:lstStyle/>
          <a:p>
            <a:r>
              <a:rPr lang="cs-CZ" dirty="0" smtClean="0"/>
              <a:t>Při příležitosti nedožitých 85 let Olgy Havlové, bylo v roce 2018 vysazeno 85 stromů (lípy)</a:t>
            </a:r>
          </a:p>
          <a:p>
            <a:r>
              <a:rPr lang="cs-CZ" dirty="0" smtClean="0"/>
              <a:t>V roce 1993 zasadila první lípu dobré vůle v Olomouci - Topolanech</a:t>
            </a:r>
            <a:endParaRPr lang="cs-CZ" dirty="0"/>
          </a:p>
        </p:txBody>
      </p:sp>
      <p:sp>
        <p:nvSpPr>
          <p:cNvPr id="4" name="AutoShape 2" descr="Výsledek obrázku pro strom pro olgu havlovou"/>
          <p:cNvSpPr>
            <a:spLocks noChangeAspect="1" noChangeArrowheads="1"/>
          </p:cNvSpPr>
          <p:nvPr/>
        </p:nvSpPr>
        <p:spPr bwMode="auto">
          <a:xfrm>
            <a:off x="155575" y="-2681288"/>
            <a:ext cx="683895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44" y="4473146"/>
            <a:ext cx="2675176" cy="21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4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„Neuznávám, když se říká, tamti jsou normální , tito jsou nenormální. Chovám se podle toho, co si myslím. Člověk má dělat to, nač má sílu. Co umí udělat dobře.“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„Vlastně už od kolébky jsem se vždy snažila chovat tak, abych to pořád byla jen já.“</a:t>
            </a:r>
          </a:p>
        </p:txBody>
      </p:sp>
    </p:spTree>
    <p:extLst>
      <p:ext uri="{BB962C8B-B14F-4D97-AF65-F5344CB8AC3E}">
        <p14:creationId xmlns:p14="http://schemas.microsoft.com/office/powerpoint/2010/main" val="11712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54" y="0"/>
            <a:ext cx="5959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http://www.fan-tom.cz/hrobka-olgy-havlove-sverazna-knihovna-brakove-literatury-oziva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www.irozhlas.cz/kultura_film/originalni-videojournal-nezavisle-zpravodajstvi-z-normalizace_201107121621_msenk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www.idnes.cz/zpravy/domaci/disidenti-nataceli-videojournal-estebaky-s-kamerou-zdravili-cest-praci.A110707_123747_domaci_js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https://www.ceskatelevize.cz/porady/10363060615-originalni-videojournal/211411033150006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plus.rozhlas.cz/olga-havlova-stalo-za-6541887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www.fdb.cz/lidi-zivotopis-biografie/19298-olga-havlova.html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www.idnes.cz/onadnes/lide/zeny-z-hradu-olga-havlova-a-jeji-zivotni-osud-prvni-dama-havel.A181026_093721_spolecnost_pet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www.lidovky.cz/lide/pohnute-osudy-zena-do-nepohody-ktera-nechtela-byt-na-ocich-olgu-havlovou-udolala-rakovina.A150716_205355_ln_domov_gib</a:t>
            </a:r>
            <a:endParaRPr lang="cs-CZ" dirty="0" smtClean="0"/>
          </a:p>
          <a:p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dvojka.rozhlas.cz/s-prezidentskou-kandidaturou-vaclava-havla-nesouhlasila-osudove-zeny-olga-7455368</a:t>
            </a:r>
            <a:endParaRPr lang="cs-CZ" dirty="0" smtClean="0"/>
          </a:p>
          <a:p>
            <a:r>
              <a:rPr lang="cs-CZ" dirty="0">
                <a:hlinkClick r:id="rId11"/>
              </a:rPr>
              <a:t>https://www.vdv.cz/o-nadaci/olga-havlova</a:t>
            </a:r>
            <a:r>
              <a:rPr lang="cs-CZ" dirty="0" smtClean="0">
                <a:hlinkClick r:id="rId11"/>
              </a:rPr>
              <a:t>/</a:t>
            </a:r>
            <a:endParaRPr lang="cs-CZ" dirty="0" smtClean="0"/>
          </a:p>
          <a:p>
            <a:r>
              <a:rPr lang="cs-CZ" dirty="0" smtClean="0"/>
              <a:t>Knížky: Síla věcnosti (Freimanová, Lorencová), Olga Havlová (Bohatová)</a:t>
            </a:r>
          </a:p>
          <a:p>
            <a:r>
              <a:rPr lang="cs-CZ" dirty="0" smtClean="0"/>
              <a:t>Filmy: Olga  (M. Janek),  Paní Olga (M. Dolenský)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6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2" y="550414"/>
            <a:ext cx="8553965" cy="57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Olga Havlová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11. července 1933 – 27. ledna 1996</a:t>
            </a:r>
          </a:p>
          <a:p>
            <a:r>
              <a:rPr lang="cs-CZ" dirty="0" smtClean="0"/>
              <a:t>Rozená Šplíchalová</a:t>
            </a:r>
          </a:p>
          <a:p>
            <a:r>
              <a:rPr lang="cs-CZ" dirty="0" smtClean="0"/>
              <a:t>Oficiálně 1. první dáma ČR ale zároveň 8. první dáma Československa</a:t>
            </a:r>
          </a:p>
          <a:p>
            <a:r>
              <a:rPr lang="cs-CZ" dirty="0" smtClean="0"/>
              <a:t>Zakladatelka Výboru dobré vůle</a:t>
            </a:r>
          </a:p>
          <a:p>
            <a:r>
              <a:rPr lang="cs-CZ" dirty="0"/>
              <a:t>V roce 1991 Olze Havlové norská nadace </a:t>
            </a:r>
            <a:r>
              <a:rPr lang="cs-CZ" dirty="0" err="1"/>
              <a:t>Stiftelsen</a:t>
            </a:r>
            <a:r>
              <a:rPr lang="cs-CZ" dirty="0"/>
              <a:t> </a:t>
            </a:r>
            <a:r>
              <a:rPr lang="cs-CZ" dirty="0" err="1"/>
              <a:t>Arets</a:t>
            </a:r>
            <a:r>
              <a:rPr lang="cs-CZ" dirty="0"/>
              <a:t> </a:t>
            </a:r>
            <a:r>
              <a:rPr lang="cs-CZ" dirty="0" err="1"/>
              <a:t>Budeie</a:t>
            </a:r>
            <a:r>
              <a:rPr lang="cs-CZ" dirty="0"/>
              <a:t> udělila prestižní cenu "Žena roku 1991".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roce 1995 byla oceněna medailí Přemysla </a:t>
            </a:r>
            <a:r>
              <a:rPr lang="cs-CZ" dirty="0" err="1"/>
              <a:t>Pittra</a:t>
            </a:r>
            <a:r>
              <a:rPr lang="cs-CZ" dirty="0"/>
              <a:t> a stala se "Ženou roku 1995" České republiky.</a:t>
            </a:r>
          </a:p>
        </p:txBody>
      </p:sp>
      <p:sp>
        <p:nvSpPr>
          <p:cNvPr id="5" name="AutoShape 2" descr="Výsledek obrázku pro výbor dobré vůle"/>
          <p:cNvSpPr>
            <a:spLocks noChangeAspect="1" noChangeArrowheads="1"/>
          </p:cNvSpPr>
          <p:nvPr/>
        </p:nvSpPr>
        <p:spPr bwMode="auto">
          <a:xfrm>
            <a:off x="155575" y="-2681288"/>
            <a:ext cx="79248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39" y="5280454"/>
            <a:ext cx="2364966" cy="14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Praha, Žižkov – dělnická rodina</a:t>
            </a:r>
          </a:p>
          <a:p>
            <a:r>
              <a:rPr lang="cs-CZ" dirty="0" smtClean="0"/>
              <a:t>Velká rodina – starší sestry samoživitelky </a:t>
            </a:r>
          </a:p>
          <a:p>
            <a:r>
              <a:rPr lang="cs-CZ" dirty="0" smtClean="0"/>
              <a:t>Milíčův dům</a:t>
            </a:r>
          </a:p>
          <a:p>
            <a:r>
              <a:rPr lang="cs-CZ" dirty="0" smtClean="0"/>
              <a:t>Baťovy závody – při práci s lisem přišla o čtyři prsty na levé ruce</a:t>
            </a:r>
          </a:p>
          <a:p>
            <a:r>
              <a:rPr lang="cs-CZ" dirty="0" smtClean="0"/>
              <a:t>Pracovala jako účetní, skladnice nebo prodavačka </a:t>
            </a:r>
          </a:p>
          <a:p>
            <a:r>
              <a:rPr lang="cs-CZ" dirty="0" smtClean="0"/>
              <a:t>Od 60. let působila jako uvaděčka v Divadle na zábradlí 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51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s Václavem Havlem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>
                <a:solidFill>
                  <a:schemeClr val="tx2"/>
                </a:solidFill>
              </a:rPr>
              <a:t>Rok 1953 v kavárně Slavia</a:t>
            </a:r>
            <a:r>
              <a:rPr lang="cs-CZ" dirty="0">
                <a:solidFill>
                  <a:schemeClr val="tx2"/>
                </a:solidFill>
              </a:rPr>
              <a:t>: </a:t>
            </a:r>
            <a:r>
              <a:rPr lang="cs-CZ" i="1" dirty="0" smtClean="0">
                <a:solidFill>
                  <a:schemeClr val="tx2"/>
                </a:solidFill>
              </a:rPr>
              <a:t>„</a:t>
            </a:r>
            <a:r>
              <a:rPr lang="cs-CZ" altLang="cs-CZ" i="1" dirty="0">
                <a:solidFill>
                  <a:schemeClr val="tx2"/>
                </a:solidFill>
              </a:rPr>
              <a:t>Tři roky </a:t>
            </a:r>
            <a:r>
              <a:rPr lang="cs-CZ" altLang="cs-CZ" dirty="0">
                <a:solidFill>
                  <a:schemeClr val="tx2"/>
                </a:solidFill>
              </a:rPr>
              <a:t>nato</a:t>
            </a:r>
            <a:r>
              <a:rPr lang="cs-CZ" altLang="cs-CZ" i="1" dirty="0">
                <a:solidFill>
                  <a:schemeClr val="tx2"/>
                </a:solidFill>
              </a:rPr>
              <a:t> jsme se ve Slavii potkali znova, pak mi Vašek napsal dopis a zase se mě ptal, jestli s ním nechci </a:t>
            </a:r>
            <a:r>
              <a:rPr lang="cs-CZ" altLang="cs-CZ" i="1" dirty="0" smtClean="0">
                <a:solidFill>
                  <a:schemeClr val="tx2"/>
                </a:solidFill>
              </a:rPr>
              <a:t>chodit.</a:t>
            </a:r>
            <a:r>
              <a:rPr lang="cs-CZ" i="1" dirty="0" smtClean="0">
                <a:solidFill>
                  <a:schemeClr val="tx2"/>
                </a:solidFill>
              </a:rPr>
              <a:t>“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>
                <a:solidFill>
                  <a:schemeClr val="tx2"/>
                </a:solidFill>
              </a:rPr>
              <a:t>V roce 1964 se Olga s Václavem vzali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/>
              <a:t>Po </a:t>
            </a:r>
            <a:r>
              <a:rPr lang="cs-CZ" dirty="0"/>
              <a:t>osudném 21. srpnu se oba stali aktivními členy československého </a:t>
            </a:r>
            <a:r>
              <a:rPr lang="cs-CZ" dirty="0" smtClean="0"/>
              <a:t>disentu.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/>
              <a:t>V roce 1977 </a:t>
            </a:r>
            <a:r>
              <a:rPr lang="cs-CZ" dirty="0"/>
              <a:t>byli mezi prvními, kdo podepsal Chartu 77 </a:t>
            </a:r>
            <a:endParaRPr lang="cs-CZ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dirty="0" smtClean="0"/>
              <a:t>1979 se stala  </a:t>
            </a:r>
            <a:r>
              <a:rPr lang="cs-CZ" dirty="0"/>
              <a:t>Olga spoluzakladatelkou Výboru na obranu nespravedlivě stíhaných. Zároveň vedla samizdatovou edici </a:t>
            </a:r>
            <a:r>
              <a:rPr lang="cs-CZ" dirty="0" smtClean="0"/>
              <a:t>Expedice.</a:t>
            </a:r>
            <a:endParaRPr lang="cs-CZ" altLang="cs-CZ" i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00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95" y="0"/>
            <a:ext cx="442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Hrádeček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Statek, který koupili Havlovi v roce 1967</a:t>
            </a:r>
          </a:p>
          <a:p>
            <a:r>
              <a:rPr lang="cs-CZ" dirty="0"/>
              <a:t>Byl místem svobodného myšlení vzdor minulému režimu. </a:t>
            </a:r>
            <a:endParaRPr lang="cs-CZ" dirty="0" smtClean="0"/>
          </a:p>
          <a:p>
            <a:r>
              <a:rPr lang="cs-CZ" dirty="0" smtClean="0"/>
              <a:t>Literáti </a:t>
            </a:r>
            <a:r>
              <a:rPr lang="cs-CZ" dirty="0"/>
              <a:t>sem přijížděli na takzvané spisovatelské kvartály. Ivan Havel tu organizoval filozofická setkání. </a:t>
            </a:r>
            <a:endParaRPr lang="cs-CZ" dirty="0" smtClean="0"/>
          </a:p>
          <a:p>
            <a:r>
              <a:rPr lang="cs-CZ" dirty="0" smtClean="0"/>
              <a:t>A</a:t>
            </a:r>
            <a:r>
              <a:rPr lang="cs-CZ" dirty="0"/>
              <a:t> také zde proběhl Třetí festival druhé kultury, na němž kapela </a:t>
            </a:r>
            <a:r>
              <a:rPr lang="cs-CZ" dirty="0" err="1"/>
              <a:t>Plastic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Universe</a:t>
            </a:r>
            <a:r>
              <a:rPr lang="cs-CZ" dirty="0"/>
              <a:t> prvně zahrála své Pašijové hry velikonoční</a:t>
            </a:r>
          </a:p>
        </p:txBody>
      </p:sp>
    </p:spTree>
    <p:extLst>
      <p:ext uri="{BB962C8B-B14F-4D97-AF65-F5344CB8AC3E}">
        <p14:creationId xmlns:p14="http://schemas.microsoft.com/office/powerpoint/2010/main" val="406150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08" y="0"/>
            <a:ext cx="4966002" cy="34327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1" y="447645"/>
            <a:ext cx="4078812" cy="29571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3731998"/>
            <a:ext cx="63627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Svépomocná lidová </a:t>
            </a:r>
            <a:r>
              <a:rPr lang="cs-CZ" dirty="0"/>
              <a:t>knihovna Hrobka - veselé společenství manželek zavřených disidentů, těch, co zůstali na svobodě, a jejich přátel.</a:t>
            </a:r>
            <a:endParaRPr lang="cs-CZ" dirty="0" smtClean="0"/>
          </a:p>
          <a:p>
            <a:r>
              <a:rPr lang="cs-CZ" dirty="0" smtClean="0"/>
              <a:t>Havlová založila tento spolek založila v roce 1981 spolu </a:t>
            </a:r>
            <a:r>
              <a:rPr lang="cs-CZ" dirty="0"/>
              <a:t>s </a:t>
            </a:r>
            <a:r>
              <a:rPr lang="cs-CZ" b="1" dirty="0"/>
              <a:t>Olgou </a:t>
            </a:r>
            <a:r>
              <a:rPr lang="cs-CZ" b="1" dirty="0" err="1"/>
              <a:t>Stankovičovou</a:t>
            </a:r>
            <a:r>
              <a:rPr lang="cs-CZ" dirty="0"/>
              <a:t> a psycholožkou</a:t>
            </a:r>
            <a:r>
              <a:rPr lang="cs-CZ" b="1" dirty="0"/>
              <a:t> Jarmilou Bělíkovou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amotná </a:t>
            </a:r>
            <a:r>
              <a:rPr lang="cs-CZ" dirty="0"/>
              <a:t>knihovna, umístěná v bytě manželů </a:t>
            </a:r>
            <a:r>
              <a:rPr lang="cs-CZ" dirty="0" err="1"/>
              <a:t>Stankovičových</a:t>
            </a:r>
            <a:r>
              <a:rPr lang="cs-CZ" dirty="0"/>
              <a:t>, obsahovala na pět set svazků a její společenství čítalo ke stovce členů. </a:t>
            </a:r>
            <a:endParaRPr lang="cs-CZ" dirty="0" smtClean="0"/>
          </a:p>
          <a:p>
            <a:r>
              <a:rPr lang="cs-CZ" dirty="0"/>
              <a:t>Časopis Nový </a:t>
            </a:r>
            <a:r>
              <a:rPr lang="cs-CZ" dirty="0" smtClean="0"/>
              <a:t>brak - </a:t>
            </a:r>
            <a:r>
              <a:rPr lang="cs-CZ" dirty="0"/>
              <a:t>Olga </a:t>
            </a:r>
            <a:r>
              <a:rPr lang="cs-CZ" dirty="0" err="1"/>
              <a:t>Stankovičová</a:t>
            </a:r>
            <a:r>
              <a:rPr lang="cs-CZ" dirty="0"/>
              <a:t> zveřejňovala vtipné anotace nových přírůstků knihovnického fondu. </a:t>
            </a:r>
          </a:p>
          <a:p>
            <a:endParaRPr lang="cs-CZ" dirty="0"/>
          </a:p>
          <a:p>
            <a:r>
              <a:rPr lang="cs-CZ" dirty="0" smtClean="0"/>
              <a:t>Čtenářský </a:t>
            </a:r>
            <a:r>
              <a:rPr lang="cs-CZ" dirty="0"/>
              <a:t>spolek” pořádal také podivuhodné kostýmované večírky, tu ve stylu třicátých let, jindy ve středověkém duchu. Neméně oblíbené byly tzv. živé obrazy a jejich dokumentace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82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565</TotalTime>
  <Words>527</Words>
  <Application>Microsoft Office PowerPoint</Application>
  <PresentationFormat>Širokoúhlá obrazovka</PresentationFormat>
  <Paragraphs>76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Citáty</vt:lpstr>
      <vt:lpstr>Olga Havlová </vt:lpstr>
      <vt:lpstr>Prezentace aplikace PowerPoint</vt:lpstr>
      <vt:lpstr>Olga Havlová </vt:lpstr>
      <vt:lpstr>Život </vt:lpstr>
      <vt:lpstr>Vztah s Václavem Havlem</vt:lpstr>
      <vt:lpstr>Prezentace aplikace PowerPoint</vt:lpstr>
      <vt:lpstr>Hrádeček</vt:lpstr>
      <vt:lpstr>Prezentace aplikace PowerPoint</vt:lpstr>
      <vt:lpstr>Hrobka</vt:lpstr>
      <vt:lpstr>Prezentace aplikace PowerPoint</vt:lpstr>
      <vt:lpstr>Video Journal </vt:lpstr>
      <vt:lpstr>Olga Havlová jako první dáma </vt:lpstr>
      <vt:lpstr>Prezentace aplikace PowerPoint</vt:lpstr>
      <vt:lpstr>Nadace Olgy Havlové: Výbor dobré vůle </vt:lpstr>
      <vt:lpstr>Prezentace aplikace PowerPoint</vt:lpstr>
      <vt:lpstr>Strom pro Olgu Havlovou</vt:lpstr>
      <vt:lpstr>Citáty</vt:lpstr>
      <vt:lpstr>Prezentace aplikace PowerPoint</vt:lpstr>
      <vt:lpstr>Zdroje: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Olga Havlová</dc:title>
  <dc:creator>Eva Hrabovská</dc:creator>
  <cp:lastModifiedBy>Eva Hrabovská</cp:lastModifiedBy>
  <cp:revision>30</cp:revision>
  <dcterms:created xsi:type="dcterms:W3CDTF">2019-03-11T11:40:45Z</dcterms:created>
  <dcterms:modified xsi:type="dcterms:W3CDTF">2019-03-11T21:05:48Z</dcterms:modified>
</cp:coreProperties>
</file>