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71" r:id="rId29"/>
    <p:sldId id="282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8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58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6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8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50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7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4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2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0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2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0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4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70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7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1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9CEDCB-2818-4469-80D6-3362491277A2}" type="datetimeFigureOut">
              <a:rPr lang="cs-CZ" smtClean="0"/>
              <a:t>13.04.2019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7E294B-E77C-4B17-A454-2A3ADEAA28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60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y3zZBaWpp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%C3%A1clav_Mor%C3%A1vek" TargetMode="External"/><Relationship Id="rId3" Type="http://schemas.openxmlformats.org/officeDocument/2006/relationships/hyperlink" Target="http://www.mukolin.cz/prilohy/Texty/539/14047_vaclav_moravek_str._288_295.pdf" TargetMode="External"/><Relationship Id="rId7" Type="http://schemas.openxmlformats.org/officeDocument/2006/relationships/hyperlink" Target="https://cs.wikipedia.org/wiki/T%C5%99i_kr%C3%A1lov%C3%A9_(protinacistick%C3%BD_odboj)" TargetMode="External"/><Relationship Id="rId2" Type="http://schemas.openxmlformats.org/officeDocument/2006/relationships/hyperlink" Target="http://www.memorial-vm.cz/vm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tapametinaroda.cz/?id=585" TargetMode="External"/><Relationship Id="rId11" Type="http://schemas.openxmlformats.org/officeDocument/2006/relationships/hyperlink" Target="https://www.irozhlas.cz/veda-technologie_historie/pomnik-odbojare-moravka-se-vratil-na-prasny-most-musel-ustoupit-tunelu-blanka_201410061902_akottova2" TargetMode="External"/><Relationship Id="rId5" Type="http://schemas.openxmlformats.org/officeDocument/2006/relationships/hyperlink" Target="https://zivotopis.osobnosti.cz/vaclav-moravek.php" TargetMode="External"/><Relationship Id="rId10" Type="http://schemas.openxmlformats.org/officeDocument/2006/relationships/hyperlink" Target="https://3odboj.webnode.cz/tri-kralove/" TargetMode="External"/><Relationship Id="rId4" Type="http://schemas.openxmlformats.org/officeDocument/2006/relationships/hyperlink" Target="https://zpravy.tiscali.cz/vaclav-moravek-posledni-ze-tri-kralu-ktery-si-drze-nechal-zapalit-cigaretu-od-gestapaka-310987" TargetMode="External"/><Relationship Id="rId9" Type="http://schemas.openxmlformats.org/officeDocument/2006/relationships/hyperlink" Target="https://3odboj.webnode.cz/vaclav-morave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80C6C-21E3-4438-BB86-D36C0E48B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Václav Morávek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7B4C48-6EA2-4CA4-9447-22D9DE6D9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Bc. Jan Kopecký, učo 406985</a:t>
            </a:r>
          </a:p>
        </p:txBody>
      </p:sp>
    </p:spTree>
    <p:extLst>
      <p:ext uri="{BB962C8B-B14F-4D97-AF65-F5344CB8AC3E}">
        <p14:creationId xmlns:p14="http://schemas.microsoft.com/office/powerpoint/2010/main" val="84528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F43D6-94C8-49A3-B31E-BAA5DCB4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Odbojová činnost – Tři králové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64504-DC0D-4BC2-9A12-E1233179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4904"/>
            <a:ext cx="10333382" cy="37569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Společně s dalšími bývalými důstojníky československé armády se podílel na budování krajské organizace Obrany národa (kolínská divize se nazývala „</a:t>
            </a:r>
            <a:r>
              <a:rPr lang="cs-CZ" dirty="0" err="1"/>
              <a:t>Pribina</a:t>
            </a:r>
            <a:r>
              <a:rPr lang="cs-CZ" dirty="0"/>
              <a:t>“)</a:t>
            </a:r>
          </a:p>
          <a:p>
            <a:r>
              <a:rPr lang="cs-CZ" dirty="0"/>
              <a:t>v létě 1939 převelen do Prahy a zařazen do štábu divize při Zemském velitelství Čechy jako zpravodajský důstojník. Na podzim 1939 se v Praze seznámil s podplukovníkem Josefem Balabánem a podplukovníkem Josefem Mašínem, s nimiž vytvořil zpravodajsko-diverzní skupinu, později známou jako Tři králové</a:t>
            </a:r>
          </a:p>
          <a:p>
            <a:r>
              <a:rPr lang="cs-CZ" dirty="0"/>
              <a:t>Skupina, která sama sebe zřejmě nazývala Tři muzikanti nebo Tři mušketýři, shromažďovala řadu informací ze všech sfér života protektorátu, které vyhodnocovala a odesílala do zahraničí (zpočátku pomocí kurýrů, později výhradně radiotelegraficky)</a:t>
            </a:r>
          </a:p>
        </p:txBody>
      </p:sp>
    </p:spTree>
    <p:extLst>
      <p:ext uri="{BB962C8B-B14F-4D97-AF65-F5344CB8AC3E}">
        <p14:creationId xmlns:p14="http://schemas.microsoft.com/office/powerpoint/2010/main" val="304008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9CD52-A6AD-44E5-83F1-9F4EEECD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Odbojová činnost – Tři králové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BF2A2-F75B-4B98-A35C-4ACFF597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5026"/>
            <a:ext cx="10233990" cy="3816626"/>
          </a:xfrm>
        </p:spPr>
        <p:txBody>
          <a:bodyPr>
            <a:noAutofit/>
          </a:bodyPr>
          <a:lstStyle/>
          <a:p>
            <a:r>
              <a:rPr lang="cs-CZ" dirty="0"/>
              <a:t>Na jaře 1940 byl nucen přejít do ilegality, neboť se mu na stopu dostalo gestapo</a:t>
            </a:r>
          </a:p>
          <a:p>
            <a:r>
              <a:rPr lang="cs-CZ" dirty="0"/>
              <a:t>Od konce jara 1940 se na žádost plukovníka Františka Moravce, přednosty II. odboru Ministerstva národní obrany v Londýně, intenzivně pracovalo na znovunavázání kontaktu s Paulem </a:t>
            </a:r>
            <a:r>
              <a:rPr lang="cs-CZ" dirty="0" err="1"/>
              <a:t>Thümmelem</a:t>
            </a:r>
            <a:r>
              <a:rPr lang="cs-CZ" dirty="0"/>
              <a:t>, známým jako agent A-54</a:t>
            </a:r>
          </a:p>
          <a:p>
            <a:r>
              <a:rPr lang="cs-CZ" dirty="0"/>
              <a:t>Na doporučení Josefa Balabána se stal spojkou Morávek, mimo jiné pro vynikající znalost němčiny. Styky se podařilo navázat v létě 1940 a s několika pauzami trvaly do března 1942</a:t>
            </a:r>
          </a:p>
          <a:p>
            <a:r>
              <a:rPr lang="cs-CZ" dirty="0"/>
              <a:t>Role </a:t>
            </a:r>
            <a:r>
              <a:rPr lang="cs-CZ" dirty="0" err="1"/>
              <a:t>Thümmela</a:t>
            </a:r>
            <a:r>
              <a:rPr lang="cs-CZ" dirty="0"/>
              <a:t> nebyla dosud vysvětlena, avšak hodnota jím dodaných informací byla velmi vysoká a kontakty s ním měly absolutní prioritu</a:t>
            </a:r>
          </a:p>
        </p:txBody>
      </p:sp>
    </p:spTree>
    <p:extLst>
      <p:ext uri="{BB962C8B-B14F-4D97-AF65-F5344CB8AC3E}">
        <p14:creationId xmlns:p14="http://schemas.microsoft.com/office/powerpoint/2010/main" val="217366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421C3-8A4D-41BE-B74C-2013EE8C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Odbojová činnost – Tři králové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A33C4-9B7B-42BE-AA94-A691DE249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253869" cy="872068"/>
          </a:xfrm>
        </p:spPr>
        <p:txBody>
          <a:bodyPr>
            <a:normAutofit/>
          </a:bodyPr>
          <a:lstStyle/>
          <a:p>
            <a:r>
              <a:rPr lang="cs-CZ" dirty="0"/>
              <a:t>Spojení s Londýnem obstarávaly vysílačky </a:t>
            </a:r>
            <a:r>
              <a:rPr lang="cs-CZ" i="1" dirty="0"/>
              <a:t>Sparta I</a:t>
            </a:r>
            <a:r>
              <a:rPr lang="cs-CZ" dirty="0"/>
              <a:t> a </a:t>
            </a:r>
            <a:r>
              <a:rPr lang="cs-CZ" i="1" dirty="0"/>
              <a:t>Sparta II</a:t>
            </a:r>
            <a:r>
              <a:rPr lang="cs-CZ" dirty="0"/>
              <a:t>, později krátkou dobu i </a:t>
            </a:r>
            <a:r>
              <a:rPr lang="cs-CZ" i="1" dirty="0"/>
              <a:t>Libuše</a:t>
            </a:r>
            <a:endParaRPr lang="cs-CZ" dirty="0"/>
          </a:p>
        </p:txBody>
      </p:sp>
      <p:pic>
        <p:nvPicPr>
          <p:cNvPr id="4098" name="Picture 2" descr="Zobrazit zdrojovÃ½ obrÃ¡zek">
            <a:extLst>
              <a:ext uri="{FF2B5EF4-FFF2-40B4-BE49-F238E27FC236}">
                <a16:creationId xmlns:a16="http://schemas.microsoft.com/office/drawing/2014/main" id="{C3737412-322E-4B8E-9970-6BB69463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05556"/>
            <a:ext cx="4800598" cy="31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ysÃ­laÄka LibuÅ¡e">
            <a:extLst>
              <a:ext uri="{FF2B5EF4-FFF2-40B4-BE49-F238E27FC236}">
                <a16:creationId xmlns:a16="http://schemas.microsoft.com/office/drawing/2014/main" id="{E99D862D-2BCC-4FB3-A705-81AB563D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40" y="3572610"/>
            <a:ext cx="3535190" cy="26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9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8D6F9-0755-458A-9C6C-D679552E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Diverzní a sabotážní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F1245-C9DB-4D81-AB45-1CCAA843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4904"/>
            <a:ext cx="10015330" cy="38166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rozmisťování výbušnin na lokomotivy, které mířily do Německa či Itálie</a:t>
            </a:r>
          </a:p>
          <a:p>
            <a:r>
              <a:rPr lang="cs-CZ" dirty="0"/>
              <a:t>výbušné brikety házeli i na haldy uhlí u kasáren a jednou i u Petschkova paláce (výbuchu zabránil kotelník, který si všiml nálože)</a:t>
            </a:r>
          </a:p>
          <a:p>
            <a:r>
              <a:rPr lang="cs-CZ" dirty="0"/>
              <a:t>zakládali požáry a umisťovali bomby v některých továrnách vyrábějících válečný materiál</a:t>
            </a:r>
          </a:p>
          <a:p>
            <a:r>
              <a:rPr lang="cs-CZ" dirty="0"/>
              <a:t>nejznámější diverzní akcí byl výbuch nálože na </a:t>
            </a:r>
            <a:r>
              <a:rPr lang="cs-CZ" dirty="0" err="1"/>
              <a:t>Anhaltském</a:t>
            </a:r>
            <a:r>
              <a:rPr lang="cs-CZ" dirty="0"/>
              <a:t> nádraží v Berlíně (do Berlína byl puma dopravena průvodčím a spolupracovníkem odboje Janem Karlem), který měl v prosinci 1940 za cíl zlikvidovat vlak Heinricha Himmlera    ( ke smůle atentátníků vlak kvůli poruše přesměrován na jinou stanici)</a:t>
            </a:r>
          </a:p>
        </p:txBody>
      </p:sp>
    </p:spTree>
    <p:extLst>
      <p:ext uri="{BB962C8B-B14F-4D97-AF65-F5344CB8AC3E}">
        <p14:creationId xmlns:p14="http://schemas.microsoft.com/office/powerpoint/2010/main" val="423406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E7C11-D9AF-40A8-87AC-3382B5D7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Diverzní a sabotážní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4D434-097F-4FB0-AA43-D81BFD75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5816"/>
          </a:xfrm>
        </p:spPr>
        <p:txBody>
          <a:bodyPr>
            <a:normAutofit/>
          </a:bodyPr>
          <a:lstStyle/>
          <a:p>
            <a:r>
              <a:rPr lang="cs-CZ" dirty="0"/>
              <a:t>Výbušniny sháněli na různých místech. Část pocházela ze semtínské </a:t>
            </a:r>
            <a:r>
              <a:rPr lang="cs-CZ" dirty="0" err="1"/>
              <a:t>Explosie</a:t>
            </a:r>
            <a:r>
              <a:rPr lang="cs-CZ" dirty="0"/>
              <a:t>, část pašovali z Jugoslávie</a:t>
            </a:r>
          </a:p>
          <a:p>
            <a:r>
              <a:rPr lang="cs-CZ" dirty="0"/>
              <a:t>Skladiště zbraní a munice měli u rodiny </a:t>
            </a:r>
            <a:r>
              <a:rPr lang="cs-CZ" dirty="0" err="1"/>
              <a:t>Líkařů</a:t>
            </a:r>
            <a:r>
              <a:rPr lang="cs-CZ" dirty="0"/>
              <a:t>, kteří vlastnili klempířství na Bílé hoře. Odtud zakonzervované a v sudech uložené zbraně rozváželi na různá místa a zakopávali je</a:t>
            </a:r>
          </a:p>
          <a:p>
            <a:r>
              <a:rPr lang="cs-CZ" dirty="0"/>
              <a:t>Morávek se podílel i na tajné likvidaci několika nacistů, na čemž spolupracoval i Paul </a:t>
            </a:r>
            <a:r>
              <a:rPr lang="cs-CZ" dirty="0" err="1"/>
              <a:t>Thümmel</a:t>
            </a:r>
            <a:r>
              <a:rPr lang="cs-CZ" dirty="0"/>
              <a:t>. Jednalo se například o pracovníka gestapa, který se podílel na mučení Josefa Mašína. Ten byl údajně otráven cigaretou.</a:t>
            </a:r>
          </a:p>
        </p:txBody>
      </p:sp>
    </p:spTree>
    <p:extLst>
      <p:ext uri="{BB962C8B-B14F-4D97-AF65-F5344CB8AC3E}">
        <p14:creationId xmlns:p14="http://schemas.microsoft.com/office/powerpoint/2010/main" val="375108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047CB-F4D3-497A-AA14-DAF3387B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Odbojář a šprýmař Morávek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62DD6-D4D0-4E23-8FDA-DD0DAD6D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25148"/>
            <a:ext cx="9836425" cy="37967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Byl vynikající střelec (předválečný přeborník Československé armády ve střelbě z pistole) a všude s sebou nosil dvě pistole a několik zásobníků</a:t>
            </a:r>
          </a:p>
          <a:p>
            <a:r>
              <a:rPr lang="cs-CZ" dirty="0"/>
              <a:t>Jelikož byl též hluboce věřícím křesťanem, neodmyslitelnou družkou jeho pistolí byla kapesní Bible kralická (bylo-li to možné, každý večer si v ní četl)</a:t>
            </a:r>
          </a:p>
          <a:p>
            <a:r>
              <a:rPr lang="cs-CZ" dirty="0"/>
              <a:t>Morávek vynikal mezi Třemi králi místy až ztřeštěnou odvahou. Na pražské velitelství gestapa pravidelně doručoval ilegální časopis </a:t>
            </a:r>
            <a:r>
              <a:rPr lang="cs-CZ" i="1" dirty="0"/>
              <a:t>V boj </a:t>
            </a:r>
            <a:r>
              <a:rPr lang="cs-CZ" dirty="0"/>
              <a:t>(říkalo se tomu „povinný výtisk“)</a:t>
            </a:r>
          </a:p>
          <a:p>
            <a:r>
              <a:rPr lang="cs-CZ" dirty="0"/>
              <a:t>neváhal navštívit v převleku oblíbenou hospodu Oskara </a:t>
            </a:r>
            <a:r>
              <a:rPr lang="cs-CZ" dirty="0" err="1"/>
              <a:t>Fleischera</a:t>
            </a:r>
            <a:r>
              <a:rPr lang="cs-CZ" dirty="0"/>
              <a:t>, šéfa skupiny pověřené jeho dopadením, a nechal si od něj připálit cigaretu</a:t>
            </a:r>
          </a:p>
        </p:txBody>
      </p:sp>
    </p:spTree>
    <p:extLst>
      <p:ext uri="{BB962C8B-B14F-4D97-AF65-F5344CB8AC3E}">
        <p14:creationId xmlns:p14="http://schemas.microsoft.com/office/powerpoint/2010/main" val="20499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D171D-5D26-4B84-A53F-3EFB374E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Destrukce Tří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BB886-E4A6-42CF-BC50-4E1BBAFFB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5026"/>
            <a:ext cx="10194234" cy="3816626"/>
          </a:xfrm>
        </p:spPr>
        <p:txBody>
          <a:bodyPr/>
          <a:lstStyle/>
          <a:p>
            <a:r>
              <a:rPr lang="cs-CZ" dirty="0"/>
              <a:t>Na jaře 1941 se gestapu podařilo skupinu Tří králů rozbít; v dubnu byl zrazen a zatčen Balabán, v květnu byl potom zadržen Mašín, když kryl ústup svých spolubojovníků z obklíčeného bytu v Nuslích. Při riskantním útěku oknem přišel Morávek o levý ukazováček, jenž si uřízl o drát vysílačky</a:t>
            </a:r>
          </a:p>
          <a:p>
            <a:r>
              <a:rPr lang="cs-CZ" dirty="0"/>
              <a:t>Morávkovy plány na vysvobození Mašína selhaly, neboť ten byl po nezdařeném pokusu o útěk převezen z podolské nemocnice na Pankrác a bedlivěji hlídán</a:t>
            </a:r>
          </a:p>
          <a:p>
            <a:r>
              <a:rPr lang="cs-CZ" dirty="0"/>
              <a:t>Morávek se však nehodlal vzdát. V radiodepeších apeloval na české exilové představitele, aby Britům navrhli vyměnit Balabána s Mašínem za zajaté německé důstojníky, k čemuž nicméně nedošlo</a:t>
            </a:r>
          </a:p>
        </p:txBody>
      </p:sp>
    </p:spTree>
    <p:extLst>
      <p:ext uri="{BB962C8B-B14F-4D97-AF65-F5344CB8AC3E}">
        <p14:creationId xmlns:p14="http://schemas.microsoft.com/office/powerpoint/2010/main" val="224723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2EBCD-87B2-4B4D-AE9D-D435CC16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Destrukce Tří králů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A0A68-9360-4837-8E16-0E53A1BF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84174"/>
            <a:ext cx="4628321" cy="3291693"/>
          </a:xfrm>
        </p:spPr>
        <p:txBody>
          <a:bodyPr>
            <a:normAutofit fontScale="32500" lnSpcReduction="20000"/>
          </a:bodyPr>
          <a:lstStyle/>
          <a:p>
            <a:r>
              <a:rPr lang="cs-CZ" sz="7400" dirty="0"/>
              <a:t>Dům v Čiklově ulici 1238/19 (Pod </a:t>
            </a:r>
            <a:r>
              <a:rPr lang="cs-CZ" sz="7400" dirty="0" err="1"/>
              <a:t>Terbkou</a:t>
            </a:r>
            <a:r>
              <a:rPr lang="cs-CZ" sz="7400" dirty="0"/>
              <a:t>) Praha 4 – Nusle</a:t>
            </a:r>
          </a:p>
          <a:p>
            <a:r>
              <a:rPr lang="cs-CZ" sz="7400" dirty="0"/>
              <a:t>Zde byl zatčen podplukovník Josef Mašín. </a:t>
            </a:r>
          </a:p>
          <a:p>
            <a:r>
              <a:rPr lang="cs-CZ" sz="7400" dirty="0"/>
              <a:t>Šipkou je označeno okno, odkud uprchli štábní kapitán Václav Morávek s četařem Františkem </a:t>
            </a:r>
            <a:r>
              <a:rPr lang="cs-CZ" sz="7400" dirty="0" err="1"/>
              <a:t>Peltánem</a:t>
            </a:r>
            <a:r>
              <a:rPr lang="cs-CZ" sz="7400" dirty="0"/>
              <a:t>.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</p:txBody>
      </p:sp>
      <p:pic>
        <p:nvPicPr>
          <p:cNvPr id="5124" name="Picture 4" descr="https://upload.wikimedia.org/wikipedia/commons/6/6c/Pod_terebkou.jpg">
            <a:extLst>
              <a:ext uri="{FF2B5EF4-FFF2-40B4-BE49-F238E27FC236}">
                <a16:creationId xmlns:a16="http://schemas.microsoft.com/office/drawing/2014/main" id="{806AB297-35F0-4674-98BE-936FD503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6514"/>
            <a:ext cx="5463207" cy="40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9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A0747-2D3F-437D-AB5D-6B866D0A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Na vlastní pěst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67E070-F524-490B-B31A-5ED9DC95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5026"/>
            <a:ext cx="9601196" cy="37967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Přes zatčení spolupracovníků se mu spolu s radistou Františkem </a:t>
            </a:r>
            <a:r>
              <a:rPr lang="cs-CZ" dirty="0" err="1"/>
              <a:t>Peltánem</a:t>
            </a:r>
            <a:r>
              <a:rPr lang="cs-CZ" dirty="0"/>
              <a:t> dařilo udržet v chodu vysílačku a zůstat ve spojení s </a:t>
            </a:r>
            <a:r>
              <a:rPr lang="cs-CZ" dirty="0" err="1"/>
              <a:t>Thümmelem</a:t>
            </a:r>
            <a:endParaRPr lang="cs-CZ" dirty="0"/>
          </a:p>
          <a:p>
            <a:r>
              <a:rPr lang="cs-CZ" dirty="0"/>
              <a:t>Na podzim 1941 a v lednu či únoru 1942 navázal kontakt s odbojovými skupinami Kapitán </a:t>
            </a:r>
            <a:r>
              <a:rPr lang="cs-CZ" dirty="0" err="1"/>
              <a:t>Nemo</a:t>
            </a:r>
            <a:r>
              <a:rPr lang="cs-CZ" dirty="0"/>
              <a:t> a Jindra, neboť na zbývající sítě ON již bylo napojeno gestapo</a:t>
            </a:r>
          </a:p>
          <a:p>
            <a:r>
              <a:rPr lang="cs-CZ" dirty="0"/>
              <a:t>V říjnu 1941 odhalilo gestapo vysílačku </a:t>
            </a:r>
            <a:r>
              <a:rPr lang="cs-CZ" i="1" dirty="0"/>
              <a:t>Sparta I</a:t>
            </a:r>
            <a:r>
              <a:rPr lang="cs-CZ" dirty="0"/>
              <a:t> a skrze tento úspěch se dostalo na stopu agenta A-54</a:t>
            </a:r>
          </a:p>
          <a:p>
            <a:r>
              <a:rPr lang="cs-CZ" dirty="0"/>
              <a:t>Krátce nato byl </a:t>
            </a:r>
            <a:r>
              <a:rPr lang="cs-CZ" dirty="0" err="1"/>
              <a:t>Thümmel</a:t>
            </a:r>
            <a:r>
              <a:rPr lang="cs-CZ" dirty="0"/>
              <a:t> poprvé zatčen pro podezření ze spolupráce s odbojem. Od něj se gestapo dostalo, mimo další lidi, na stopu Morávkovi</a:t>
            </a:r>
          </a:p>
        </p:txBody>
      </p:sp>
    </p:spTree>
    <p:extLst>
      <p:ext uri="{BB962C8B-B14F-4D97-AF65-F5344CB8AC3E}">
        <p14:creationId xmlns:p14="http://schemas.microsoft.com/office/powerpoint/2010/main" val="280278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517AC-DDDF-43FD-AED6-270EE9C6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pPr algn="l"/>
            <a:r>
              <a:rPr lang="cs-CZ" dirty="0"/>
              <a:t>Na vlastní pěst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EA31F-C6A4-425B-926B-F872D891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4904"/>
            <a:ext cx="9601196" cy="3796748"/>
          </a:xfrm>
        </p:spPr>
        <p:txBody>
          <a:bodyPr>
            <a:normAutofit/>
          </a:bodyPr>
          <a:lstStyle/>
          <a:p>
            <a:r>
              <a:rPr lang="cs-CZ" dirty="0"/>
              <a:t>Smyčka se ale utahovala pomalu, neboť Morávek byl v té době                odtržen od oficiálních struktur odboje</a:t>
            </a:r>
          </a:p>
          <a:p>
            <a:r>
              <a:rPr lang="cs-CZ" dirty="0"/>
              <a:t>Sám si zařídil tzv. střelecké skupiny, jejichž členové byli jakýmisi Morávkovými pistolníky, jež hodlal využívat na různé diverzní akce. Plánoval dokonce přepad pankrácké věznice. K jeho nejvěrnějším spolupracovníkům patřil rotmistr Václav Řehák zvaný Fešák</a:t>
            </a:r>
          </a:p>
          <a:p>
            <a:r>
              <a:rPr lang="cs-CZ" dirty="0"/>
              <a:t>Brzy ráno 20. prosince 1941 byl skupinou osmi gestapáků překvapen v podkrovním bytě s jediným východem, ale díky své rychlé reakci, odvaze a příznivé souhře okolností se ještě dokázal z obklíčení prostřílet</a:t>
            </a:r>
          </a:p>
        </p:txBody>
      </p:sp>
      <p:pic>
        <p:nvPicPr>
          <p:cNvPr id="4098" name="Picture 2" descr="File:Vaclav.Rehak.(1911-1942).Fesak.gif">
            <a:extLst>
              <a:ext uri="{FF2B5EF4-FFF2-40B4-BE49-F238E27FC236}">
                <a16:creationId xmlns:a16="http://schemas.microsoft.com/office/drawing/2014/main" id="{B1B438CC-4C54-4A02-88A1-4C0CA19D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839" y="596348"/>
            <a:ext cx="2158814" cy="31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6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98CFF-9AB0-4B01-8071-3C2699CD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Václav Morávek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3E0A1F-05C8-44B1-B2CD-315CE112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7831759" cy="3713086"/>
          </a:xfrm>
        </p:spPr>
        <p:txBody>
          <a:bodyPr>
            <a:normAutofit/>
          </a:bodyPr>
          <a:lstStyle/>
          <a:p>
            <a:r>
              <a:rPr lang="cs-CZ" dirty="0"/>
              <a:t>známý jako Pobožný pistolník</a:t>
            </a:r>
          </a:p>
          <a:p>
            <a:r>
              <a:rPr lang="cs-CZ" dirty="0"/>
              <a:t>8. srpna 1904 (Kolín) – 21. března 1942 (Praha)</a:t>
            </a:r>
          </a:p>
          <a:p>
            <a:r>
              <a:rPr lang="cs-CZ" dirty="0"/>
              <a:t>v meziválečném období důstojník československé armády</a:t>
            </a:r>
          </a:p>
          <a:p>
            <a:r>
              <a:rPr lang="cs-CZ" dirty="0"/>
              <a:t>za druhé světové války hrdina českého protinacistického odboje</a:t>
            </a:r>
          </a:p>
          <a:p>
            <a:r>
              <a:rPr lang="cs-CZ" dirty="0"/>
              <a:t>člen legendární skupiny přezdívané gestapem Tři králové</a:t>
            </a:r>
          </a:p>
          <a:p>
            <a:r>
              <a:rPr lang="cs-CZ" dirty="0"/>
              <a:t>krycí jména </a:t>
            </a:r>
            <a:r>
              <a:rPr lang="cs-CZ" i="1" dirty="0"/>
              <a:t>León, Mladý, Vojta, Ota</a:t>
            </a:r>
            <a:r>
              <a:rPr lang="cs-CZ" dirty="0"/>
              <a:t> a </a:t>
            </a:r>
            <a:r>
              <a:rPr lang="cs-CZ" i="1" dirty="0"/>
              <a:t>Procházka</a:t>
            </a:r>
            <a:endParaRPr lang="cs-CZ" dirty="0"/>
          </a:p>
        </p:txBody>
      </p:sp>
      <p:pic>
        <p:nvPicPr>
          <p:cNvPr id="2050" name="Picture 2" descr="https://upload.wikimedia.org/wikipedia/commons/e/e7/Vaclav.Moravek.%281904%E2%80%931942%29.gif">
            <a:extLst>
              <a:ext uri="{FF2B5EF4-FFF2-40B4-BE49-F238E27FC236}">
                <a16:creationId xmlns:a16="http://schemas.microsoft.com/office/drawing/2014/main" id="{9F2EC217-304A-4080-948D-458E36C09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160" y="626110"/>
            <a:ext cx="2468492" cy="37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9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02D0B-8369-4840-83D2-DFD9AD1D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Silver A </a:t>
            </a:r>
            <a:r>
              <a:rPr lang="cs-CZ" dirty="0" err="1"/>
              <a:t>a</a:t>
            </a:r>
            <a:r>
              <a:rPr lang="cs-CZ" dirty="0"/>
              <a:t> </a:t>
            </a:r>
            <a:r>
              <a:rPr lang="cs-CZ" dirty="0" err="1"/>
              <a:t>Anthropoid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C1D13F-8555-4578-A78D-E539E4F3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5026"/>
            <a:ext cx="9601196" cy="3796748"/>
          </a:xfrm>
        </p:spPr>
        <p:txBody>
          <a:bodyPr/>
          <a:lstStyle/>
          <a:p>
            <a:r>
              <a:rPr lang="cs-CZ" dirty="0"/>
              <a:t>V březnu 1942 se </a:t>
            </a:r>
            <a:r>
              <a:rPr lang="cs-CZ" dirty="0" err="1"/>
              <a:t>paraskupině</a:t>
            </a:r>
            <a:r>
              <a:rPr lang="cs-CZ" dirty="0"/>
              <a:t> Silver A podařilo po několika neúspěších navázat kontakt s Morávkem a jeho prostřednictvím i s A-54 (spojení s ním bylo přerušeno od října 1941)</a:t>
            </a:r>
          </a:p>
          <a:p>
            <a:r>
              <a:rPr lang="cs-CZ" dirty="0"/>
              <a:t>Vysílačka </a:t>
            </a:r>
            <a:r>
              <a:rPr lang="cs-CZ" i="1" dirty="0"/>
              <a:t>Libuše </a:t>
            </a:r>
            <a:r>
              <a:rPr lang="cs-CZ" dirty="0"/>
              <a:t>tak mohla konečně odvysílat do Londýna dlouho očekávanou zprávu o obnovení spojení s prominentním špiónem. Spokojenost však měla jen krátké trvání</a:t>
            </a:r>
          </a:p>
          <a:p>
            <a:r>
              <a:rPr lang="cs-CZ" dirty="0" err="1"/>
              <a:t>Thümmel</a:t>
            </a:r>
            <a:r>
              <a:rPr lang="cs-CZ" dirty="0"/>
              <a:t>, v únoru 1942 podruhé zatčený a propuštěný 2. března pod příslibem spolupráce, byl již pod bedlivým dohledem gestapa. To doufalo, že je přivede na stopu odbojářů a parašutistů</a:t>
            </a:r>
          </a:p>
        </p:txBody>
      </p:sp>
    </p:spTree>
    <p:extLst>
      <p:ext uri="{BB962C8B-B14F-4D97-AF65-F5344CB8AC3E}">
        <p14:creationId xmlns:p14="http://schemas.microsoft.com/office/powerpoint/2010/main" val="112787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9CB44-BB5F-4C05-BCDB-F05648FE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Silver A </a:t>
            </a:r>
            <a:r>
              <a:rPr lang="cs-CZ" dirty="0" err="1"/>
              <a:t>a</a:t>
            </a:r>
            <a:r>
              <a:rPr lang="cs-CZ" dirty="0"/>
              <a:t> </a:t>
            </a:r>
            <a:r>
              <a:rPr lang="cs-CZ" dirty="0" err="1"/>
              <a:t>Anthropoid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6A32A-D2EE-48A3-9819-2FCB6E5D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45026"/>
            <a:ext cx="10114721" cy="37967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Dne 20. března 1942 obdržel Morávek na schůzce s Alfrédem Bartošem fotografie příslušníků Silver A s tím, že pro ně opatří nové falešné doklady. Tyto fotografie následně přispěly k odhalení příslušníků Silver A, neboť Morávek je nestačil před svou smrtí zlikvidovat</a:t>
            </a:r>
          </a:p>
          <a:p>
            <a:r>
              <a:rPr lang="cs-CZ" dirty="0"/>
              <a:t>Na druhý den měl patrně domluvenou schůzku s </a:t>
            </a:r>
            <a:r>
              <a:rPr lang="cs-CZ" dirty="0" err="1"/>
              <a:t>Thümmelem</a:t>
            </a:r>
            <a:r>
              <a:rPr lang="cs-CZ" dirty="0"/>
              <a:t>, cílem bylo dostat ho nějakým způsobem do bezpečí. Nevěděl však, že ten byl 20. března zatčen potřetí a definitivně</a:t>
            </a:r>
          </a:p>
          <a:p>
            <a:r>
              <a:rPr lang="cs-CZ" dirty="0"/>
              <a:t>Kolem poledne 21. března se Morávek s největší pravděpodobností setkal s příslušníky desantu </a:t>
            </a:r>
            <a:r>
              <a:rPr lang="cs-CZ" dirty="0" err="1"/>
              <a:t>Anthropoid</a:t>
            </a:r>
            <a:r>
              <a:rPr lang="cs-CZ" dirty="0"/>
              <a:t>, tedy s Gabčíkem a Kubišem, kteří ho informovali o chystaném atentátu na Heydricha a zřejmě žádali jeho spolupráci</a:t>
            </a:r>
          </a:p>
        </p:txBody>
      </p:sp>
    </p:spTree>
    <p:extLst>
      <p:ext uri="{BB962C8B-B14F-4D97-AF65-F5344CB8AC3E}">
        <p14:creationId xmlns:p14="http://schemas.microsoft.com/office/powerpoint/2010/main" val="135473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8CB3D-456E-4696-9F8B-8A3977CB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BE71F-B68A-4F91-B812-FFE10676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25148"/>
            <a:ext cx="10253869" cy="38166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21. března 1942 večer měl schůzku, pravděpodobně s A-54, poblíž Ořechovky. Vydal se tam společně s Václavem Řehákem, který šel napřed. </a:t>
            </a:r>
          </a:p>
          <a:p>
            <a:r>
              <a:rPr lang="cs-CZ" dirty="0"/>
              <a:t>Nejpravděpodobnější verze je, že Řehák byl dopaden agenty gestapa a odváděn k autu. Morávek to z dálky viděl, nasedl na projíždějící tramvaj a chtěl Řeháka náhlou akcí vysvobodit. Část agentů gestapa zůstala v úkrytu, a Morávek tedy nabyl dojmu, že na gestapáky stačí</a:t>
            </a:r>
          </a:p>
          <a:p>
            <a:r>
              <a:rPr lang="cs-CZ" dirty="0"/>
              <a:t>Vyskočil z tramvaje a vydal se svému spolupracovníkovi na pomoc. Vzápětí se však z úkrytů vyhrnul zbytek gestapáků. Došlo k divoké přestřelce. Podle starších dohadů si prý na útěk obrácený a zraněný Morávek vzal život sám výstřelem do hlavy, což však neodpovídá pitevnímu protokolu</a:t>
            </a:r>
          </a:p>
        </p:txBody>
      </p:sp>
    </p:spTree>
    <p:extLst>
      <p:ext uri="{BB962C8B-B14F-4D97-AF65-F5344CB8AC3E}">
        <p14:creationId xmlns:p14="http://schemas.microsoft.com/office/powerpoint/2010/main" val="119900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A69C9-772C-4FD6-92D1-E6AC4818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Smrt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E0EA3F-8B97-48B1-AF6B-BF8488B8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Morávek byl zasažen celkem šesti ranami – dvěma do nohou, dvěma do těla a dvěma do hlavy. Smrtelné zranění způsobila rána vypálená do boku, jež mu přeťala aortu. Ony dvě rány do hlavy mu z neznámých důvodů zasadili příslušníci gestapa, ačkoliv měli při akcích vždy rozkaz dostat podezřelé živé</a:t>
            </a:r>
          </a:p>
          <a:p>
            <a:r>
              <a:rPr lang="cs-CZ" dirty="0"/>
              <a:t>Oskar </a:t>
            </a:r>
            <a:r>
              <a:rPr lang="cs-CZ" dirty="0" err="1"/>
              <a:t>Fleischer</a:t>
            </a:r>
            <a:r>
              <a:rPr lang="cs-CZ" dirty="0"/>
              <a:t> mohl mít motivaci nenechat Morávka padnout živého do rukou svých soukmenovců, neboť Paul </a:t>
            </a:r>
            <a:r>
              <a:rPr lang="cs-CZ" dirty="0" err="1"/>
              <a:t>Thümmel</a:t>
            </a:r>
            <a:r>
              <a:rPr lang="cs-CZ" dirty="0"/>
              <a:t> patřil mezi jeho staré přátele a mohl s ním mít blíže nespecifikovanou dohodu. Neví se, jestli při závěrečném boji Morávek někoho z protivníků zranil či dokonce zabil. K celé události došlo nedaleko zastávky Prašný most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77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EC8A4-986B-4F05-9F63-92E352C6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Hodnocení odbojářské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478D68-D51A-43F5-8D58-C70774DC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9601196" cy="3836504"/>
          </a:xfrm>
        </p:spPr>
        <p:txBody>
          <a:bodyPr/>
          <a:lstStyle/>
          <a:p>
            <a:r>
              <a:rPr lang="cs-CZ" dirty="0"/>
              <a:t>Václav Morávek byl přesvědčený vlastenec. </a:t>
            </a:r>
          </a:p>
          <a:p>
            <a:r>
              <a:rPr lang="cs-CZ" dirty="0"/>
              <a:t>Celou svou osobností se snažil přispět k vyhnání německých okupantů a obnovení demokratického Československa. A tomuto cíli obětoval svůj život</a:t>
            </a:r>
          </a:p>
          <a:p>
            <a:r>
              <a:rPr lang="cs-CZ" dirty="0"/>
              <a:t>Je důležité podotknout, že ačkoliv mu přátelé a spolubojovníci postupně ubývali, nikdy nezůstal zcela sám </a:t>
            </a:r>
          </a:p>
          <a:p>
            <a:r>
              <a:rPr lang="cs-CZ" dirty="0"/>
              <a:t>Vždy měl okolo sebe statečné lidi, kteří mu i přes známá rizika pomáhali, dávali mu najíst, poskytovali přístřeší, dělali spojky, spolupracovali při vysílání, ošetřovali ho a půjčovali oblečení</a:t>
            </a:r>
          </a:p>
        </p:txBody>
      </p:sp>
    </p:spTree>
    <p:extLst>
      <p:ext uri="{BB962C8B-B14F-4D97-AF65-F5344CB8AC3E}">
        <p14:creationId xmlns:p14="http://schemas.microsoft.com/office/powerpoint/2010/main" val="2152405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BC4B5-5A2B-4310-B577-440D5083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Památník a Morávkův park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58CB5-6F4A-4D88-BF10-6FD5FD99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45025"/>
            <a:ext cx="10214113" cy="3737113"/>
          </a:xfrm>
        </p:spPr>
        <p:txBody>
          <a:bodyPr>
            <a:normAutofit/>
          </a:bodyPr>
          <a:lstStyle/>
          <a:p>
            <a:r>
              <a:rPr lang="cs-CZ" dirty="0"/>
              <a:t>Na místě jeho smrti, v blízkosti rušné křižovatky ulice Svatovítské a Milady Horákové a zastávky Prašný most, se nacházel až do roku 2008 skromný pomníček </a:t>
            </a:r>
          </a:p>
          <a:p>
            <a:r>
              <a:rPr lang="cs-CZ" dirty="0"/>
              <a:t>6. října 2014 byl slavnostně odhalen inovovaný památník Václava Morávka za přítomnosti náčelníka generálního štábu Petra Pavla </a:t>
            </a:r>
          </a:p>
          <a:p>
            <a:r>
              <a:rPr lang="cs-CZ" dirty="0"/>
              <a:t>Po dokončení tunelu Blanka byly nově upravené parkové plochy pojmenovány Morávkův park</a:t>
            </a:r>
          </a:p>
          <a:p>
            <a:r>
              <a:rPr lang="cs-CZ" dirty="0">
                <a:hlinkClick r:id="rId2"/>
              </a:rPr>
              <a:t>https://www.youtube.com/watch?v=Ey3zZBaWppw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219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E1C60-6E7F-4758-8DCC-3DEF2FE2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Pamětní desky</a:t>
            </a:r>
          </a:p>
        </p:txBody>
      </p:sp>
      <p:pic>
        <p:nvPicPr>
          <p:cNvPr id="5122" name="Picture 2" descr="File:Vaclav Moravek plaque Olomouc.jpg">
            <a:extLst>
              <a:ext uri="{FF2B5EF4-FFF2-40B4-BE49-F238E27FC236}">
                <a16:creationId xmlns:a16="http://schemas.microsoft.com/office/drawing/2014/main" id="{6EA653DB-0AB6-4C71-8D6C-254D1991F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2" y="2438400"/>
            <a:ext cx="2692004" cy="38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Pamatnik.Bila.Hora.Likar.Rehak.dolni.jpg">
            <a:extLst>
              <a:ext uri="{FF2B5EF4-FFF2-40B4-BE49-F238E27FC236}">
                <a16:creationId xmlns:a16="http://schemas.microsoft.com/office/drawing/2014/main" id="{6777F5C6-3A7E-410C-808F-95BE8468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48" y="2438400"/>
            <a:ext cx="5334001" cy="38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3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C842A-8C38-4666-911B-A522DAA3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Vyznamenání a medaile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DCEEA-C138-4821-86CE-E727D023F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cs-CZ" dirty="0"/>
              <a:t> 			   Československý válečný kříž 1939</a:t>
            </a:r>
          </a:p>
          <a:p>
            <a:endParaRPr lang="cs-CZ" dirty="0"/>
          </a:p>
          <a:p>
            <a:r>
              <a:rPr lang="cs-CZ" dirty="0"/>
              <a:t>			   Řád Milana Rastislava Štefánika II. tř.</a:t>
            </a:r>
          </a:p>
          <a:p>
            <a:endParaRPr lang="cs-CZ" dirty="0"/>
          </a:p>
          <a:p>
            <a:r>
              <a:rPr lang="cs-CZ" dirty="0"/>
              <a:t>Morávkovo jméno nese medaile udělovaná za spolupráci s Aktivními zálohami Armády České republiky</a:t>
            </a:r>
          </a:p>
        </p:txBody>
      </p:sp>
      <p:pic>
        <p:nvPicPr>
          <p:cNvPr id="6150" name="Picture 6" descr="Äs. vÃ¡leÄnÃ½ kÅÃ­Å¾ 1939">
            <a:extLst>
              <a:ext uri="{FF2B5EF4-FFF2-40B4-BE49-F238E27FC236}">
                <a16:creationId xmlns:a16="http://schemas.microsoft.com/office/drawing/2014/main" id="{4283DCF5-80BF-4943-96D0-661779397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10" y="2607428"/>
            <a:ext cx="1105038" cy="3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uÅ¾ka ÅÃ¡du M.R. Å tefÃ¡nika 2. tÅÃ­dy">
            <a:extLst>
              <a:ext uri="{FF2B5EF4-FFF2-40B4-BE49-F238E27FC236}">
                <a16:creationId xmlns:a16="http://schemas.microsoft.com/office/drawing/2014/main" id="{47836A62-6530-4372-A0ED-7BACB5FF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47" y="3597206"/>
            <a:ext cx="1200964" cy="34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7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AA727-EAFD-45DD-8DFC-F9F1D8A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92290-21B4-47F3-B7DB-034BC890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/>
              <a:t> </a:t>
            </a:r>
            <a:endParaRPr lang="cs-CZ" sz="4800" dirty="0"/>
          </a:p>
          <a:p>
            <a:pPr marL="0" indent="0" algn="ctr">
              <a:buNone/>
            </a:pPr>
            <a:r>
              <a:rPr lang="cs-CZ" sz="4800" i="1" dirty="0"/>
              <a:t>Motto: </a:t>
            </a:r>
            <a:r>
              <a:rPr lang="es-ES" sz="4800" i="1" dirty="0"/>
              <a:t>„Věřím v Boha a ve své pistole!“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8400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7D6DE-E72F-43CC-A10D-5A7CFAAE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99563-AAB4-43B3-A852-8EC2CF28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1896"/>
            <a:ext cx="9601196" cy="3829878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http://www.memorial-vm.cz/vm.php</a:t>
            </a:r>
            <a:endParaRPr lang="cs-CZ" dirty="0"/>
          </a:p>
          <a:p>
            <a:r>
              <a:rPr lang="cs-CZ" dirty="0">
                <a:hlinkClick r:id="rId3"/>
              </a:rPr>
              <a:t>http://www.mukolin.cz/prilohy/Texty/539/14047_vaclav_moravek_str._288_295.pdf</a:t>
            </a:r>
            <a:endParaRPr lang="cs-CZ" dirty="0"/>
          </a:p>
          <a:p>
            <a:r>
              <a:rPr lang="cs-CZ" dirty="0">
                <a:hlinkClick r:id="rId4"/>
              </a:rPr>
              <a:t>https://zpravy.tiscali.cz/vaclav-moravek-posledni-ze-tri-kralu-ktery-si-drze-nechal-zapalit-cigaretu-od-gestapaka-310987</a:t>
            </a:r>
            <a:endParaRPr lang="cs-CZ" dirty="0"/>
          </a:p>
          <a:p>
            <a:r>
              <a:rPr lang="cs-CZ" dirty="0">
                <a:hlinkClick r:id="rId5"/>
              </a:rPr>
              <a:t>https://zivotopis.osobnosti.cz/vaclav-moravek.php</a:t>
            </a:r>
            <a:endParaRPr lang="cs-CZ" dirty="0"/>
          </a:p>
          <a:p>
            <a:r>
              <a:rPr lang="cs-CZ" dirty="0">
                <a:hlinkClick r:id="rId6"/>
              </a:rPr>
              <a:t>http://www.mistapametinaroda.cz/?id=585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https://cs.wikipedia.org/wiki/T%C5%99i_kr%C3%A1lov%C3%A9_(protinacistick%C3%BD_odboj)</a:t>
            </a:r>
            <a:endParaRPr lang="cs-CZ" dirty="0"/>
          </a:p>
          <a:p>
            <a:r>
              <a:rPr lang="cs-CZ" dirty="0">
                <a:hlinkClick r:id="rId8"/>
              </a:rPr>
              <a:t>https://cs.wikipedia.org/wiki/V%C3%A1clav_Mor%C3%A1vek</a:t>
            </a:r>
            <a:endParaRPr lang="cs-CZ" dirty="0"/>
          </a:p>
          <a:p>
            <a:r>
              <a:rPr lang="cs-CZ" dirty="0">
                <a:hlinkClick r:id="rId9"/>
              </a:rPr>
              <a:t>https://3odboj.webnode.cz/vaclav-moravek/</a:t>
            </a:r>
            <a:endParaRPr lang="cs-CZ" dirty="0"/>
          </a:p>
          <a:p>
            <a:r>
              <a:rPr lang="cs-CZ" dirty="0">
                <a:hlinkClick r:id="rId10"/>
              </a:rPr>
              <a:t>https://3odboj.webnode.cz/tri-kralove/</a:t>
            </a:r>
            <a:endParaRPr lang="cs-CZ" dirty="0"/>
          </a:p>
          <a:p>
            <a:r>
              <a:rPr lang="cs-CZ" dirty="0">
                <a:hlinkClick r:id="rId11"/>
              </a:rPr>
              <a:t>https://www.irozhlas.cz/veda-technologie_historie/pomnik-odbojare-moravka-se-vratil-na-prasny-most-musel-ustoupit-tunelu-blanka_201410061902_akottova2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36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FADD0-30A8-4810-9611-86E1DF6C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165033" cy="1303867"/>
          </a:xfrm>
        </p:spPr>
        <p:txBody>
          <a:bodyPr/>
          <a:lstStyle/>
          <a:p>
            <a:pPr algn="l"/>
            <a:r>
              <a:rPr lang="cs-CZ" dirty="0"/>
              <a:t>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1D6FA-70EB-4656-B23A-9A1AE316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5026"/>
            <a:ext cx="9601196" cy="371723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Otec Josef, původně strojní inženýr, působil jako středoškolský profesor na kolínské zemské řemeslnické škole</a:t>
            </a:r>
          </a:p>
          <a:p>
            <a:r>
              <a:rPr lang="cs-CZ" dirty="0"/>
              <a:t>Matka Jaroslava byla velice zbožná žena, činná v různých spolcích, jejímž hlavním úkolem v rodině bylo starat se o domácnost </a:t>
            </a:r>
          </a:p>
          <a:p>
            <a:r>
              <a:rPr lang="cs-CZ" dirty="0"/>
              <a:t>Měl s ní hluboký vztah = zásadně ovlivnila vytváření jeho hodnotového žebříčku (především duchovně), v době okupace ho i přes riziko perzekuce všemožně podporovala</a:t>
            </a:r>
          </a:p>
          <a:p>
            <a:r>
              <a:rPr lang="cs-CZ" dirty="0"/>
              <a:t>Sourozenci – starší sestra Jarmila a mladší bratr Zdeněk (oba zemřeli dlouho po válce)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779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8E07F-3654-41EF-BF99-521B3B4E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/>
              <a:t>Děkuji za </a:t>
            </a:r>
            <a:r>
              <a:rPr lang="cs-CZ" dirty="0"/>
              <a:t>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826A5-0E61-44FD-B95F-F6DDF040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1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4DC73-5A6E-470F-B978-901C2BEA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Dětství a mládí Václava Morávka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D0E1B-D59C-4D6B-A8BE-3AD9935F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Morávkovým velmi záleželo na vzdělání svých dětí</a:t>
            </a:r>
          </a:p>
          <a:p>
            <a:r>
              <a:rPr lang="cs-CZ" dirty="0"/>
              <a:t>Nejprve vychodil pět tříd obecné školy a od roku 1915 studoval na kolínském gymnázium (zde v r. 1923 odmaturoval)</a:t>
            </a:r>
          </a:p>
          <a:p>
            <a:r>
              <a:rPr lang="cs-CZ" dirty="0"/>
              <a:t>Mezitím v r. 1921 zemřel jeho otec, a tak připadla těžká povinnost postarat se o svoji matku a mladšího bratra na Václava a jeho starší sestru</a:t>
            </a:r>
          </a:p>
          <a:p>
            <a:r>
              <a:rPr lang="cs-CZ" dirty="0"/>
              <a:t>Ve volném čase se aktivně věnoval skautingu, v letech 1920 až 1923 vykonával funkci sborového vůdce jednoho z kolínských oddílů</a:t>
            </a:r>
          </a:p>
          <a:p>
            <a:endParaRPr lang="cs-CZ" dirty="0"/>
          </a:p>
        </p:txBody>
      </p:sp>
      <p:pic>
        <p:nvPicPr>
          <p:cNvPr id="2050" name="Picture 2" descr="File:Gymnazium Kolin.jpg">
            <a:extLst>
              <a:ext uri="{FF2B5EF4-FFF2-40B4-BE49-F238E27FC236}">
                <a16:creationId xmlns:a16="http://schemas.microsoft.com/office/drawing/2014/main" id="{6EBB4629-5D57-4CF9-AC00-A0BC79499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16" y="622851"/>
            <a:ext cx="2960089" cy="25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1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40DB1-DA36-4049-9599-05E70A65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Vojenská kariéra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9554D-5685-4EDB-87AD-CFC108B2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9601197" cy="3645085"/>
          </a:xfrm>
        </p:spPr>
        <p:txBody>
          <a:bodyPr/>
          <a:lstStyle/>
          <a:p>
            <a:r>
              <a:rPr lang="cs-CZ" dirty="0"/>
              <a:t>Po dobrovolném odvodu v březnu 1923 nastoupil 1. října                               k pěšímu pluku v Terezíně</a:t>
            </a:r>
          </a:p>
          <a:p>
            <a:r>
              <a:rPr lang="cs-CZ" dirty="0"/>
              <a:t>Důvodem byly pravděpodobně dluhy, které otec po své smrti zanechal rodině</a:t>
            </a:r>
          </a:p>
          <a:p>
            <a:r>
              <a:rPr lang="cs-CZ" dirty="0"/>
              <a:t>5. října byl odeslán jako frekventant na Vojenskou akademii v Hranicích, kterou ukončil v hodnosti poručíka dělostřelectva v srpnu 1925</a:t>
            </a:r>
          </a:p>
          <a:p>
            <a:r>
              <a:rPr lang="cs-CZ" dirty="0"/>
              <a:t>Poté byl odvelen do Olomouce, kde absolvoval dělostřelecký kurz. Znovu nastoupil k dělostřeleckému pluku v Olomouci. Zde sloužil v různých funkcích až do roku 1931. </a:t>
            </a:r>
          </a:p>
        </p:txBody>
      </p:sp>
    </p:spTree>
    <p:extLst>
      <p:ext uri="{BB962C8B-B14F-4D97-AF65-F5344CB8AC3E}">
        <p14:creationId xmlns:p14="http://schemas.microsoft.com/office/powerpoint/2010/main" val="145183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244EA-498F-4045-9754-19F45EEF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Vojenská kariéra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148B69-F661-4586-A7CC-8B96A590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8423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Dne 15. září 1931 byl v hodnosti nadporučíka odeslán do Vyšší-                   ho jezdeckého kurzu a následně jezdecké školy v Pardubicích</a:t>
            </a:r>
          </a:p>
          <a:p>
            <a:r>
              <a:rPr lang="cs-CZ" dirty="0"/>
              <a:t>Z Pardubic se 30. července 1933 vrátil zpět do Olomouce, kde sloužil v různých funkcích až do okupace Čech a Moravy</a:t>
            </a:r>
          </a:p>
          <a:p>
            <a:r>
              <a:rPr lang="cs-CZ" dirty="0"/>
              <a:t>Vojenskou službu ukončil v hodnosti štábního kapitána</a:t>
            </a:r>
          </a:p>
          <a:p>
            <a:r>
              <a:rPr lang="cs-CZ" dirty="0"/>
              <a:t>Po válce (v roce 1945) byl Morávek in memoriam povýšen do hodnosti podplukovníka dělostřelectva</a:t>
            </a:r>
          </a:p>
          <a:p>
            <a:r>
              <a:rPr lang="cs-CZ" dirty="0"/>
              <a:t>Dne 8. května 2005 prezident Václav Klaus udělil Morávkovi in memoriam (stejně jako Balabánovi a Mašínovi) hodnost brigádního generála</a:t>
            </a:r>
          </a:p>
          <a:p>
            <a:endParaRPr lang="cs-CZ" dirty="0"/>
          </a:p>
        </p:txBody>
      </p:sp>
      <p:pic>
        <p:nvPicPr>
          <p:cNvPr id="5" name="Picture 2" descr="File:Cestny.Odznak.StabKpt.Vaclava.Moravka.ARbw.gif">
            <a:extLst>
              <a:ext uri="{FF2B5EF4-FFF2-40B4-BE49-F238E27FC236}">
                <a16:creationId xmlns:a16="http://schemas.microsoft.com/office/drawing/2014/main" id="{2C0E2A04-9E8B-46AF-AA11-38CF60D49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60" y="622852"/>
            <a:ext cx="2338091" cy="280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C5A90-4E72-45A9-A62E-68A6C211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Osobnost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B46CF-7E12-4036-A749-E71E2DBC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8"/>
            <a:ext cx="8206407" cy="3823990"/>
          </a:xfrm>
        </p:spPr>
        <p:txBody>
          <a:bodyPr>
            <a:noAutofit/>
          </a:bodyPr>
          <a:lstStyle/>
          <a:p>
            <a:r>
              <a:rPr lang="cs-CZ" dirty="0"/>
              <a:t>Vynikal elegancí a vybraným vystupováním </a:t>
            </a:r>
          </a:p>
          <a:p>
            <a:r>
              <a:rPr lang="cs-CZ" dirty="0"/>
              <a:t>Ačkoliv byl hluboce zbožný a přemýšlivý, ve společnosti                            za šprýmaře</a:t>
            </a:r>
          </a:p>
          <a:p>
            <a:r>
              <a:rPr lang="cs-CZ" dirty="0"/>
              <a:t>Ve volném čase rád četl, psal verše a měl rád zvířata</a:t>
            </a:r>
          </a:p>
          <a:p>
            <a:r>
              <a:rPr lang="cs-CZ" dirty="0"/>
              <a:t>Měl kladný vztah k ženám, ale nikdy se neoženil a vlastní rodinu nezaložil. Důvodem zřejmě byla špatná ekonomická situace rodiny – finančně podporoval jak svou matku, tak bratra</a:t>
            </a:r>
          </a:p>
          <a:p>
            <a:r>
              <a:rPr lang="cs-CZ" dirty="0"/>
              <a:t>Miloval především koně, věnoval se jejich drezuře i parkuru, vlastnil dobrmana jménem </a:t>
            </a:r>
            <a:r>
              <a:rPr lang="cs-CZ" dirty="0" err="1"/>
              <a:t>Ryn</a:t>
            </a:r>
            <a:endParaRPr lang="cs-CZ" dirty="0"/>
          </a:p>
        </p:txBody>
      </p:sp>
      <p:pic>
        <p:nvPicPr>
          <p:cNvPr id="3076" name="Picture 4" descr="https://upload.wikimedia.org/wikipedia/commons/thumb/f/fa/Vaclav.Moravek.%281904-1942%29.Se.Psem.gif/800px-Vaclav.Moravek.%281904-1942%29.Se.Psem.gif">
            <a:extLst>
              <a:ext uri="{FF2B5EF4-FFF2-40B4-BE49-F238E27FC236}">
                <a16:creationId xmlns:a16="http://schemas.microsoft.com/office/drawing/2014/main" id="{F96EBBF9-8EC8-4801-83EC-60DB70AA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04" y="608862"/>
            <a:ext cx="3180656" cy="38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7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46B93-9D11-4159-B317-771D7A70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Osobnost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7C396-52FE-4A7D-AEC7-56B44F4A0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4842"/>
          </a:xfrm>
        </p:spPr>
        <p:txBody>
          <a:bodyPr>
            <a:normAutofit/>
          </a:bodyPr>
          <a:lstStyle/>
          <a:p>
            <a:r>
              <a:rPr lang="cs-CZ" dirty="0"/>
              <a:t>Jeho nadřízený plukovník Josef Bartoš, velitel 7. polní dělostřelecké brigády, ho v roce 1937 charakterizoval takto: </a:t>
            </a:r>
          </a:p>
          <a:p>
            <a:pPr marL="0" indent="0">
              <a:buNone/>
            </a:pPr>
            <a:r>
              <a:rPr lang="cs-CZ" i="1" dirty="0"/>
              <a:t>„Václav Morávek je velmi snaživý, podnikavý a svědomitý, s velmi vyvinutým smyslem pro odpovědnost... Mimo službu je kamarádský, veselý a vtipný se sklonem k povídavosti... Je zároveň velmi sebevědomý, ale poněkud citlivý, avšak bez škodlivých sklonů. K jeho intelektuálním schopnostem patří velká bystrost, chápavost a schopnost logického uvažování... V oblasti tělesné zdatnosti jej hodnotím jako vytrvalého a dosti odolného... Jeho zevnějšek je slušný a spořádaný. Má velmi dobrý vliv na podřízené, dovede udržet kázeň a umí vyžadovat práci.“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93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0A151-3327-4E05-AEAD-FCD398F3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Mnichov a okupace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BDEA1-9F1F-486E-8F23-898E66C28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496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září 1938 se Morávek v rámci své jednotky připravoval na střet s německou armádou, který však nepřišel, neboť došlo k Mnichovské dohodě</a:t>
            </a:r>
          </a:p>
          <a:p>
            <a:r>
              <a:rPr lang="cs-CZ" dirty="0"/>
              <a:t> 15. březen 1939 (okupace Čech, Moravy a Slezska) Morávka zastihl v Olomouci u 107. dělostřeleckého pluku (21. března byl demobilizován)</a:t>
            </a:r>
          </a:p>
          <a:p>
            <a:r>
              <a:rPr lang="cs-CZ" dirty="0"/>
              <a:t>Krátce poté se u Moravské Ostravy pokusil o přechod do Polska, ale neúspěšně. Poté se vrátil zpět do Kolína, kam byl přidělen jako nižší správní úředník k Úřadu práce</a:t>
            </a:r>
          </a:p>
          <a:p>
            <a:r>
              <a:rPr lang="cs-CZ" dirty="0"/>
              <a:t>Práce </a:t>
            </a:r>
            <a:r>
              <a:rPr lang="cs-CZ" i="1" dirty="0"/>
              <a:t>„škrabala“</a:t>
            </a:r>
            <a:r>
              <a:rPr lang="cs-CZ" dirty="0"/>
              <a:t> ho neuspokojovala a brzy požádal o přeložení do Českého Brodu (tam už ale nikdy nenastoupil)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34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518</TotalTime>
  <Words>987</Words>
  <Application>Microsoft Office PowerPoint</Application>
  <PresentationFormat>Širokoúhlá obrazovka</PresentationFormat>
  <Paragraphs>136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Organika</vt:lpstr>
      <vt:lpstr>Václav Morávek</vt:lpstr>
      <vt:lpstr>Václav Morávek</vt:lpstr>
      <vt:lpstr>Rodina</vt:lpstr>
      <vt:lpstr>Dětství a mládí Václava Morávka</vt:lpstr>
      <vt:lpstr>Vojenská kariéra</vt:lpstr>
      <vt:lpstr>Vojenská kariéra</vt:lpstr>
      <vt:lpstr>Osobnost</vt:lpstr>
      <vt:lpstr>Osobnost</vt:lpstr>
      <vt:lpstr>Mnichov a okupace</vt:lpstr>
      <vt:lpstr>Odbojová činnost – Tři králové</vt:lpstr>
      <vt:lpstr>Odbojová činnost – Tři králové</vt:lpstr>
      <vt:lpstr>Odbojová činnost – Tři králové</vt:lpstr>
      <vt:lpstr>Diverzní a sabotážní činnost</vt:lpstr>
      <vt:lpstr>Diverzní a sabotážní činnost</vt:lpstr>
      <vt:lpstr>Odbojář a šprýmař Morávek</vt:lpstr>
      <vt:lpstr>Destrukce Tří králů</vt:lpstr>
      <vt:lpstr>Destrukce Tří králů</vt:lpstr>
      <vt:lpstr>Na vlastní pěst</vt:lpstr>
      <vt:lpstr>Na vlastní pěst</vt:lpstr>
      <vt:lpstr>Silver A a Anthropoid</vt:lpstr>
      <vt:lpstr>Silver A a Anthropoid</vt:lpstr>
      <vt:lpstr>Smrt</vt:lpstr>
      <vt:lpstr>Smrt</vt:lpstr>
      <vt:lpstr>Hodnocení odbojářské činnosti</vt:lpstr>
      <vt:lpstr>Památník a Morávkův park</vt:lpstr>
      <vt:lpstr>Pamětní desky</vt:lpstr>
      <vt:lpstr>Vyznamenání a medaile</vt:lpstr>
      <vt:lpstr>Prezentace aplikace PowerPoint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Václav Morávek</dc:title>
  <dc:creator>Jan Kopecký</dc:creator>
  <cp:lastModifiedBy>Jan Kopecký</cp:lastModifiedBy>
  <cp:revision>29</cp:revision>
  <dcterms:created xsi:type="dcterms:W3CDTF">2019-03-11T12:29:38Z</dcterms:created>
  <dcterms:modified xsi:type="dcterms:W3CDTF">2019-04-13T08:55:20Z</dcterms:modified>
</cp:coreProperties>
</file>