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8"/>
  </p:notesMasterIdLst>
  <p:handoutMasterIdLst>
    <p:handoutMasterId r:id="rId29"/>
  </p:handoutMasterIdLst>
  <p:sldIdLst>
    <p:sldId id="262" r:id="rId2"/>
    <p:sldId id="257" r:id="rId3"/>
    <p:sldId id="286" r:id="rId4"/>
    <p:sldId id="258" r:id="rId5"/>
    <p:sldId id="278" r:id="rId6"/>
    <p:sldId id="289" r:id="rId7"/>
    <p:sldId id="290" r:id="rId8"/>
    <p:sldId id="292" r:id="rId9"/>
    <p:sldId id="291" r:id="rId10"/>
    <p:sldId id="293" r:id="rId11"/>
    <p:sldId id="294" r:id="rId12"/>
    <p:sldId id="277" r:id="rId13"/>
    <p:sldId id="272" r:id="rId14"/>
    <p:sldId id="295" r:id="rId15"/>
    <p:sldId id="270" r:id="rId16"/>
    <p:sldId id="281" r:id="rId17"/>
    <p:sldId id="280" r:id="rId18"/>
    <p:sldId id="282" r:id="rId19"/>
    <p:sldId id="274" r:id="rId20"/>
    <p:sldId id="275" r:id="rId21"/>
    <p:sldId id="285" r:id="rId22"/>
    <p:sldId id="263" r:id="rId23"/>
    <p:sldId id="265" r:id="rId24"/>
    <p:sldId id="266" r:id="rId25"/>
    <p:sldId id="260" r:id="rId26"/>
    <p:sldId id="276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>
        <p:scale>
          <a:sx n="80" d="100"/>
          <a:sy n="80" d="100"/>
        </p:scale>
        <p:origin x="-1536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57589-4068-4D2E-B85B-2C7E5512CCAD}" type="datetimeFigureOut">
              <a:rPr lang="cs-CZ" smtClean="0"/>
              <a:pPr/>
              <a:t>20.05.2019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1629-2822-40C9-898B-1817FEC9496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24582-4837-42EA-9E0E-2F4C3941A972}" type="datetimeFigureOut">
              <a:rPr lang="cs-CZ" smtClean="0"/>
              <a:pPr/>
              <a:t>20.05.2019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98FA3-F338-42BA-82A2-4E6694655F5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8FA3-F338-42BA-82A2-4E6694655F5C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 smtClean="0"/>
              <a:t>Klepnutím lze upravit styl předlohy podnadpisů.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3624B7-88E2-4120-AFAD-14AFCE9AD940}" type="datetime1">
              <a:rPr lang="cs-CZ" smtClean="0"/>
              <a:pPr/>
              <a:t>20.05.2019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6475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 smtClean="0"/>
              <a:t>Klepnutím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717EF5-6B3B-4435-B9EC-D8F1D7C1D5CD}" type="datetimeFigureOut">
              <a:rPr lang="cs-CZ" smtClean="0"/>
              <a:pPr/>
              <a:t>20.05.2019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4412C5B-DAB9-4B35-8D3E-4BA8031A90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809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 rtlCol="0"/>
          <a:lstStyle/>
          <a:p>
            <a:pPr rtl="0"/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 rtlCol="0"/>
          <a:lstStyle/>
          <a:p>
            <a:pPr lvl="0" rtl="0"/>
            <a:r>
              <a:rPr lang="cs-CZ" noProof="0" smtClean="0"/>
              <a:t>Klepnutím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717EF5-6B3B-4435-B9EC-D8F1D7C1D5CD}" type="datetimeFigureOut">
              <a:rPr lang="cs-CZ" smtClean="0"/>
              <a:pPr/>
              <a:t>20.05.2019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4412C5B-DAB9-4B35-8D3E-4BA8031A90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824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 smtClean="0"/>
              <a:t>Klepnutím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717EF5-6B3B-4435-B9EC-D8F1D7C1D5CD}" type="datetimeFigureOut">
              <a:rPr lang="cs-CZ" smtClean="0"/>
              <a:pPr/>
              <a:t>20.05.2019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4412C5B-DAB9-4B35-8D3E-4BA8031A90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2915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717EF5-6B3B-4435-B9EC-D8F1D7C1D5CD}" type="datetimeFigureOut">
              <a:rPr lang="cs-CZ" smtClean="0"/>
              <a:pPr/>
              <a:t>20.05.2019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4412C5B-DAB9-4B35-8D3E-4BA8031A90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0133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 smtClean="0"/>
              <a:t>Klepnutím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 smtClean="0"/>
              <a:t>Klepnutím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717EF5-6B3B-4435-B9EC-D8F1D7C1D5CD}" type="datetimeFigureOut">
              <a:rPr lang="cs-CZ" smtClean="0"/>
              <a:pPr/>
              <a:t>20.05.2019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4412C5B-DAB9-4B35-8D3E-4BA8031A90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1370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 smtClean="0"/>
              <a:t>Klepnutím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 smtClean="0"/>
              <a:t>Klepnutím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717EF5-6B3B-4435-B9EC-D8F1D7C1D5CD}" type="datetimeFigureOut">
              <a:rPr lang="cs-CZ" smtClean="0"/>
              <a:pPr/>
              <a:t>20.05.2019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4412C5B-DAB9-4B35-8D3E-4BA8031A90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0078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717EF5-6B3B-4435-B9EC-D8F1D7C1D5CD}" type="datetimeFigureOut">
              <a:rPr lang="cs-CZ" smtClean="0"/>
              <a:pPr/>
              <a:t>20.05.2019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4412C5B-DAB9-4B35-8D3E-4BA8031A90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0715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717EF5-6B3B-4435-B9EC-D8F1D7C1D5CD}" type="datetimeFigureOut">
              <a:rPr lang="cs-CZ" smtClean="0"/>
              <a:pPr/>
              <a:t>20.05.2019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4412C5B-DAB9-4B35-8D3E-4BA8031A90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153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 smtClean="0"/>
              <a:t>Klepnutím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717EF5-6B3B-4435-B9EC-D8F1D7C1D5CD}" type="datetimeFigureOut">
              <a:rPr lang="cs-CZ" smtClean="0"/>
              <a:pPr/>
              <a:t>20.05.2019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4412C5B-DAB9-4B35-8D3E-4BA8031A90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0171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141960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 smtClean="0"/>
              <a:t>Kliknutím můžete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4717EF5-6B3B-4435-B9EC-D8F1D7C1D5CD}" type="datetimeFigureOut">
              <a:rPr lang="cs-CZ" smtClean="0"/>
              <a:pPr/>
              <a:t>20.05.2019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412C5B-DAB9-4B35-8D3E-4BA8031A90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7054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GPljRl4GW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_LzCGdFH1T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ream.cz/sportovni-okamziky/817738-caslavska-hrdinkou-naroda-196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abazeknih.cz/knihy/prazske-jaro-1968-383666" TargetMode="External"/><Relationship Id="rId3" Type="http://schemas.openxmlformats.org/officeDocument/2006/relationships/hyperlink" Target="http://zivotopisyonline.cz/vera-caslavska-nar-351942-kralovna-gymnastiky/" TargetMode="External"/><Relationship Id="rId7" Type="http://schemas.openxmlformats.org/officeDocument/2006/relationships/hyperlink" Target="https://www.ceskatelevize.cz/porady/10441294653-hyde-park-civilizace/216411058090206/" TargetMode="External"/><Relationship Id="rId2" Type="http://schemas.openxmlformats.org/officeDocument/2006/relationships/hyperlink" Target="https://zivotopis.osobnosti.cz/vera-caslavska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skatelevize.cz/lide/vera-caslavska/" TargetMode="External"/><Relationship Id="rId11" Type="http://schemas.openxmlformats.org/officeDocument/2006/relationships/hyperlink" Target="https://www.idnes.cz/sport/ostatni/foto/PAR37a722_194042_1905767.jpg" TargetMode="External"/><Relationship Id="rId5" Type="http://schemas.openxmlformats.org/officeDocument/2006/relationships/hyperlink" Target="https://www.olympic.cz/sportovec/1376--vera-caslavska" TargetMode="External"/><Relationship Id="rId10" Type="http://schemas.openxmlformats.org/officeDocument/2006/relationships/hyperlink" Target="http://ceskapozice.lidovky.cz/sametova-revoluce-vsechno-bylo-trochu-jinak-fms-/forum.aspx?c=A130409_095628_pozice_112025" TargetMode="External"/><Relationship Id="rId4" Type="http://schemas.openxmlformats.org/officeDocument/2006/relationships/hyperlink" Target="https://dvojka.rozhlas.cz/pisarka-ktera-touzila-po-studiu-mediciny-pribehy-slavnych-vera-caslavska-7456646" TargetMode="External"/><Relationship Id="rId9" Type="http://schemas.openxmlformats.org/officeDocument/2006/relationships/hyperlink" Target="http://www.papirovaplatidla.cz/bankovky/protektorat-cechy-a-morav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C6vBFBilaA&amp;t=33s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6516798" cy="1066800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accent4">
                    <a:lumMod val="75000"/>
                  </a:schemeClr>
                </a:solidFill>
              </a:rPr>
              <a:t>Věra Čáslavská</a:t>
            </a:r>
            <a:endParaRPr lang="cs-CZ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301208"/>
            <a:ext cx="6516798" cy="1556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	</a:t>
            </a:r>
            <a:r>
              <a:rPr lang="cs-CZ" sz="2400" dirty="0" smtClean="0">
                <a:solidFill>
                  <a:schemeClr val="accent1"/>
                </a:solidFill>
              </a:rPr>
              <a:t>Vypracoval</a:t>
            </a:r>
          </a:p>
          <a:p>
            <a:pPr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	Karel Syrový</a:t>
            </a:r>
          </a:p>
          <a:p>
            <a:pPr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	435 046</a:t>
            </a:r>
          </a:p>
          <a:p>
            <a:endParaRPr lang="cs-CZ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2830388" cy="506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6228184" y="6453336"/>
            <a:ext cx="338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accent3"/>
                </a:solidFill>
                <a:hlinkClick r:id="rId4"/>
              </a:rPr>
              <a:t>https://www.youtube.com/watch?v=JGPljRl4GW8</a:t>
            </a:r>
            <a:endParaRPr lang="cs-CZ" sz="1000" dirty="0" smtClean="0">
              <a:solidFill>
                <a:schemeClr val="accent3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0"/>
            <a:ext cx="6516798" cy="1066800"/>
          </a:xfrm>
        </p:spPr>
        <p:txBody>
          <a:bodyPr>
            <a:normAutofit/>
          </a:bodyPr>
          <a:lstStyle/>
          <a:p>
            <a:pPr algn="ctr"/>
            <a:r>
              <a:rPr lang="cs-CZ" sz="4000" i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Další život a závody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cs-CZ" dirty="0" smtClean="0"/>
              <a:t>1959 – konec 2leté ekonomické školy – práce písařky v </a:t>
            </a:r>
            <a:r>
              <a:rPr lang="cs-CZ" dirty="0" err="1" smtClean="0"/>
              <a:t>Projektě</a:t>
            </a:r>
            <a:r>
              <a:rPr lang="cs-CZ" dirty="0" smtClean="0"/>
              <a:t> do r. 1963</a:t>
            </a:r>
          </a:p>
          <a:p>
            <a:r>
              <a:rPr lang="cs-CZ" dirty="0" smtClean="0"/>
              <a:t>1960 – </a:t>
            </a:r>
            <a:r>
              <a:rPr lang="cs-CZ" b="1" dirty="0" smtClean="0"/>
              <a:t>první OH v Římě</a:t>
            </a:r>
            <a:r>
              <a:rPr lang="cs-CZ" dirty="0" smtClean="0"/>
              <a:t> – 2. místo družstva, kladina 6. místo, víceboj 8. místo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1962 – Tbilisi – poprvé se podařilo zahraniční závodnici překonat sovětské gymnastky na jejich vlastní půdě, naše dívky si získaly publikum a hlasatele  - fandili jim víc než domácím závodnicím</a:t>
            </a:r>
          </a:p>
          <a:p>
            <a:r>
              <a:rPr lang="cs-CZ" dirty="0" smtClean="0"/>
              <a:t>1962 – poprvé vyhrála MČR před Bosákovou v přeskoku</a:t>
            </a:r>
          </a:p>
          <a:p>
            <a:r>
              <a:rPr lang="cs-CZ" dirty="0" smtClean="0"/>
              <a:t>1962 – MS v Praze, definitivně svět. špička – zlato v přeskoku, stříbro víceboj jednotlivkyň a družstvech, bronz prostná</a:t>
            </a:r>
          </a:p>
          <a:p>
            <a:r>
              <a:rPr lang="cs-CZ" dirty="0" err="1" smtClean="0"/>
              <a:t>Yuki</a:t>
            </a:r>
            <a:r>
              <a:rPr lang="cs-CZ" dirty="0" smtClean="0"/>
              <a:t> </a:t>
            </a:r>
            <a:r>
              <a:rPr lang="cs-CZ" dirty="0" err="1" smtClean="0"/>
              <a:t>Endo</a:t>
            </a:r>
            <a:r>
              <a:rPr lang="cs-CZ" dirty="0" smtClean="0"/>
              <a:t> – 5 medailí z OH, korunní princ na MS v Praze, ona princezna – prozradil ji tajemství přeskoku „</a:t>
            </a:r>
            <a:r>
              <a:rPr lang="cs-CZ" dirty="0" err="1" smtClean="0"/>
              <a:t>jamašity</a:t>
            </a:r>
            <a:r>
              <a:rPr lang="cs-CZ" dirty="0" smtClean="0"/>
              <a:t>“ – naučila se jeho skok a potom ho </a:t>
            </a:r>
            <a:r>
              <a:rPr lang="cs-CZ" dirty="0" err="1" smtClean="0"/>
              <a:t>vylepšíla</a:t>
            </a:r>
            <a:r>
              <a:rPr lang="cs-CZ" dirty="0" smtClean="0"/>
              <a:t> a předvedla na OH v Tokiu</a:t>
            </a:r>
          </a:p>
          <a:p>
            <a:r>
              <a:rPr lang="cs-CZ" dirty="0" smtClean="0"/>
              <a:t>Prosinec 1962 – první seznámení s Japonskem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0"/>
            <a:ext cx="6516798" cy="1066800"/>
          </a:xfrm>
        </p:spPr>
        <p:txBody>
          <a:bodyPr>
            <a:normAutofit/>
          </a:bodyPr>
          <a:lstStyle/>
          <a:p>
            <a:pPr algn="ctr"/>
            <a:r>
              <a:rPr lang="cs-CZ" sz="4000" i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Olympijské hry v Tokiu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cs-CZ" dirty="0" smtClean="0"/>
              <a:t>Jedna z hlavních favoritek</a:t>
            </a:r>
          </a:p>
          <a:p>
            <a:r>
              <a:rPr lang="cs-CZ" dirty="0" smtClean="0"/>
              <a:t>1964 – OH Tokio – Japonci se těšili na její ULTRA C – cvik na bradlech</a:t>
            </a:r>
          </a:p>
          <a:p>
            <a:r>
              <a:rPr lang="cs-CZ" dirty="0" smtClean="0"/>
              <a:t>Zamilovali si ji– získání rozhodnutím zopakovat sestavu na bradlech po chybě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>
                <a:hlinkClick r:id="rId2"/>
              </a:rPr>
              <a:t>https://www.youtube.com/watch?v=_LzCGdFH1TU</a:t>
            </a:r>
            <a:endParaRPr lang="cs-CZ" dirty="0" smtClean="0"/>
          </a:p>
          <a:p>
            <a:r>
              <a:rPr lang="cs-CZ" dirty="0" smtClean="0"/>
              <a:t>Byla hlavní favoritkou, kdyby nespadla, vyhrála by</a:t>
            </a:r>
          </a:p>
          <a:p>
            <a:r>
              <a:rPr lang="cs-CZ" dirty="0" smtClean="0"/>
              <a:t>Samurajský meč (katana) – velká vzácnost, úcta k výkonu, pouze majitel holýma rukama, jediná majitelka katany</a:t>
            </a:r>
          </a:p>
          <a:p>
            <a:r>
              <a:rPr lang="cs-CZ" dirty="0" smtClean="0"/>
              <a:t>Medaile – 1. místo - přeskok, kladina, osmiboj</a:t>
            </a:r>
          </a:p>
          <a:p>
            <a:pPr>
              <a:buNone/>
            </a:pPr>
            <a:r>
              <a:rPr lang="cs-CZ" dirty="0" smtClean="0"/>
              <a:t>		       - 2. místo - družstva</a:t>
            </a:r>
          </a:p>
          <a:p>
            <a:pPr lvl="5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437112"/>
            <a:ext cx="3216533" cy="2132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8772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dirty="0" smtClean="0"/>
              <a:t>1965 – ME v Sofii – 5 zlatých – 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bradla, kladina, prostná, přeskok, 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cs-CZ" dirty="0" smtClean="0"/>
              <a:t>	víceboj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1966 – MS Dortmund – zlato 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ve 	družstvech před suverénními 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</a:t>
            </a:r>
            <a:r>
              <a:rPr lang="cs-CZ" dirty="0" err="1" smtClean="0"/>
              <a:t>Sovětkami</a:t>
            </a:r>
            <a:r>
              <a:rPr lang="cs-CZ" dirty="0" smtClean="0"/>
              <a:t>, 	víceboj + přeskok,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cs-CZ" dirty="0" smtClean="0"/>
              <a:t>	2. místo na kladině a v prostných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1967 – ME Amsterodam – 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vyhrává vše, co jde – bradla, 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kladina, prostná, přeskok, víceboj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-396552" y="0"/>
            <a:ext cx="6516798" cy="1066800"/>
          </a:xfrm>
        </p:spPr>
        <p:txBody>
          <a:bodyPr>
            <a:normAutofit/>
          </a:bodyPr>
          <a:lstStyle/>
          <a:p>
            <a:pPr algn="ctr"/>
            <a:r>
              <a:rPr lang="cs-CZ" sz="4000" i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1965 - 1967</a:t>
            </a:r>
          </a:p>
        </p:txBody>
      </p:sp>
      <p:pic>
        <p:nvPicPr>
          <p:cNvPr id="22530" name="Picture 2" descr="VÄra ÄÃ¡slavskÃ¡ na MS ve sportovnÃ­ gymnastice v nÄmeckÃ©m Dortmundu (zÃ¡ÅÃ­ 196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2532" name="Picture 4" descr="VÄra ÄÃ¡slavskÃ¡ na MS ve sportovnÃ­ gymnastice v nÄmeckÃ©m Dortmundu (zÃ¡ÅÃ­ 196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2534" name="Picture 6" descr="VÄra ÄÃ¡slavskÃ¡ na MS ve sportovnÃ­ gymnastice v nÄmeckÃ©m Dortmundu (zÃ¡ÅÃ­ 196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2536" name="Picture 8" descr="VÄra ÄÃ¡slavskÃ¡ na MS ve sportovnÃ­ gymnastice v nÄmeckÃ©m Dortmundu (zÃ¡ÅÃ­ 196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2538" name="Picture 10" descr="VÄra ÄÃ¡slavskÃ¡ na MS ve sportovnÃ­ gymnastice v nÄmeckÃ©m Dortmundu (zÃ¡ÅÃ­ 196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4104456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0"/>
            <a:ext cx="6516798" cy="106680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chemeClr val="accent4">
                    <a:lumMod val="75000"/>
                  </a:schemeClr>
                </a:solidFill>
              </a:rPr>
              <a:t>Rok 1968</a:t>
            </a:r>
            <a:endParaRPr lang="cs-CZ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6165304"/>
          </a:xfrm>
        </p:spPr>
        <p:txBody>
          <a:bodyPr>
            <a:normAutofit/>
          </a:bodyPr>
          <a:lstStyle/>
          <a:p>
            <a:r>
              <a:rPr lang="cs-CZ" dirty="0" smtClean="0"/>
              <a:t> podepsání „Dva tisíce slov“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Invaze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před OH - horská chata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před OH - 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„Obětovala bych všechny dosavadní medaile za letošní vítězství. Teď nebojuji za sebe, ale za nás všechny. A naši lidé si zaslouží vítězství.“</a:t>
            </a:r>
          </a:p>
          <a:p>
            <a:pPr>
              <a:buNone/>
            </a:pPr>
            <a:endParaRPr lang="cs-CZ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OH Mexiko– 4 zlaté medaile – víceboj, přeskok, bradla, prostná, 2. místo kladina a družstva </a:t>
            </a:r>
            <a:r>
              <a:rPr lang="cs-CZ" dirty="0" smtClean="0">
                <a:solidFill>
                  <a:schemeClr val="tx1"/>
                </a:solidFill>
                <a:sym typeface="Wingdings" pitchFamily="2" charset="2"/>
              </a:rPr>
              <a:t> závěr víceboje </a:t>
            </a: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video dokument – 39.04</a:t>
            </a:r>
            <a:endParaRPr lang="cs-CZ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     - 2 stříbrné medaile – kladina, družstva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6632"/>
            <a:ext cx="9144000" cy="7290048"/>
          </a:xfrm>
        </p:spPr>
        <p:txBody>
          <a:bodyPr>
            <a:normAutofit/>
          </a:bodyPr>
          <a:lstStyle/>
          <a:p>
            <a:pPr marL="274320" lvl="1">
              <a:spcBef>
                <a:spcPts val="1800"/>
              </a:spcBef>
            </a:pPr>
            <a:r>
              <a:rPr lang="cs-CZ" sz="2000" dirty="0" smtClean="0"/>
              <a:t>Vyhlášení  -  dali nám přednost </a:t>
            </a:r>
            <a:r>
              <a:rPr lang="cs-CZ" sz="2000" dirty="0" smtClean="0">
                <a:sym typeface="Wingdings" pitchFamily="2" charset="2"/>
              </a:rPr>
              <a:t> </a:t>
            </a:r>
            <a:r>
              <a:rPr lang="cs-CZ" sz="2000" dirty="0" smtClean="0">
                <a:hlinkClick r:id="rId2"/>
              </a:rPr>
              <a:t>https://www.stream.cz/sportovni-okamziky/817738-caslavska-hrdinkou-naroda-1968</a:t>
            </a:r>
            <a:endParaRPr lang="cs-CZ" sz="2000" dirty="0" smtClean="0"/>
          </a:p>
          <a:p>
            <a:pPr marL="274320" lvl="1">
              <a:spcBef>
                <a:spcPts val="1800"/>
              </a:spcBef>
            </a:pPr>
            <a:endParaRPr lang="cs-CZ" sz="2000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Gesto –nepromyšlené – původně „V“, ale američtí sprinteři postiženi za protest proti rasismu , velké </a:t>
            </a:r>
            <a:r>
              <a:rPr lang="cs-CZ" dirty="0" smtClean="0">
                <a:solidFill>
                  <a:schemeClr val="tx1"/>
                </a:solidFill>
                <a:latin typeface="+mj-lt"/>
                <a:cs typeface="Calibri" pitchFamily="34" charset="0"/>
                <a:sym typeface="Wingdings" pitchFamily="2" charset="2"/>
              </a:rPr>
              <a:t> řekla si, že chce dovést medaili domů, zakazuje to Olympijská Charta  výbor ji mohl diskvalifikovat, všichni to pochopili</a:t>
            </a:r>
          </a:p>
          <a:p>
            <a:pPr>
              <a:buNone/>
            </a:pPr>
            <a:endParaRPr lang="cs-CZ" dirty="0" smtClean="0">
              <a:solidFill>
                <a:schemeClr val="tx1"/>
              </a:solidFill>
              <a:latin typeface="+mj-lt"/>
              <a:cs typeface="Calibri" pitchFamily="34" charset="0"/>
              <a:sym typeface="Wingdings" pitchFamily="2" charset="2"/>
            </a:endParaRPr>
          </a:p>
          <a:p>
            <a:r>
              <a:rPr lang="cs-CZ" dirty="0" smtClean="0">
                <a:latin typeface="+mj-lt"/>
                <a:cs typeface="Calibri" pitchFamily="34" charset="0"/>
              </a:rPr>
              <a:t>Svatba – 100 tisíc lidí, manželství nešťastné</a:t>
            </a:r>
          </a:p>
          <a:p>
            <a:pPr>
              <a:buNone/>
            </a:pPr>
            <a:endParaRPr lang="cs-CZ" dirty="0" smtClean="0">
              <a:latin typeface="+mj-lt"/>
              <a:cs typeface="Calibri" pitchFamily="34" charset="0"/>
            </a:endParaRPr>
          </a:p>
          <a:p>
            <a:r>
              <a:rPr lang="cs-CZ" dirty="0" smtClean="0">
                <a:latin typeface="+mj-lt"/>
                <a:cs typeface="Calibri" pitchFamily="34" charset="0"/>
              </a:rPr>
              <a:t>Nejúspěšnější sportovkyně světa, Československa</a:t>
            </a:r>
          </a:p>
          <a:p>
            <a:pPr>
              <a:buNone/>
            </a:pPr>
            <a:endParaRPr lang="cs-CZ" dirty="0" smtClean="0">
              <a:latin typeface="+mj-lt"/>
              <a:cs typeface="Calibri" pitchFamily="34" charset="0"/>
            </a:endParaRPr>
          </a:p>
          <a:p>
            <a:r>
              <a:rPr lang="cs-CZ" dirty="0" smtClean="0">
                <a:latin typeface="+mj-lt"/>
                <a:cs typeface="Calibri" pitchFamily="34" charset="0"/>
              </a:rPr>
              <a:t>Přemýšlela o konci kariéry  - vyčerpání, chtěla rodinu</a:t>
            </a:r>
          </a:p>
          <a:p>
            <a:pPr>
              <a:buNone/>
            </a:pPr>
            <a:endParaRPr lang="cs-CZ" dirty="0" smtClean="0">
              <a:latin typeface="+mj-lt"/>
              <a:cs typeface="Calibri" pitchFamily="34" charset="0"/>
            </a:endParaRPr>
          </a:p>
          <a:p>
            <a:r>
              <a:rPr lang="cs-CZ" dirty="0" smtClean="0">
                <a:latin typeface="+mj-lt"/>
                <a:cs typeface="Calibri" pitchFamily="34" charset="0"/>
              </a:rPr>
              <a:t>Konec sportovní kariéry  ve 26 letech + * studia FTVS v Praze</a:t>
            </a:r>
          </a:p>
          <a:p>
            <a:pPr>
              <a:buNone/>
            </a:pPr>
            <a:endParaRPr lang="cs-CZ" dirty="0" smtClean="0">
              <a:latin typeface="+mj-lt"/>
              <a:cs typeface="Calibri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-171400"/>
            <a:ext cx="6516798" cy="1066800"/>
          </a:xfrm>
        </p:spPr>
        <p:txBody>
          <a:bodyPr>
            <a:normAutofit/>
          </a:bodyPr>
          <a:lstStyle/>
          <a:p>
            <a:pPr algn="ctr"/>
            <a:r>
              <a:rPr lang="cs-CZ" sz="4000" i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1969, 70. léta</a:t>
            </a:r>
            <a:endParaRPr lang="cs-CZ" sz="4000" i="1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620688"/>
            <a:ext cx="9143999" cy="5877272"/>
          </a:xfrm>
        </p:spPr>
        <p:txBody>
          <a:bodyPr>
            <a:normAutofit/>
          </a:bodyPr>
          <a:lstStyle/>
          <a:p>
            <a:r>
              <a:rPr lang="cs-CZ" dirty="0" smtClean="0"/>
              <a:t>1969 – dcera Radka</a:t>
            </a:r>
          </a:p>
          <a:p>
            <a:r>
              <a:rPr lang="cs-CZ" dirty="0" smtClean="0"/>
              <a:t>70. léta  - kontrola, mizerná finanční situace</a:t>
            </a:r>
          </a:p>
          <a:p>
            <a:r>
              <a:rPr lang="cs-CZ" dirty="0" smtClean="0"/>
              <a:t>Nabídky na exhibice, film v Hollywoodu</a:t>
            </a:r>
          </a:p>
          <a:p>
            <a:r>
              <a:rPr lang="cs-CZ" dirty="0" smtClean="0"/>
              <a:t>Zoufalá situace - píše knihu – cenzura, vadila jim nejvíc Věra jako osobnost - ať by napsala cokoliv</a:t>
            </a:r>
          </a:p>
          <a:p>
            <a:r>
              <a:rPr lang="cs-CZ" dirty="0" smtClean="0"/>
              <a:t>Tlak na odvolání 2000 slov – předvolávání, výhružky</a:t>
            </a:r>
          </a:p>
          <a:p>
            <a:r>
              <a:rPr lang="cs-CZ" dirty="0" smtClean="0"/>
              <a:t>1971 – vyloučena z ČSTV</a:t>
            </a:r>
          </a:p>
          <a:p>
            <a:r>
              <a:rPr lang="cs-CZ" dirty="0" smtClean="0"/>
              <a:t>1971 – snaha dostat se k prezidentovi – vzkaz: 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„Chybovat je lidské, ale setrvávat ve lži ďábelské“ 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653136"/>
            <a:ext cx="380186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7074024"/>
          </a:xfrm>
        </p:spPr>
        <p:txBody>
          <a:bodyPr>
            <a:normAutofit/>
          </a:bodyPr>
          <a:lstStyle/>
          <a:p>
            <a:r>
              <a:rPr lang="cs-CZ" dirty="0" smtClean="0"/>
              <a:t>1972 – práce uklízečky inkognito – styděli se ji to nabídnout, po půl roce zákaz i této práce </a:t>
            </a:r>
            <a:r>
              <a:rPr lang="cs-CZ" dirty="0" smtClean="0">
                <a:sym typeface="Wingdings" pitchFamily="2" charset="2"/>
              </a:rPr>
              <a:t>novinář ze Z Německa, svět se nesměl dovědět, jak se chováme k našim olympionikům</a:t>
            </a:r>
            <a:endParaRPr lang="cs-CZ" dirty="0" smtClean="0"/>
          </a:p>
          <a:p>
            <a:r>
              <a:rPr lang="cs-CZ" dirty="0" smtClean="0"/>
              <a:t>1974 – dostudování FTVS</a:t>
            </a:r>
          </a:p>
          <a:p>
            <a:r>
              <a:rPr lang="cs-CZ" dirty="0" smtClean="0"/>
              <a:t>1974 – syn Martin</a:t>
            </a:r>
          </a:p>
          <a:p>
            <a:r>
              <a:rPr lang="cs-CZ" dirty="0" smtClean="0"/>
              <a:t>1974 – povolení trénovat – </a:t>
            </a:r>
          </a:p>
          <a:p>
            <a:pPr>
              <a:buNone/>
            </a:pPr>
            <a:r>
              <a:rPr lang="cs-CZ" dirty="0" smtClean="0"/>
              <a:t>	gymnastika na Pražské Spartě</a:t>
            </a:r>
          </a:p>
          <a:p>
            <a:r>
              <a:rPr lang="cs-CZ" dirty="0" smtClean="0"/>
              <a:t>1979 – 1981 – Mexiko – přes </a:t>
            </a:r>
          </a:p>
          <a:p>
            <a:pPr>
              <a:buNone/>
            </a:pPr>
            <a:r>
              <a:rPr lang="cs-CZ" dirty="0" smtClean="0"/>
              <a:t>	150 holčiček </a:t>
            </a:r>
            <a:r>
              <a:rPr lang="cs-CZ" dirty="0" smtClean="0">
                <a:sym typeface="Wingdings" pitchFamily="2" charset="2"/>
              </a:rPr>
              <a:t> vyměněna za uhlí</a:t>
            </a:r>
          </a:p>
          <a:p>
            <a:r>
              <a:rPr lang="cs-CZ" dirty="0" smtClean="0">
                <a:sym typeface="Wingdings" pitchFamily="2" charset="2"/>
              </a:rPr>
              <a:t>1987 – rozvod, k</a:t>
            </a:r>
            <a:r>
              <a:rPr lang="cs-CZ" dirty="0" smtClean="0"/>
              <a:t>lid nepřišel</a:t>
            </a:r>
            <a:endParaRPr lang="cs-CZ" dirty="0" smtClean="0">
              <a:sym typeface="Wingdings" pitchFamily="2" charset="2"/>
            </a:endParaRPr>
          </a:p>
          <a:p>
            <a:r>
              <a:rPr lang="cs-CZ" dirty="0" smtClean="0"/>
              <a:t>před r. 1989 - necítila, že se něco v </a:t>
            </a:r>
          </a:p>
          <a:p>
            <a:pPr>
              <a:buNone/>
            </a:pPr>
            <a:r>
              <a:rPr lang="cs-CZ" dirty="0" smtClean="0"/>
              <a:t>	listopadu změní, byla už v tísni, že to </a:t>
            </a:r>
          </a:p>
          <a:p>
            <a:pPr>
              <a:buNone/>
            </a:pPr>
            <a:r>
              <a:rPr lang="cs-CZ" dirty="0" smtClean="0"/>
              <a:t>	nikam nevede, nikdy neřekla komunistická </a:t>
            </a:r>
          </a:p>
          <a:p>
            <a:pPr>
              <a:buNone/>
            </a:pPr>
            <a:r>
              <a:rPr lang="cs-CZ" dirty="0" smtClean="0"/>
              <a:t>	strana, nazývala to SÍLA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052736"/>
            <a:ext cx="3251200" cy="4730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3999" cy="6309320"/>
          </a:xfrm>
        </p:spPr>
        <p:txBody>
          <a:bodyPr>
            <a:normAutofit/>
          </a:bodyPr>
          <a:lstStyle/>
          <a:p>
            <a:r>
              <a:rPr lang="cs-CZ" dirty="0" smtClean="0"/>
              <a:t>1989 - cena </a:t>
            </a:r>
            <a:r>
              <a:rPr lang="cs-CZ" dirty="0" err="1" smtClean="0"/>
              <a:t>Pierra</a:t>
            </a:r>
            <a:r>
              <a:rPr lang="cs-CZ" dirty="0" smtClean="0"/>
              <a:t> de </a:t>
            </a:r>
            <a:r>
              <a:rPr lang="cs-CZ" dirty="0" err="1" smtClean="0"/>
              <a:t>Coubertina</a:t>
            </a:r>
            <a:r>
              <a:rPr lang="cs-CZ" dirty="0" smtClean="0"/>
              <a:t> od </a:t>
            </a:r>
            <a:r>
              <a:rPr lang="cs-CZ" dirty="0" err="1" smtClean="0"/>
              <a:t>Meinárodního</a:t>
            </a:r>
            <a:r>
              <a:rPr lang="cs-CZ" dirty="0" smtClean="0"/>
              <a:t> výboru pro fair play při UNESCO za zásluho o prosazování čestného sportovního boje</a:t>
            </a:r>
          </a:p>
          <a:p>
            <a:r>
              <a:rPr lang="cs-CZ" dirty="0" smtClean="0"/>
              <a:t>1989 návrat do veřejného dění </a:t>
            </a:r>
          </a:p>
          <a:p>
            <a:r>
              <a:rPr lang="cs-CZ" dirty="0" smtClean="0">
                <a:sym typeface="Wingdings" pitchFamily="2" charset="2"/>
              </a:rPr>
              <a:t>Po r. 1989 – dokumenty Japonsko</a:t>
            </a:r>
          </a:p>
          <a:p>
            <a:r>
              <a:rPr lang="cs-CZ" dirty="0" smtClean="0"/>
              <a:t>1990 - poradkyně Václava Havla</a:t>
            </a:r>
          </a:p>
          <a:p>
            <a:r>
              <a:rPr lang="cs-CZ" dirty="0" smtClean="0"/>
              <a:t>1990 - zvolena předsedkyní</a:t>
            </a:r>
          </a:p>
          <a:p>
            <a:pPr>
              <a:buNone/>
            </a:pPr>
            <a:r>
              <a:rPr lang="cs-CZ" dirty="0" smtClean="0"/>
              <a:t>	olympijského výboru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po listopadu 1989 –Václavské náměstí  - proslov, 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šla za Havlem kvůli schválení projevu, Japonci a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japonská televize ji protlačili jak se nemohla probít  přes ty davy</a:t>
            </a:r>
          </a:p>
          <a:p>
            <a:r>
              <a:rPr lang="cs-CZ" dirty="0" smtClean="0"/>
              <a:t>leden 1990 - odmítla práci pražské primátorky a velvyslankyně v Japonsku, pracovala jako poradkyně Václava Havla</a:t>
            </a:r>
          </a:p>
          <a:p>
            <a:endParaRPr lang="cs-CZ" sz="2400" dirty="0" smtClean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99592" y="-171400"/>
            <a:ext cx="6516798" cy="1066800"/>
          </a:xfrm>
        </p:spPr>
        <p:txBody>
          <a:bodyPr>
            <a:normAutofit/>
          </a:bodyPr>
          <a:lstStyle/>
          <a:p>
            <a:pPr algn="ctr"/>
            <a:r>
              <a:rPr lang="cs-CZ" sz="4000" i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Po revoluci…</a:t>
            </a:r>
            <a:endParaRPr lang="cs-CZ" sz="4000" i="1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72816"/>
            <a:ext cx="460851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cs-CZ" dirty="0" smtClean="0"/>
              <a:t>1993 – smrt Odložila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Odsouzení syna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Amnestie od Havla bez žádosti, Smrt Odložila - všichni to brali jako protekci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Společnost proti </a:t>
            </a:r>
            <a:r>
              <a:rPr lang="cs-CZ" dirty="0" smtClean="0">
                <a:sym typeface="Wingdings" pitchFamily="2" charset="2"/>
              </a:rPr>
              <a:t> psychiatrická léčebna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1993 – 2009 – ústraní kvůli depresím, vyhlášení sportovce roku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Já byla vždycky takovým bojovníkem, A najednou jsem v sobě nenašla sílu, abych se dokázala postavit všem těm lžím a výmyslům čelem. Složila jsem se, byla jsem v dezolátním stavu a vlastně už tu ani nechtěla být. Já už chodila i na </a:t>
            </a:r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</a:rPr>
              <a:t>Nuselák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. Ale oni mi tam postavili ty sítě.“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99592" y="-171400"/>
            <a:ext cx="6516798" cy="1066800"/>
          </a:xfrm>
        </p:spPr>
        <p:txBody>
          <a:bodyPr>
            <a:normAutofit/>
          </a:bodyPr>
          <a:lstStyle/>
          <a:p>
            <a:pPr algn="ctr"/>
            <a:r>
              <a:rPr lang="cs-CZ" sz="4000" i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Špatné období…</a:t>
            </a:r>
            <a:endParaRPr lang="cs-CZ" sz="4000" i="1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 16 letech v ústraní to nikdo neočekával </a:t>
            </a:r>
            <a:r>
              <a:rPr lang="cs-CZ" dirty="0" smtClean="0">
                <a:sym typeface="Wingdings" pitchFamily="2" charset="2"/>
              </a:rPr>
              <a:t> zázrak</a:t>
            </a:r>
            <a:endParaRPr lang="cs-CZ" dirty="0" smtClean="0"/>
          </a:p>
          <a:p>
            <a:r>
              <a:rPr lang="cs-CZ" dirty="0" smtClean="0"/>
              <a:t>2009 – vyhlášení sportovce roku</a:t>
            </a:r>
          </a:p>
          <a:p>
            <a:r>
              <a:rPr lang="cs-CZ" dirty="0" smtClean="0"/>
              <a:t>2013 – proti Zemanovi</a:t>
            </a:r>
          </a:p>
          <a:p>
            <a:r>
              <a:rPr lang="cs-CZ" dirty="0" smtClean="0"/>
              <a:t>Poslední roky – diagnóza rakoviny slinivky břišní – operace – nikdo ji nechtěl operovat kvůli slávě</a:t>
            </a:r>
          </a:p>
          <a:p>
            <a:r>
              <a:rPr lang="cs-CZ" dirty="0" smtClean="0"/>
              <a:t>Říkala, že léčba je žrout času, ale nechtěla to vzdát</a:t>
            </a:r>
          </a:p>
          <a:p>
            <a:r>
              <a:rPr lang="cs-CZ" dirty="0" smtClean="0"/>
              <a:t>Říkali o ní, že se baví normálně a směje se – filozofie, že to vyjde na stejno a možná ji to pomůže</a:t>
            </a:r>
          </a:p>
          <a:p>
            <a:r>
              <a:rPr lang="cs-CZ" dirty="0" smtClean="0"/>
              <a:t>2016 - OH – těšila se, opět posílala sportovcům motivační zprávy, pro Synka napsala pohádku</a:t>
            </a:r>
          </a:p>
          <a:p>
            <a:r>
              <a:rPr lang="cs-CZ" dirty="0" smtClean="0"/>
              <a:t>Devět dnů poté, co oheň nad Riem dohořel, uhasl také život nejúspěšnější české olympioničky</a:t>
            </a:r>
          </a:p>
          <a:p>
            <a:r>
              <a:rPr lang="cs-CZ" dirty="0" smtClean="0"/>
              <a:t>Na sklonku života touha odpustit – zorganizování zádušní mše, které se však nedožila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755576" y="-99392"/>
            <a:ext cx="7740934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Návrat do veřejného dění…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357214"/>
            <a:ext cx="8929717" cy="1385910"/>
          </a:xfrm>
        </p:spPr>
        <p:txBody>
          <a:bodyPr>
            <a:normAutofit/>
          </a:bodyPr>
          <a:lstStyle/>
          <a:p>
            <a:pPr algn="ctr"/>
            <a:r>
              <a:rPr lang="cs-CZ" sz="4500" dirty="0" smtClean="0">
                <a:solidFill>
                  <a:schemeClr val="accent4">
                    <a:lumMod val="75000"/>
                  </a:schemeClr>
                </a:solidFill>
              </a:rPr>
              <a:t>Zařazení do období</a:t>
            </a:r>
            <a:endParaRPr lang="cs-CZ" sz="45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6516798" cy="4191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dirty="0" smtClean="0"/>
              <a:t>* 3.5.1942 v Praze – 2. světová válka, 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okupace,  atentát na </a:t>
            </a:r>
            <a:r>
              <a:rPr lang="cs-CZ" dirty="0" err="1" smtClean="0"/>
              <a:t>Heydricha</a:t>
            </a:r>
            <a:endParaRPr lang="cs-CZ" dirty="0" smtClean="0"/>
          </a:p>
          <a:p>
            <a:r>
              <a:rPr lang="cs-CZ" dirty="0" smtClean="0"/>
              <a:t>Poválečné období</a:t>
            </a:r>
          </a:p>
          <a:p>
            <a:r>
              <a:rPr lang="cs-CZ" dirty="0" smtClean="0"/>
              <a:t>Socialismus</a:t>
            </a:r>
          </a:p>
          <a:p>
            <a:r>
              <a:rPr lang="cs-CZ" dirty="0" smtClean="0"/>
              <a:t>Kapitalismus</a:t>
            </a:r>
          </a:p>
          <a:p>
            <a:r>
              <a:rPr lang="cs-CZ" dirty="0" smtClean="0"/>
              <a:t>+ </a:t>
            </a:r>
            <a:r>
              <a:rPr lang="cs-CZ" b="1" dirty="0" smtClean="0"/>
              <a:t>30. 8. 2016 v Praze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81128"/>
            <a:ext cx="439102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VÃ½sledek obrÃ¡zku pro revoluce 19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4067507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8981" y="1556792"/>
            <a:ext cx="3395019" cy="229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6516798" cy="106680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chemeClr val="accent4">
                    <a:lumMod val="75000"/>
                  </a:schemeClr>
                </a:solidFill>
              </a:rPr>
              <a:t>Obecné</a:t>
            </a:r>
            <a:endParaRPr lang="cs-CZ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cs-CZ" dirty="0" smtClean="0"/>
              <a:t>Přes 40 let drží mezi gymnasty rekord v absolutním počtu individuálních zlatých olympijských medailí</a:t>
            </a:r>
          </a:p>
          <a:p>
            <a:r>
              <a:rPr lang="cs-CZ" dirty="0" smtClean="0"/>
              <a:t>V letech 1964 až 1968 nebyla na velkém závodu ve víceboji poražena</a:t>
            </a:r>
          </a:p>
          <a:p>
            <a:r>
              <a:rPr lang="cs-CZ" dirty="0" smtClean="0"/>
              <a:t>Rudolf </a:t>
            </a:r>
            <a:r>
              <a:rPr lang="cs-CZ" dirty="0" err="1" smtClean="0"/>
              <a:t>Kyznár</a:t>
            </a:r>
            <a:r>
              <a:rPr lang="cs-CZ" dirty="0" smtClean="0"/>
              <a:t> – dříve živý klavír, uklidňoval ji, nejlepší pianista ze všech národů (SSSR), 15 melodií každý den trpělivě</a:t>
            </a:r>
          </a:p>
          <a:p>
            <a:r>
              <a:rPr lang="cs-CZ" dirty="0" smtClean="0"/>
              <a:t>Nejoblíbenější melodie – Světla ramp – pomáhala ji od trémy</a:t>
            </a:r>
          </a:p>
          <a:p>
            <a:r>
              <a:rPr lang="cs-CZ" dirty="0" smtClean="0"/>
              <a:t>Ovládala základy japonštiny a španělštiny</a:t>
            </a:r>
          </a:p>
          <a:p>
            <a:r>
              <a:rPr lang="cs-CZ" dirty="0" smtClean="0"/>
              <a:t>Objevovala se pravidelně na akcích, kde ČR pomáhá Japonským dětem zasaženým tsunami</a:t>
            </a:r>
          </a:p>
          <a:p>
            <a:r>
              <a:rPr lang="cs-CZ" dirty="0" smtClean="0"/>
              <a:t>Závody si moc neužívala - předstartovní stavy – třes, </a:t>
            </a:r>
            <a:r>
              <a:rPr lang="cs-CZ" dirty="0" err="1" smtClean="0"/>
              <a:t>třes</a:t>
            </a:r>
            <a:r>
              <a:rPr lang="cs-CZ" dirty="0" smtClean="0"/>
              <a:t> hlasu, tichost, tréma, nervozita</a:t>
            </a:r>
          </a:p>
          <a:p>
            <a:r>
              <a:rPr lang="cs-CZ" dirty="0" smtClean="0"/>
              <a:t>největší strach z kladiny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0"/>
            <a:ext cx="6516798" cy="106680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chemeClr val="accent4">
                    <a:lumMod val="75000"/>
                  </a:schemeClr>
                </a:solidFill>
              </a:rPr>
              <a:t>Obecné</a:t>
            </a:r>
            <a:endParaRPr lang="cs-CZ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r>
              <a:rPr lang="cs-CZ" dirty="0" smtClean="0"/>
              <a:t>Nikdy neodvolala podpis 2000 slov oproti třeba Raškovi, </a:t>
            </a:r>
            <a:r>
              <a:rPr lang="cs-CZ" dirty="0" err="1" smtClean="0"/>
              <a:t>Zátopkovi</a:t>
            </a:r>
            <a:endParaRPr lang="cs-CZ" dirty="0" smtClean="0"/>
          </a:p>
          <a:p>
            <a:r>
              <a:rPr lang="cs-CZ" dirty="0" smtClean="0"/>
              <a:t>Hodná, dobrosrdečná, empatická – např. 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„Vzpomínám i na trenéra Vladimíra Proroka. Kdyby tak věděl, že jsem mu po slavném Tokiu posílala blahopřejné telegramy se smyšlenými jmény! Bylo mi líto, že se na něj v té vší slávě zapomíná. </a:t>
            </a:r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</a:rPr>
              <a:t>Vžďyť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 si zasloužil stejný obdiv a uznání jako já. Málokdo si tehdy uvědomil, že v tom všem byl také kus jeho poctivé práce.“</a:t>
            </a:r>
          </a:p>
          <a:p>
            <a:r>
              <a:rPr lang="cs-CZ" dirty="0" smtClean="0"/>
              <a:t>V mládí toužila po studiu medicíny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73016"/>
            <a:ext cx="4557022" cy="3014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6516798" cy="1066800"/>
          </a:xfrm>
        </p:spPr>
        <p:txBody>
          <a:bodyPr/>
          <a:lstStyle/>
          <a:p>
            <a:pPr algn="ctr"/>
            <a:r>
              <a:rPr lang="cs-CZ" sz="4800" dirty="0" smtClean="0">
                <a:solidFill>
                  <a:schemeClr val="accent4">
                    <a:lumMod val="75000"/>
                  </a:schemeClr>
                </a:solidFill>
              </a:rPr>
              <a:t>Ocenění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7128792" cy="59046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1964, 1966, 1967, 1968</a:t>
            </a:r>
            <a:r>
              <a:rPr lang="cs-CZ" dirty="0" smtClean="0"/>
              <a:t> – Sportovec roku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1968</a:t>
            </a:r>
            <a:r>
              <a:rPr lang="cs-CZ" dirty="0" smtClean="0"/>
              <a:t> - nejlepší sportovkyně světa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1989</a:t>
            </a:r>
            <a:r>
              <a:rPr lang="cs-CZ" dirty="0" smtClean="0"/>
              <a:t> - Cena </a:t>
            </a:r>
            <a:r>
              <a:rPr lang="cs-CZ" dirty="0" err="1" smtClean="0"/>
              <a:t>Pierra</a:t>
            </a:r>
            <a:r>
              <a:rPr lang="cs-CZ" dirty="0" smtClean="0"/>
              <a:t> de </a:t>
            </a:r>
            <a:r>
              <a:rPr lang="cs-CZ" dirty="0" err="1" smtClean="0"/>
              <a:t>Coubertina</a:t>
            </a:r>
            <a:r>
              <a:rPr lang="cs-CZ" dirty="0" smtClean="0"/>
              <a:t>, udělil Mezinárodní výbor pro fair play při UNESCO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1991</a:t>
            </a:r>
            <a:r>
              <a:rPr lang="cs-CZ" dirty="0" smtClean="0"/>
              <a:t> - uvedena do Dvorany slávy v New Yorku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1991</a:t>
            </a:r>
            <a:r>
              <a:rPr lang="cs-CZ" dirty="0" smtClean="0"/>
              <a:t> - Olympijský řád, udělen Mezinárodním olympijským výborem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1995</a:t>
            </a:r>
            <a:r>
              <a:rPr lang="cs-CZ" dirty="0" smtClean="0"/>
              <a:t> - Státní vyznamenání Medaile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2010</a:t>
            </a:r>
            <a:r>
              <a:rPr lang="cs-CZ" dirty="0" smtClean="0"/>
              <a:t> - Japonský Řád vycházejícího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cs-CZ" dirty="0" smtClean="0"/>
              <a:t>	slunce, předal japonský velvyslanec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cs-CZ" dirty="0" smtClean="0"/>
              <a:t>	v ČR </a:t>
            </a:r>
            <a:r>
              <a:rPr lang="cs-CZ" dirty="0" err="1" smtClean="0"/>
              <a:t>Čikahito</a:t>
            </a:r>
            <a:r>
              <a:rPr lang="cs-CZ" dirty="0" smtClean="0"/>
              <a:t> </a:t>
            </a:r>
            <a:r>
              <a:rPr lang="cs-CZ" dirty="0" err="1" smtClean="0"/>
              <a:t>Harada</a:t>
            </a:r>
            <a:r>
              <a:rPr lang="cs-CZ" dirty="0" smtClean="0"/>
              <a:t> v pražské rezidenci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2016</a:t>
            </a:r>
            <a:r>
              <a:rPr lang="cs-CZ" dirty="0" smtClean="0"/>
              <a:t> - cena </a:t>
            </a:r>
            <a:r>
              <a:rPr lang="cs-CZ" dirty="0" err="1" smtClean="0"/>
              <a:t>Gratias</a:t>
            </a:r>
            <a:r>
              <a:rPr lang="cs-CZ" dirty="0" smtClean="0"/>
              <a:t> </a:t>
            </a:r>
            <a:r>
              <a:rPr lang="cs-CZ" dirty="0" err="1" smtClean="0"/>
              <a:t>Agit</a:t>
            </a:r>
            <a:r>
              <a:rPr lang="cs-CZ" dirty="0" smtClean="0"/>
              <a:t> za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cs-CZ" dirty="0" smtClean="0"/>
              <a:t>	šíření dobrého  jména ČR ve světě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2304256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861048"/>
            <a:ext cx="3131840" cy="2575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6516798" cy="1066800"/>
          </a:xfrm>
        </p:spPr>
        <p:txBody>
          <a:bodyPr>
            <a:normAutofit fontScale="90000"/>
          </a:bodyPr>
          <a:lstStyle/>
          <a:p>
            <a:r>
              <a:rPr lang="cs-CZ" sz="4800" dirty="0" smtClean="0">
                <a:solidFill>
                  <a:schemeClr val="accent4">
                    <a:lumMod val="75000"/>
                  </a:schemeClr>
                </a:solidFill>
              </a:rPr>
              <a:t>Souhrn Medailí z OH a MS</a:t>
            </a:r>
            <a:endParaRPr lang="cs-CZ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667000"/>
            <a:ext cx="6516798" cy="4191000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+ Dalších 11 zlatých medailí z ME</a:t>
            </a:r>
          </a:p>
          <a:p>
            <a:r>
              <a:rPr lang="cs-CZ" dirty="0" smtClean="0"/>
              <a:t>Celkem 140 medailí z velkých akcí</a:t>
            </a:r>
          </a:p>
          <a:p>
            <a:r>
              <a:rPr lang="cs-CZ" dirty="0" smtClean="0"/>
              <a:t>4. nejúspěšnější sportovkyně na LOH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052736"/>
            <a:ext cx="85621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933056"/>
            <a:ext cx="3096344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chemeClr val="accent4">
                    <a:lumMod val="75000"/>
                  </a:schemeClr>
                </a:solidFill>
              </a:rPr>
              <a:t>Význam – pro společnost, pro mě</a:t>
            </a:r>
            <a:endParaRPr lang="cs-CZ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cs-CZ" sz="2800" dirty="0" smtClean="0"/>
              <a:t>Vzor</a:t>
            </a:r>
          </a:p>
          <a:p>
            <a:r>
              <a:rPr lang="cs-CZ" sz="2800" dirty="0" smtClean="0"/>
              <a:t>Bojovala proti režimu na úkor soukromého života</a:t>
            </a:r>
          </a:p>
          <a:p>
            <a:r>
              <a:rPr lang="cs-CZ" sz="2800" dirty="0" smtClean="0"/>
              <a:t>Hodná, empatická, dobrosrdečná</a:t>
            </a:r>
          </a:p>
          <a:p>
            <a:r>
              <a:rPr lang="cs-CZ" sz="2800" dirty="0" smtClean="0"/>
              <a:t>Úspěšná sportovkyně</a:t>
            </a:r>
          </a:p>
          <a:p>
            <a:r>
              <a:rPr lang="cs-CZ" sz="2800" dirty="0" smtClean="0"/>
              <a:t>Píle, cílevědomost</a:t>
            </a:r>
          </a:p>
          <a:p>
            <a:r>
              <a:rPr lang="cs-CZ" sz="2800" dirty="0" smtClean="0"/>
              <a:t>Ustála těžké časy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-243408"/>
            <a:ext cx="6516798" cy="106680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chemeClr val="accent4">
                    <a:lumMod val="75000"/>
                  </a:schemeClr>
                </a:solidFill>
              </a:rPr>
              <a:t>Zdroje</a:t>
            </a:r>
            <a:endParaRPr lang="cs-CZ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92500" lnSpcReduction="20000"/>
          </a:bodyPr>
          <a:lstStyle/>
          <a:p>
            <a:r>
              <a:rPr lang="cs-CZ" sz="2100" dirty="0" smtClean="0">
                <a:hlinkClick r:id="rId2"/>
              </a:rPr>
              <a:t>https://zivotopis.osobnosti.cz/vera-caslavska.php</a:t>
            </a:r>
            <a:endParaRPr lang="cs-CZ" sz="2100" dirty="0" smtClean="0"/>
          </a:p>
          <a:p>
            <a:r>
              <a:rPr lang="cs-CZ" sz="2100" dirty="0" smtClean="0">
                <a:hlinkClick r:id="rId3"/>
              </a:rPr>
              <a:t>http://zivotopisyonline.cz/vera-caslavska-nar-351942-kralovna-gymnastiky/</a:t>
            </a:r>
            <a:endParaRPr lang="cs-CZ" sz="2100" dirty="0" smtClean="0"/>
          </a:p>
          <a:p>
            <a:r>
              <a:rPr lang="cs-CZ" sz="2100" dirty="0" smtClean="0">
                <a:hlinkClick r:id="rId4"/>
              </a:rPr>
              <a:t>https://dvojka.rozhlas.cz/pisarka-ktera-touzila-po-studiu-mediciny-pribehy-slavnych-vera-caslavska-7456646</a:t>
            </a:r>
            <a:endParaRPr lang="cs-CZ" sz="2100" dirty="0" smtClean="0"/>
          </a:p>
          <a:p>
            <a:r>
              <a:rPr lang="cs-CZ" sz="2100" dirty="0" smtClean="0">
                <a:hlinkClick r:id="rId5"/>
              </a:rPr>
              <a:t>https://www.olympic.cz/sportovec/1376--vera-caslavska</a:t>
            </a:r>
            <a:endParaRPr lang="cs-CZ" sz="2100" dirty="0" smtClean="0"/>
          </a:p>
          <a:p>
            <a:r>
              <a:rPr lang="cs-CZ" sz="2100" dirty="0" smtClean="0"/>
              <a:t>Kniha Cesta na Olymp</a:t>
            </a:r>
          </a:p>
          <a:p>
            <a:r>
              <a:rPr lang="cs-CZ" sz="2100" dirty="0" smtClean="0"/>
              <a:t>Dokument Olgy Sommerové – Věra 68</a:t>
            </a:r>
          </a:p>
          <a:p>
            <a:r>
              <a:rPr lang="cs-CZ" sz="2100" dirty="0" smtClean="0"/>
              <a:t>Pořad </a:t>
            </a:r>
            <a:r>
              <a:rPr lang="cs-CZ" sz="2100" dirty="0" err="1" smtClean="0"/>
              <a:t>Hyde</a:t>
            </a:r>
            <a:r>
              <a:rPr lang="cs-CZ" sz="2100" dirty="0" smtClean="0"/>
              <a:t> park – Česká televize - </a:t>
            </a:r>
            <a:r>
              <a:rPr lang="cs-CZ" sz="2100" dirty="0" smtClean="0">
                <a:hlinkClick r:id="rId6"/>
              </a:rPr>
              <a:t>https://www.ceskatelevize.cz/lide/vera-caslavska/</a:t>
            </a:r>
            <a:endParaRPr lang="cs-CZ" sz="2100" dirty="0" smtClean="0"/>
          </a:p>
          <a:p>
            <a:r>
              <a:rPr lang="cs-CZ" sz="2100" dirty="0" smtClean="0">
                <a:hlinkClick r:id="rId7"/>
              </a:rPr>
              <a:t>https://www.ceskatelevize.cz/porady/10441294653-hyde-park-civilizace/216411058090206/</a:t>
            </a:r>
            <a:endParaRPr lang="cs-CZ" sz="2100" dirty="0" smtClean="0"/>
          </a:p>
          <a:p>
            <a:r>
              <a:rPr lang="cs-CZ" sz="2100" dirty="0" smtClean="0">
                <a:hlinkClick r:id="rId8"/>
              </a:rPr>
              <a:t>https://www.databazeknih.cz/knihy/prazske-jaro-1968-383666</a:t>
            </a:r>
            <a:endParaRPr lang="cs-CZ" sz="2100" dirty="0" smtClean="0"/>
          </a:p>
          <a:p>
            <a:r>
              <a:rPr lang="cs-CZ" sz="2100" dirty="0" smtClean="0">
                <a:hlinkClick r:id="rId9"/>
              </a:rPr>
              <a:t>http://www.</a:t>
            </a:r>
            <a:r>
              <a:rPr lang="cs-CZ" sz="2100" dirty="0" err="1" smtClean="0">
                <a:hlinkClick r:id="rId9"/>
              </a:rPr>
              <a:t>papirovaplatidla.cz</a:t>
            </a:r>
            <a:r>
              <a:rPr lang="cs-CZ" sz="2100" dirty="0" smtClean="0">
                <a:hlinkClick r:id="rId9"/>
              </a:rPr>
              <a:t>/bankovky/</a:t>
            </a:r>
            <a:r>
              <a:rPr lang="cs-CZ" sz="2100" dirty="0" err="1" smtClean="0">
                <a:hlinkClick r:id="rId9"/>
              </a:rPr>
              <a:t>protektorat</a:t>
            </a:r>
            <a:r>
              <a:rPr lang="cs-CZ" sz="2100" dirty="0" smtClean="0">
                <a:hlinkClick r:id="rId9"/>
              </a:rPr>
              <a:t>-cechy-a-</a:t>
            </a:r>
            <a:r>
              <a:rPr lang="cs-CZ" sz="2100" dirty="0" err="1" smtClean="0">
                <a:hlinkClick r:id="rId9"/>
              </a:rPr>
              <a:t>morava</a:t>
            </a:r>
            <a:endParaRPr lang="cs-CZ" sz="2100" dirty="0" smtClean="0"/>
          </a:p>
          <a:p>
            <a:r>
              <a:rPr lang="cs-CZ" sz="2100" dirty="0" smtClean="0">
                <a:hlinkClick r:id="rId10"/>
              </a:rPr>
              <a:t>http://ceskapozice.lidovky.cz/sametova-revoluce-vsechno-bylo-trochu-jinak-fms-/forum.aspx?c=A130409_095628_pozice_112025</a:t>
            </a:r>
            <a:endParaRPr lang="cs-CZ" sz="2100" dirty="0" smtClean="0"/>
          </a:p>
          <a:p>
            <a:r>
              <a:rPr lang="cs-CZ" sz="2100" dirty="0" smtClean="0">
                <a:hlinkClick r:id="rId11"/>
              </a:rPr>
              <a:t>https://www.idnes.cz/sport/ostatni/foto/PAR37a722_194042_1905767.jpg</a:t>
            </a:r>
            <a:endParaRPr lang="cs-CZ" sz="2100" dirty="0" smtClean="0"/>
          </a:p>
          <a:p>
            <a:endParaRPr lang="cs-CZ" sz="26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0"/>
            <a:ext cx="6516798" cy="1599456"/>
          </a:xfrm>
        </p:spPr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accent4">
                    <a:lumMod val="75000"/>
                  </a:schemeClr>
                </a:solidFill>
              </a:rPr>
              <a:t>Děkuji za pozornost </a:t>
            </a:r>
            <a:r>
              <a:rPr lang="cs-CZ" sz="4800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 </a:t>
            </a:r>
            <a:endParaRPr lang="cs-CZ" sz="4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170" name="Picture 2" descr="https://www.ceskatelevize.cz/program/porady/10267292848/foto09/caricatures/large/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6196">
            <a:off x="1055084" y="2662900"/>
            <a:ext cx="5330907" cy="2998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ovéPole 3"/>
          <p:cNvSpPr txBox="1"/>
          <p:nvPr/>
        </p:nvSpPr>
        <p:spPr>
          <a:xfrm>
            <a:off x="5076056" y="2060848"/>
            <a:ext cx="3490058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hlinkClick r:id="rId3"/>
              </a:rPr>
              <a:t>https://www.youtube.com/watch?v=EC6vBFBilaA&amp;t=33s</a:t>
            </a:r>
            <a:endParaRPr lang="cs-CZ" sz="1050" dirty="0" smtClean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65371" cy="1066800"/>
          </a:xfrm>
        </p:spPr>
        <p:txBody>
          <a:bodyPr>
            <a:noAutofit/>
          </a:bodyPr>
          <a:lstStyle/>
          <a:p>
            <a:pPr algn="ctr"/>
            <a:r>
              <a:rPr lang="cs-CZ" sz="4500" dirty="0" smtClean="0">
                <a:solidFill>
                  <a:schemeClr val="accent4">
                    <a:lumMod val="75000"/>
                  </a:schemeClr>
                </a:solidFill>
              </a:rPr>
              <a:t>Obecné základní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r>
              <a:rPr lang="cs-CZ" dirty="0" smtClean="0"/>
              <a:t>2 starší sestry, 1 mladší </a:t>
            </a:r>
            <a:r>
              <a:rPr lang="cs-CZ" dirty="0" smtClean="0"/>
              <a:t>bratr </a:t>
            </a:r>
            <a:endParaRPr lang="cs-CZ" dirty="0" smtClean="0"/>
          </a:p>
          <a:p>
            <a:r>
              <a:rPr lang="cs-CZ" dirty="0" smtClean="0"/>
              <a:t>Živé dítě</a:t>
            </a:r>
          </a:p>
          <a:p>
            <a:r>
              <a:rPr lang="cs-CZ" dirty="0" smtClean="0"/>
              <a:t>Neukázněná – ulehčila si, co se dalo – závod podvodem,….</a:t>
            </a:r>
          </a:p>
          <a:p>
            <a:r>
              <a:rPr lang="cs-CZ" dirty="0" smtClean="0"/>
              <a:t>Otec obchod s lahůdkami – po r. 1948 ho musel zavřít</a:t>
            </a:r>
          </a:p>
          <a:p>
            <a:r>
              <a:rPr lang="cs-CZ" dirty="0" smtClean="0"/>
              <a:t>Maminka v domácnosti</a:t>
            </a:r>
          </a:p>
          <a:p>
            <a:r>
              <a:rPr lang="cs-CZ" dirty="0" smtClean="0"/>
              <a:t>Otec tvrdý ve výchově x maminka ne</a:t>
            </a:r>
          </a:p>
          <a:p>
            <a:r>
              <a:rPr lang="cs-CZ" dirty="0" smtClean="0"/>
              <a:t>Otec fotbalový brankář x maminka </a:t>
            </a:r>
            <a:r>
              <a:rPr lang="cs-CZ" dirty="0" err="1" smtClean="0"/>
              <a:t>nesportovkyně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-99392"/>
            <a:ext cx="6516798" cy="1066800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chemeClr val="accent4">
                    <a:lumMod val="75000"/>
                  </a:schemeClr>
                </a:solidFill>
              </a:rPr>
              <a:t>Analýza života</a:t>
            </a:r>
            <a:endParaRPr lang="cs-CZ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</a:bodyPr>
          <a:lstStyle/>
          <a:p>
            <a:r>
              <a:rPr lang="cs-CZ" dirty="0" smtClean="0"/>
              <a:t>* 1942 – sen kluk, maminka </a:t>
            </a:r>
            <a:r>
              <a:rPr lang="cs-CZ" dirty="0" smtClean="0"/>
              <a:t>brečela (1 kluk jim již zemřel ve 3 letech)</a:t>
            </a:r>
            <a:endParaRPr lang="cs-CZ" dirty="0" smtClean="0"/>
          </a:p>
          <a:p>
            <a:r>
              <a:rPr lang="cs-CZ" dirty="0" smtClean="0"/>
              <a:t>Divadlo - Labutí jezero – sestry začaly chodit do baletu</a:t>
            </a:r>
          </a:p>
          <a:p>
            <a:r>
              <a:rPr lang="cs-CZ" dirty="0" smtClean="0"/>
              <a:t>Věra v šatně –koukala a napodobovala cvičení</a:t>
            </a:r>
          </a:p>
          <a:p>
            <a:r>
              <a:rPr lang="cs-CZ" dirty="0" smtClean="0"/>
              <a:t>Viděla ji trenérka a pozvala do sálu – zalíbila se ji - předcvičovala ostatním</a:t>
            </a:r>
          </a:p>
          <a:p>
            <a:r>
              <a:rPr lang="cs-CZ" dirty="0" smtClean="0"/>
              <a:t>Začala cvičit také, i když brali od 6ti a ona byla mladší </a:t>
            </a:r>
            <a:r>
              <a:rPr lang="cs-CZ" dirty="0" smtClean="0">
                <a:sym typeface="Wingdings" pitchFamily="2" charset="2"/>
              </a:rPr>
              <a:t> první seznámení s pohybem ve 4 letech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2843808" y="1196752"/>
            <a:ext cx="4752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i="1" dirty="0" smtClean="0">
                <a:solidFill>
                  <a:schemeClr val="accent4">
                    <a:lumMod val="75000"/>
                  </a:schemeClr>
                </a:solidFill>
              </a:rPr>
              <a:t>První roky…</a:t>
            </a:r>
            <a:endParaRPr lang="cs-CZ" sz="40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/>
          <a:lstStyle/>
          <a:p>
            <a:r>
              <a:rPr lang="cs-CZ" dirty="0" smtClean="0"/>
              <a:t>Vystoupení ve 4 letech - 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"Na těch 180 vteřin v Jedličkově ústavu nikdy nezapomenu, sotva jsem pro slzy viděla, ale nutila jsem se usmívat, dětem se cvičení líbilo, nechtěli mě pustit domů“</a:t>
            </a:r>
          </a:p>
          <a:p>
            <a:endParaRPr lang="cs-CZ" dirty="0" smtClean="0"/>
          </a:p>
          <a:p>
            <a:r>
              <a:rPr lang="cs-CZ" dirty="0" smtClean="0"/>
              <a:t>Pomeranč – kostým</a:t>
            </a:r>
          </a:p>
          <a:p>
            <a:endParaRPr lang="cs-CZ" dirty="0" smtClean="0"/>
          </a:p>
          <a:p>
            <a:r>
              <a:rPr lang="cs-CZ" dirty="0" smtClean="0"/>
              <a:t>1948 Lucerna – 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„Sestry Čáslavských! Znáte přece to malé rozkošné děvčátko, které si tak získalo naši lucernu. Přichází vám se svou sestřičkou zatančit“</a:t>
            </a:r>
          </a:p>
          <a:p>
            <a:endParaRPr lang="cs-CZ" dirty="0" smtClean="0"/>
          </a:p>
          <a:p>
            <a:r>
              <a:rPr lang="cs-CZ" dirty="0" smtClean="0"/>
              <a:t>Získala baletní průpravu  - základ gymnastiky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0"/>
            <a:ext cx="6516798" cy="1066800"/>
          </a:xfrm>
        </p:spPr>
        <p:txBody>
          <a:bodyPr>
            <a:normAutofit/>
          </a:bodyPr>
          <a:lstStyle/>
          <a:p>
            <a:r>
              <a:rPr lang="cs-CZ" sz="4000" i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Krasobruslení…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r>
              <a:rPr lang="cs-CZ" dirty="0" smtClean="0"/>
              <a:t>V 7 letech se zamilovala do krasobruslení – bílé boty, spala s nimi</a:t>
            </a:r>
          </a:p>
          <a:p>
            <a:endParaRPr lang="cs-CZ" dirty="0" smtClean="0"/>
          </a:p>
          <a:p>
            <a:r>
              <a:rPr lang="cs-CZ" dirty="0" smtClean="0"/>
              <a:t>Nebylo to ono…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1957 - Ve 14ti konec s krasobruslením – upadla, rozsekla si dolní ret </a:t>
            </a:r>
            <a:r>
              <a:rPr lang="cs-CZ" dirty="0" smtClean="0">
                <a:sym typeface="Wingdings" pitchFamily="2" charset="2"/>
              </a:rPr>
              <a:t> zákaz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171400"/>
            <a:ext cx="6516798" cy="1066800"/>
          </a:xfrm>
        </p:spPr>
        <p:txBody>
          <a:bodyPr>
            <a:normAutofit/>
          </a:bodyPr>
          <a:lstStyle/>
          <a:p>
            <a:r>
              <a:rPr lang="cs-CZ" sz="4000" i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Seznámení s gymnastikou…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6120680"/>
          </a:xfrm>
        </p:spPr>
        <p:txBody>
          <a:bodyPr>
            <a:normAutofit/>
          </a:bodyPr>
          <a:lstStyle/>
          <a:p>
            <a:r>
              <a:rPr lang="cs-CZ" dirty="0" smtClean="0"/>
              <a:t>1957 –vystoupení s baletem, vystupovala tam i Bosáková</a:t>
            </a:r>
          </a:p>
          <a:p>
            <a:endParaRPr lang="cs-CZ" dirty="0" smtClean="0"/>
          </a:p>
          <a:p>
            <a:r>
              <a:rPr lang="cs-CZ" dirty="0" smtClean="0"/>
              <a:t>Líbila se ji, řekla mamince, ať ji někdy vezme do tělocvičny</a:t>
            </a:r>
          </a:p>
          <a:p>
            <a:endParaRPr lang="cs-CZ" dirty="0" smtClean="0"/>
          </a:p>
          <a:p>
            <a:r>
              <a:rPr lang="cs-CZ" dirty="0" smtClean="0"/>
              <a:t>1957 – navštívení tělocvičny ve 14 letech</a:t>
            </a:r>
          </a:p>
          <a:p>
            <a:endParaRPr lang="cs-CZ" dirty="0" smtClean="0"/>
          </a:p>
          <a:p>
            <a:r>
              <a:rPr lang="cs-CZ" dirty="0" smtClean="0"/>
              <a:t>Začala docházet 1x za 14 dní, Bosáková ji trénovala </a:t>
            </a:r>
            <a:r>
              <a:rPr lang="cs-CZ" dirty="0" smtClean="0">
                <a:sym typeface="Wingdings" pitchFamily="2" charset="2"/>
              </a:rPr>
              <a:t> vzor - dřina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Gymnastiku si zamilovala a propadla ji</a:t>
            </a:r>
          </a:p>
          <a:p>
            <a:endParaRPr lang="cs-CZ" dirty="0" smtClean="0"/>
          </a:p>
          <a:p>
            <a:r>
              <a:rPr lang="cs-CZ" dirty="0" smtClean="0"/>
              <a:t>Bosáková neměla čas – byla na vrcholu</a:t>
            </a:r>
          </a:p>
          <a:p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r>
              <a:rPr lang="cs-CZ" dirty="0" smtClean="0"/>
              <a:t>Nechtěla být třeba 2 měsíce bez cvičení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Překážka vrátný + školník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odznak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Samostatné a pravidelné tréninky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zlepšení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Trenér Houdek – trénoval i Bosákovou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chodila 127 schodů s uhlím tam a zpátky v </a:t>
            </a:r>
            <a:r>
              <a:rPr lang="cs-CZ" dirty="0" err="1" smtClean="0"/>
              <a:t>Karlíně</a:t>
            </a:r>
            <a:r>
              <a:rPr lang="cs-CZ" dirty="0" smtClean="0"/>
              <a:t> v Sokolovské ulici, chodili pro něj 2-3x denně do 4. patra, posílily se ji lýtka a měla pak slušný odraz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-315416"/>
            <a:ext cx="6516798" cy="1066800"/>
          </a:xfrm>
        </p:spPr>
        <p:txBody>
          <a:bodyPr>
            <a:normAutofit/>
          </a:bodyPr>
          <a:lstStyle/>
          <a:p>
            <a:pPr algn="ctr"/>
            <a:r>
              <a:rPr lang="cs-CZ" sz="4000" i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První závody…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264696"/>
          </a:xfrm>
        </p:spPr>
        <p:txBody>
          <a:bodyPr/>
          <a:lstStyle/>
          <a:p>
            <a:r>
              <a:rPr lang="cs-CZ" dirty="0" smtClean="0"/>
              <a:t>1958 - * spolupráce s Prorokem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1958 – MS v Moskvě – 16 let, nejmladší závodnice – nikdo ji nebral, tehdy vrchol okolo 30 let, udělala si tam jméno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Diváci ji vyvolávali, i když neměla cvičit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1. svět. medaile– stříbro družstva, víceboj 8. místo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1958 – Mistrovství Československa -  víceboj 2. místo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1959: ME, Krakov (Polsko), kladina, 1. místo</a:t>
            </a:r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rastní firemní prezentace 16 × 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5870244_TF02895266.potx" id="{39D173A9-AA17-4BE1-A1C1-70C9F3F2CE61}" vid="{2716B572-A209-44A3-B9E6-D2F6738DDF1E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TF02895266</Template>
  <TotalTime>752</TotalTime>
  <Words>1623</Words>
  <Application>Microsoft Office PowerPoint</Application>
  <PresentationFormat>Předvádění na obrazovce (4:3)</PresentationFormat>
  <Paragraphs>246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Kontrastní firemní prezentace 16 × 9</vt:lpstr>
      <vt:lpstr>Věra Čáslavská</vt:lpstr>
      <vt:lpstr>Zařazení do období</vt:lpstr>
      <vt:lpstr>Obecné základní informace</vt:lpstr>
      <vt:lpstr>Analýza života</vt:lpstr>
      <vt:lpstr>Snímek 5</vt:lpstr>
      <vt:lpstr>Krasobruslení…</vt:lpstr>
      <vt:lpstr>Seznámení s gymnastikou…</vt:lpstr>
      <vt:lpstr>Snímek 8</vt:lpstr>
      <vt:lpstr>První závody…</vt:lpstr>
      <vt:lpstr>Další život a závody</vt:lpstr>
      <vt:lpstr>Olympijské hry v Tokiu</vt:lpstr>
      <vt:lpstr>1965 - 1967</vt:lpstr>
      <vt:lpstr>Rok 1968</vt:lpstr>
      <vt:lpstr>Snímek 14</vt:lpstr>
      <vt:lpstr>1969, 70. léta</vt:lpstr>
      <vt:lpstr>Snímek 16</vt:lpstr>
      <vt:lpstr>Po revoluci…</vt:lpstr>
      <vt:lpstr>Špatné období…</vt:lpstr>
      <vt:lpstr>Snímek 19</vt:lpstr>
      <vt:lpstr>Obecné</vt:lpstr>
      <vt:lpstr>Obecné</vt:lpstr>
      <vt:lpstr>Ocenění</vt:lpstr>
      <vt:lpstr>Souhrn Medailí z OH a MS</vt:lpstr>
      <vt:lpstr>Význam – pro společnost, pro mě</vt:lpstr>
      <vt:lpstr>Zdroje</vt:lpstr>
      <vt:lpstr>Děkuji za pozornost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Věra Čáslavská</dc:title>
  <dc:creator>Eliska</dc:creator>
  <cp:lastModifiedBy>karli</cp:lastModifiedBy>
  <cp:revision>204</cp:revision>
  <dcterms:created xsi:type="dcterms:W3CDTF">2019-02-24T14:10:49Z</dcterms:created>
  <dcterms:modified xsi:type="dcterms:W3CDTF">2019-05-20T09:52:33Z</dcterms:modified>
</cp:coreProperties>
</file>