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4BA7-D7FC-43CC-8572-118DE63FDA56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4786-2AEC-47B8-BB5D-C043B1CC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68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edakto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</a:t>
            </a:r>
            <a:r>
              <a:rPr lang="cs-CZ" dirty="0" err="1"/>
              <a:t>Husserl</a:t>
            </a:r>
            <a:r>
              <a:rPr lang="cs-CZ" dirty="0"/>
              <a:t> tak </a:t>
            </a:r>
            <a:r>
              <a:rPr lang="cs-CZ" dirty="0" err="1"/>
              <a:t>Heidegger</a:t>
            </a:r>
            <a:r>
              <a:rPr lang="cs-CZ" dirty="0"/>
              <a:t> ovlivnili jeho filosofii.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roku 1937 byl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Redaktor"/>
              </a:rPr>
              <a:t>redaktorem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časopisu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Česká mysl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spoluorganizoval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Husserlovy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přednášky v Praze a po jeho smrti (1938) se přičinil o záchranu jeho pozůstalosti.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A4786-2AEC-47B8-BB5D-C043B1CC635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07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Věděl že profesuru v Praze nezíská, vzhledem k tomu, že jeho filosofická orientace nebude vyhovovat, těm, kteří začínali mít hlavní slovo.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A4786-2AEC-47B8-BB5D-C043B1CC635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29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ym typeface="Wingdings" panose="05000000000000000000" pitchFamily="2" charset="2"/>
              </a:rPr>
              <a:t>– odklon dopravy pro ztížení přístupu příchozích, kamery na hrobech, zatýkání před hřbitovem, někteří postiženi ztrátou zaměstnání, úmyslně zpožděn tisk smutečního oznámení, vydán zákaz prodeje věnců a květin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A4786-2AEC-47B8-BB5D-C043B1CC635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43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51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4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95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23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12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2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24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98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5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057CB1D-1133-4D12-B41C-52B9F7E12F9B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36BDA16-8ACE-44C5-A5DA-4AEF915B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7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430569092-jan-patocka-" TargetMode="External"/><Relationship Id="rId2" Type="http://schemas.openxmlformats.org/officeDocument/2006/relationships/hyperlink" Target="https://www.respekt.cz/komentare/socha-holandskeho-ministra-pripomene-schuzku-ktera-jana-patocku-stala-zivo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0150778447-historie-cs/2124528014000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47FD7E24-DBA2-4F9B-BF6C-70382769C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b="1546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259F4B-91DB-4AD5-9420-EC865457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1385888"/>
            <a:ext cx="6724841" cy="34147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JAN PATOČKA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237EB6-28BE-4BDE-8E90-C855C7E42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77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DDB47-2602-4AF4-B83E-F23E8FD7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-228600"/>
            <a:ext cx="11639550" cy="1116496"/>
          </a:xfrm>
        </p:spPr>
        <p:txBody>
          <a:bodyPr>
            <a:normAutofit/>
          </a:bodyPr>
          <a:lstStyle/>
          <a:p>
            <a:r>
              <a:rPr lang="cs-CZ" sz="4000" dirty="0"/>
              <a:t>Normalizace – definitivní ztráta všech nadějí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5A45A-0120-4E59-8583-8DC9E20D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36203"/>
            <a:ext cx="9304782" cy="532174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1971 – propůjčen čestný doktorát z FF Vysoké technické školy v Cáchách </a:t>
            </a:r>
          </a:p>
          <a:p>
            <a:pPr lvl="1"/>
            <a:r>
              <a:rPr lang="cs-CZ" sz="2000" dirty="0"/>
              <a:t>Nemohl vycestovat, předán až 1975 na německém velvyslanectví v Praze</a:t>
            </a:r>
          </a:p>
          <a:p>
            <a:pPr lvl="1"/>
            <a:endParaRPr lang="cs-CZ" sz="2000" dirty="0"/>
          </a:p>
          <a:p>
            <a:r>
              <a:rPr lang="cs-CZ" sz="2400" dirty="0"/>
              <a:t>1972 – penzionován (neprošel prověrkami)</a:t>
            </a:r>
          </a:p>
          <a:p>
            <a:r>
              <a:rPr lang="cs-CZ" sz="2400" dirty="0"/>
              <a:t>Žádné veřejné působení, zákaz jeho publikací.</a:t>
            </a:r>
          </a:p>
          <a:p>
            <a:r>
              <a:rPr lang="cs-CZ" sz="2400" dirty="0"/>
              <a:t>1973 – vycestoval pomocí lsti do Bulharska </a:t>
            </a:r>
          </a:p>
          <a:p>
            <a:pPr marL="0" indent="0">
              <a:buNone/>
            </a:pPr>
            <a:r>
              <a:rPr lang="cs-CZ" sz="2400" dirty="0"/>
              <a:t>     – cesta do „spřátelené země“</a:t>
            </a:r>
          </a:p>
          <a:p>
            <a:r>
              <a:rPr lang="cs-CZ" sz="2400" dirty="0"/>
              <a:t>Od té chvíle předmětem trvalého zájmu StB.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Bytové přednášky a semináře, podzemní univerzita.</a:t>
            </a:r>
          </a:p>
        </p:txBody>
      </p:sp>
      <p:pic>
        <p:nvPicPr>
          <p:cNvPr id="4098" name="Picture 2" descr="VÃ½sledek obrÃ¡zku pro jan patoÄka s tatÃ­nkem">
            <a:extLst>
              <a:ext uri="{FF2B5EF4-FFF2-40B4-BE49-F238E27FC236}">
                <a16:creationId xmlns:a16="http://schemas.microsoft.com/office/drawing/2014/main" id="{E5A361DD-15A5-4D8E-A26F-10E4080F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63" y="2461763"/>
            <a:ext cx="4610837" cy="32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C30D9-2459-489B-8A18-774D6EBB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00050"/>
            <a:ext cx="10706100" cy="111569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Přechod z badatelského ústraní k občanským záležitostem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95106-25D2-445D-A4D5-6AD6EE7F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3" y="1691322"/>
            <a:ext cx="11318185" cy="4991100"/>
          </a:xfrm>
        </p:spPr>
        <p:txBody>
          <a:bodyPr>
            <a:normAutofit/>
          </a:bodyPr>
          <a:lstStyle/>
          <a:p>
            <a:r>
              <a:rPr lang="cs-CZ" dirty="0"/>
              <a:t>Prvotní podnět pro jeho politické angažmá – zákaz činnosti kapely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Plastic</a:t>
            </a:r>
            <a:r>
              <a:rPr lang="cs-CZ" b="1" dirty="0"/>
              <a:t> </a:t>
            </a:r>
            <a:r>
              <a:rPr lang="cs-CZ" b="1" dirty="0" err="1"/>
              <a:t>People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Universe</a:t>
            </a:r>
            <a:r>
              <a:rPr lang="cs-CZ" b="1" dirty="0"/>
              <a:t> </a:t>
            </a:r>
            <a:r>
              <a:rPr lang="cs-CZ" dirty="0"/>
              <a:t>a zatčení jejích členů </a:t>
            </a:r>
          </a:p>
          <a:p>
            <a:r>
              <a:rPr lang="cs-CZ" dirty="0"/>
              <a:t>Prohlášení na podporu odsouzených hudebníků – podepsal i Patočka</a:t>
            </a:r>
          </a:p>
          <a:p>
            <a:r>
              <a:rPr lang="cs-CZ" dirty="0"/>
              <a:t>Na podzim 1976 vznikla myšlenka zásadnějšího prohlášení</a:t>
            </a:r>
          </a:p>
          <a:p>
            <a:r>
              <a:rPr lang="cs-CZ" dirty="0"/>
              <a:t>Leden 1977 text prohlášení – </a:t>
            </a:r>
            <a:r>
              <a:rPr lang="cs-CZ" b="1" u="sng" dirty="0"/>
              <a:t>CHARTA 77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Mluvčí </a:t>
            </a:r>
            <a:r>
              <a:rPr lang="cs-CZ" dirty="0">
                <a:solidFill>
                  <a:schemeClr val="tx1"/>
                </a:solidFill>
              </a:rPr>
              <a:t>– Václav Havel, Jiří Hájek (bývalý min. zahraničí), Jan Patočka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Vtisknul Chartě morální rozměr</a:t>
            </a:r>
          </a:p>
          <a:p>
            <a:pPr lvl="1"/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r>
              <a:rPr lang="cs-CZ" sz="2000" b="1" i="1" dirty="0">
                <a:solidFill>
                  <a:schemeClr val="tx1"/>
                </a:solidFill>
              </a:rPr>
              <a:t>„když do toho půjdu, tedy půjdu celý, nikdy neslevím, nikdy </a:t>
            </a:r>
          </a:p>
          <a:p>
            <a:pPr marL="274320" lvl="1" indent="0">
              <a:buNone/>
            </a:pPr>
            <a:r>
              <a:rPr lang="cs-CZ" sz="2000" b="1" i="1" dirty="0">
                <a:solidFill>
                  <a:schemeClr val="tx1"/>
                </a:solidFill>
              </a:rPr>
              <a:t>necouvnu, nebude cesty zpět.. Když je člověku 70, měl by nějak </a:t>
            </a:r>
          </a:p>
          <a:p>
            <a:pPr marL="274320" lvl="1" indent="0">
              <a:buNone/>
            </a:pPr>
            <a:r>
              <a:rPr lang="cs-CZ" sz="2000" b="1" i="1" dirty="0">
                <a:solidFill>
                  <a:schemeClr val="tx1"/>
                </a:solidFill>
              </a:rPr>
              <a:t>završit svůj život. Jde o víc, o něco důležitějšího, o to, co po </a:t>
            </a:r>
          </a:p>
          <a:p>
            <a:pPr marL="274320" lvl="1" indent="0">
              <a:buNone/>
            </a:pPr>
            <a:r>
              <a:rPr lang="cs-CZ" sz="2000" b="1" i="1" dirty="0">
                <a:solidFill>
                  <a:schemeClr val="tx1"/>
                </a:solidFill>
              </a:rPr>
              <a:t>člověku zůstane, co udělal pro ostatní lidi..“</a:t>
            </a:r>
          </a:p>
        </p:txBody>
      </p:sp>
      <p:pic>
        <p:nvPicPr>
          <p:cNvPr id="5122" name="Picture 2" descr="VÃ½sledek obrÃ¡zku pro jan patoÄka charta 77">
            <a:extLst>
              <a:ext uri="{FF2B5EF4-FFF2-40B4-BE49-F238E27FC236}">
                <a16:creationId xmlns:a16="http://schemas.microsoft.com/office/drawing/2014/main" id="{6F33DD45-2F5A-4312-83CC-2DE0DC7C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94" y="2310943"/>
            <a:ext cx="3135867" cy="17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jan patoÄka v paÅÃ­Å¾i">
            <a:extLst>
              <a:ext uri="{FF2B5EF4-FFF2-40B4-BE49-F238E27FC236}">
                <a16:creationId xmlns:a16="http://schemas.microsoft.com/office/drawing/2014/main" id="{3194730F-4A92-40C8-8654-511D6DDC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04" y="4969211"/>
            <a:ext cx="3361496" cy="18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4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2E052-0BEE-4818-8A82-F4436948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28" y="223988"/>
            <a:ext cx="9936214" cy="758190"/>
          </a:xfrm>
        </p:spPr>
        <p:txBody>
          <a:bodyPr>
            <a:normAutofit fontScale="90000"/>
          </a:bodyPr>
          <a:lstStyle/>
          <a:p>
            <a:r>
              <a:rPr lang="cs-CZ" dirty="0"/>
              <a:t>Charta 77 a pronásledování Jana Patočky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E4A57-9CE2-4CA5-8B1E-5889832C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47" y="1498094"/>
            <a:ext cx="9394508" cy="4789487"/>
          </a:xfrm>
        </p:spPr>
        <p:txBody>
          <a:bodyPr/>
          <a:lstStyle/>
          <a:p>
            <a:r>
              <a:rPr lang="cs-CZ" dirty="0"/>
              <a:t>Ujal se Charty s vervou – psal, komentoval, sháněl podpisy, přesvědčoval</a:t>
            </a:r>
          </a:p>
          <a:p>
            <a:r>
              <a:rPr lang="cs-CZ" dirty="0"/>
              <a:t>Charta ohlas v zahraničí – vzbudila zájem u holandského min. zahraničí </a:t>
            </a:r>
          </a:p>
          <a:p>
            <a:pPr lvl="1"/>
            <a:r>
              <a:rPr lang="cs-CZ" dirty="0"/>
              <a:t> sešel se s Patočkou, další tiskovka už rozehnána</a:t>
            </a:r>
          </a:p>
          <a:p>
            <a:r>
              <a:rPr lang="cs-CZ" dirty="0"/>
              <a:t>Psychická i fyzická zátěž – jednání dlouho do noci, brzy ráno další setkání, výslechy</a:t>
            </a:r>
          </a:p>
          <a:p>
            <a:r>
              <a:rPr lang="cs-CZ" dirty="0"/>
              <a:t>Nemocný musel podstoupit 10 hodinový výslech </a:t>
            </a:r>
            <a:r>
              <a:rPr lang="cs-CZ" dirty="0">
                <a:sym typeface="Wingdings" panose="05000000000000000000" pitchFamily="2" charset="2"/>
              </a:rPr>
              <a:t> hospitalizace (srdeční slabost)</a:t>
            </a:r>
          </a:p>
          <a:p>
            <a:r>
              <a:rPr lang="cs-CZ" dirty="0">
                <a:sym typeface="Wingdings" panose="05000000000000000000" pitchFamily="2" charset="2"/>
              </a:rPr>
              <a:t>Sepsal politický testament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odpověď na možné pochybnosti o smyslu Charty</a:t>
            </a:r>
          </a:p>
          <a:p>
            <a:r>
              <a:rPr lang="cs-CZ" b="1" dirty="0">
                <a:sym typeface="Wingdings" panose="05000000000000000000" pitchFamily="2" charset="2"/>
              </a:rPr>
              <a:t>Význam Charty v rovinách: </a:t>
            </a:r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                        občanské, mezinárodní, mravní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7AA39D-DF3A-4F32-A96A-2480371C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3885278"/>
            <a:ext cx="4572000" cy="297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36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3EDA1-BFCA-49AC-B9A7-A8586F9A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29" y="297524"/>
            <a:ext cx="9692640" cy="760675"/>
          </a:xfrm>
        </p:spPr>
        <p:txBody>
          <a:bodyPr/>
          <a:lstStyle/>
          <a:p>
            <a:r>
              <a:rPr lang="cs-CZ" dirty="0"/>
              <a:t>Smrt a rozloučení s Janem Patočkou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5D7BE-8CCF-46D2-B3C6-470CA507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1659988"/>
            <a:ext cx="9035597" cy="4520150"/>
          </a:xfrm>
        </p:spPr>
        <p:txBody>
          <a:bodyPr/>
          <a:lstStyle/>
          <a:p>
            <a:r>
              <a:rPr lang="cs-CZ" sz="2400" dirty="0"/>
              <a:t>StB chtěla výslech v nemocnici </a:t>
            </a:r>
            <a:r>
              <a:rPr lang="cs-CZ" sz="2400" dirty="0">
                <a:sym typeface="Wingdings" panose="05000000000000000000" pitchFamily="2" charset="2"/>
              </a:rPr>
              <a:t> rozčilená konfrontace – </a:t>
            </a:r>
            <a:r>
              <a:rPr lang="cs-CZ" sz="2400" b="1" dirty="0">
                <a:sym typeface="Wingdings" panose="05000000000000000000" pitchFamily="2" charset="2"/>
              </a:rPr>
              <a:t>13.3. Patočka v nemocnici zemřel</a:t>
            </a:r>
          </a:p>
          <a:p>
            <a:r>
              <a:rPr lang="cs-CZ" sz="2400" dirty="0">
                <a:sym typeface="Wingdings" panose="05000000000000000000" pitchFamily="2" charset="2"/>
              </a:rPr>
              <a:t>Pronásledování odpůrce i po smrti</a:t>
            </a:r>
          </a:p>
          <a:p>
            <a:r>
              <a:rPr lang="cs-CZ" sz="2400" dirty="0">
                <a:sym typeface="Wingdings" panose="05000000000000000000" pitchFamily="2" charset="2"/>
              </a:rPr>
              <a:t>16.3. pohřeb 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1200 lidí (předpokládaná účast disidentů)</a:t>
            </a:r>
          </a:p>
          <a:p>
            <a:pPr lvl="1"/>
            <a:r>
              <a:rPr lang="cs-CZ" sz="2000" b="1" dirty="0">
                <a:sym typeface="Wingdings" panose="05000000000000000000" pitchFamily="2" charset="2"/>
              </a:rPr>
              <a:t>Stal se policejní akcí </a:t>
            </a:r>
          </a:p>
          <a:p>
            <a:endParaRPr lang="cs-CZ" dirty="0"/>
          </a:p>
        </p:txBody>
      </p:sp>
      <p:pic>
        <p:nvPicPr>
          <p:cNvPr id="12290" name="Picture 2" descr="SouvisejÃ­cÃ­ obrÃ¡zek">
            <a:extLst>
              <a:ext uri="{FF2B5EF4-FFF2-40B4-BE49-F238E27FC236}">
                <a16:creationId xmlns:a16="http://schemas.microsoft.com/office/drawing/2014/main" id="{6274D817-3414-4DF6-8830-F292FDCE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54" y="2909400"/>
            <a:ext cx="5814646" cy="327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7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784DE-A8A3-4115-8892-04B2FDF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58" y="276934"/>
            <a:ext cx="9692640" cy="801858"/>
          </a:xfrm>
        </p:spPr>
        <p:txBody>
          <a:bodyPr/>
          <a:lstStyle/>
          <a:p>
            <a:r>
              <a:rPr lang="cs-CZ" dirty="0"/>
              <a:t>Patočkova filozofie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F02B5-0649-4DBD-A144-F086F1AB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1575581"/>
            <a:ext cx="8595360" cy="4351337"/>
          </a:xfrm>
        </p:spPr>
        <p:txBody>
          <a:bodyPr>
            <a:normAutofit/>
          </a:bodyPr>
          <a:lstStyle/>
          <a:p>
            <a:r>
              <a:rPr lang="cs-CZ" dirty="0"/>
              <a:t>Hlavní část jeho filosofie – FENOMENOLOGIE</a:t>
            </a:r>
          </a:p>
          <a:p>
            <a:pPr lvl="1"/>
            <a:r>
              <a:rPr lang="cs-CZ" dirty="0" err="1"/>
              <a:t>Husserel</a:t>
            </a:r>
            <a:r>
              <a:rPr lang="cs-CZ" dirty="0"/>
              <a:t> + </a:t>
            </a:r>
            <a:r>
              <a:rPr lang="cs-CZ" dirty="0" err="1"/>
              <a:t>Heidegger</a:t>
            </a:r>
            <a:endParaRPr lang="cs-CZ" dirty="0"/>
          </a:p>
          <a:p>
            <a:pPr lvl="1"/>
            <a:r>
              <a:rPr lang="cs-CZ" b="1" i="1" dirty="0"/>
              <a:t>Přirozený svět jako filosofický problém </a:t>
            </a:r>
          </a:p>
          <a:p>
            <a:r>
              <a:rPr lang="cs-CZ" dirty="0"/>
              <a:t>Rozvinul Platónovu péči o duši </a:t>
            </a:r>
          </a:p>
          <a:p>
            <a:pPr lvl="1"/>
            <a:r>
              <a:rPr lang="cs-CZ" dirty="0"/>
              <a:t> je vlastním jádrem evropské identity a jedinečnosti</a:t>
            </a:r>
          </a:p>
          <a:p>
            <a:pPr lvl="1"/>
            <a:r>
              <a:rPr lang="cs-CZ" dirty="0"/>
              <a:t>Krize, ve které se Evropa nachází bude překonána, pokud se vrátíme k </a:t>
            </a:r>
            <a:r>
              <a:rPr lang="cs-CZ" dirty="0" err="1"/>
              <a:t>sókratovské</a:t>
            </a:r>
            <a:r>
              <a:rPr lang="cs-CZ" dirty="0"/>
              <a:t> „péči o duši“ </a:t>
            </a:r>
          </a:p>
          <a:p>
            <a:pPr lvl="1"/>
            <a:r>
              <a:rPr lang="cs-CZ" b="1" i="1" dirty="0"/>
              <a:t>Péče o duši, Evropa a doba </a:t>
            </a:r>
            <a:r>
              <a:rPr lang="cs-CZ" b="1" i="1" dirty="0" err="1"/>
              <a:t>poevropská</a:t>
            </a:r>
            <a:endParaRPr lang="cs-CZ" b="1" i="1" dirty="0"/>
          </a:p>
          <a:p>
            <a:pPr lvl="1"/>
            <a:endParaRPr lang="cs-CZ" dirty="0"/>
          </a:p>
          <a:p>
            <a:r>
              <a:rPr lang="cs-CZ" dirty="0"/>
              <a:t>Pokus o novou filosofii dějiny</a:t>
            </a:r>
          </a:p>
          <a:p>
            <a:pPr lvl="1"/>
            <a:r>
              <a:rPr lang="cs-CZ" dirty="0"/>
              <a:t> </a:t>
            </a:r>
            <a:r>
              <a:rPr lang="cs-CZ" b="1" i="1" dirty="0"/>
              <a:t>Kacířské eseje o filosofii dějin</a:t>
            </a:r>
          </a:p>
          <a:p>
            <a:r>
              <a:rPr lang="cs-CZ" dirty="0"/>
              <a:t>Filosofie výchovy, kultury</a:t>
            </a:r>
          </a:p>
        </p:txBody>
      </p:sp>
    </p:spTree>
    <p:extLst>
      <p:ext uri="{BB962C8B-B14F-4D97-AF65-F5344CB8AC3E}">
        <p14:creationId xmlns:p14="http://schemas.microsoft.com/office/powerpoint/2010/main" val="16097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99DCA-FEAF-4179-BD56-A0517BC5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35" y="365760"/>
            <a:ext cx="9692640" cy="886265"/>
          </a:xfrm>
        </p:spPr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C50F5-5CFA-4195-8284-17CC7DE7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86" y="1547448"/>
            <a:ext cx="8595360" cy="482521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BLECHA, Ivan. </a:t>
            </a:r>
            <a:r>
              <a:rPr lang="cs-CZ" i="1" dirty="0"/>
              <a:t>Jan Patočka</a:t>
            </a:r>
            <a:r>
              <a:rPr lang="cs-CZ" dirty="0"/>
              <a:t>. Olomouc: </a:t>
            </a:r>
            <a:r>
              <a:rPr lang="cs-CZ" dirty="0" err="1"/>
              <a:t>Votobia</a:t>
            </a:r>
            <a:r>
              <a:rPr lang="cs-CZ" dirty="0"/>
              <a:t>, 1997. Velká řada (</a:t>
            </a:r>
            <a:r>
              <a:rPr lang="cs-CZ" dirty="0" err="1"/>
              <a:t>Votobia</a:t>
            </a:r>
            <a:r>
              <a:rPr lang="cs-CZ" dirty="0"/>
              <a:t>). ISBN |a80-7198-287-3.</a:t>
            </a:r>
          </a:p>
          <a:p>
            <a:r>
              <a:rPr lang="cs-CZ" dirty="0"/>
              <a:t>DUBSKÝ, Ivan. </a:t>
            </a:r>
            <a:r>
              <a:rPr lang="cs-CZ" i="1" dirty="0"/>
              <a:t>Filosof Jan Patočka</a:t>
            </a:r>
            <a:r>
              <a:rPr lang="cs-CZ" dirty="0"/>
              <a:t>. 2. </a:t>
            </a:r>
            <a:r>
              <a:rPr lang="cs-CZ" dirty="0" err="1"/>
              <a:t>opr</a:t>
            </a:r>
            <a:r>
              <a:rPr lang="cs-CZ" dirty="0"/>
              <a:t>. vyd. Praha: </a:t>
            </a:r>
            <a:r>
              <a:rPr lang="cs-CZ" dirty="0" err="1"/>
              <a:t>Oikoymenh</a:t>
            </a:r>
            <a:r>
              <a:rPr lang="cs-CZ" dirty="0"/>
              <a:t>, 1997. </a:t>
            </a:r>
            <a:r>
              <a:rPr lang="cs-CZ" dirty="0" err="1"/>
              <a:t>Oikúmené</a:t>
            </a:r>
            <a:r>
              <a:rPr lang="cs-CZ" dirty="0"/>
              <a:t> (OIKOYMENH). ISBN 80-86005-37-2.</a:t>
            </a:r>
          </a:p>
          <a:p>
            <a:r>
              <a:rPr lang="cs-CZ" i="1" dirty="0"/>
              <a:t>Jan Patočka v jubilejním roce 2017</a:t>
            </a:r>
            <a:r>
              <a:rPr lang="cs-CZ" dirty="0"/>
              <a:t>. Ostrava: Ostravská univerzita, 2017. ISBN 978-80-7464-906-6.</a:t>
            </a:r>
          </a:p>
          <a:p>
            <a:r>
              <a:rPr lang="cs-CZ" dirty="0"/>
              <a:t>TESAŘ, Tomáš. </a:t>
            </a:r>
            <a:r>
              <a:rPr lang="cs-CZ" i="1" dirty="0"/>
              <a:t>Péče o duši u Jana Patočky</a:t>
            </a:r>
            <a:r>
              <a:rPr lang="cs-CZ" dirty="0"/>
              <a:t>. Praha, 2013. Bakalářská práce. Karlova univerzita, Evangelická teologická fakulta.</a:t>
            </a:r>
          </a:p>
          <a:p>
            <a:r>
              <a:rPr lang="cs-CZ" dirty="0"/>
              <a:t>SPURNÝ, Jaroslav. </a:t>
            </a:r>
            <a:r>
              <a:rPr lang="cs-CZ" i="1" dirty="0"/>
              <a:t>Památník holandského ministra připomíná schůzku, která Jana Patočku stála život</a:t>
            </a:r>
            <a:r>
              <a:rPr lang="cs-CZ" dirty="0"/>
              <a:t> [online]. [cit. 2019-04-22]. </a:t>
            </a:r>
            <a:r>
              <a:rPr lang="cs-CZ" dirty="0">
                <a:hlinkClick r:id="rId2"/>
              </a:rPr>
              <a:t>https://www.respekt.cz/</a:t>
            </a:r>
            <a:r>
              <a:rPr lang="cs-CZ" dirty="0" err="1">
                <a:hlinkClick r:id="rId2"/>
              </a:rPr>
              <a:t>komentare</a:t>
            </a:r>
            <a:r>
              <a:rPr lang="cs-CZ" dirty="0">
                <a:hlinkClick r:id="rId2"/>
              </a:rPr>
              <a:t>/socha-holandskeho-ministra-pripomene-schuzku-ktera-jana-patocku-stala-zivot</a:t>
            </a:r>
            <a:r>
              <a:rPr lang="cs-CZ" dirty="0"/>
              <a:t>. </a:t>
            </a:r>
          </a:p>
          <a:p>
            <a:r>
              <a:rPr lang="cs-CZ" i="1" dirty="0"/>
              <a:t>Jan Patočka: darovat smrt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https://www.ceskatelevize.cz/ivysilani/10430569092-jan-patocka-</a:t>
            </a:r>
            <a:endParaRPr lang="cs-CZ" dirty="0"/>
          </a:p>
          <a:p>
            <a:r>
              <a:rPr lang="cs-CZ" i="1" dirty="0"/>
              <a:t>Kacířský filosof Jan Patočka </a:t>
            </a:r>
            <a:r>
              <a:rPr lang="cs-CZ" dirty="0">
                <a:hlinkClick r:id="rId4"/>
              </a:rPr>
              <a:t>https://www.ceskatelevize.cz/ivysilani/10150778447-historie-cs/212452801400012</a:t>
            </a:r>
            <a:endParaRPr lang="cs-CZ" dirty="0"/>
          </a:p>
          <a:p>
            <a:endParaRPr lang="cs-CZ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86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3F775-760F-41D9-9618-C634D79D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6603"/>
          </a:xfrm>
        </p:spPr>
        <p:txBody>
          <a:bodyPr/>
          <a:lstStyle/>
          <a:p>
            <a:r>
              <a:rPr lang="cs-CZ" dirty="0"/>
              <a:t>Kdo to byl?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0EE55-9567-4159-B06E-0C2BE73F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významný československý filosof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profesor filosofie UK</a:t>
            </a:r>
          </a:p>
          <a:p>
            <a:r>
              <a:rPr lang="cs-CZ" sz="2400" dirty="0">
                <a:solidFill>
                  <a:schemeClr val="tx1"/>
                </a:solidFill>
              </a:rPr>
              <a:t>signatář a mluvčí Charty 77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 descr="VÃ½sledek obrÃ¡zku pro jan patoÄka">
            <a:extLst>
              <a:ext uri="{FF2B5EF4-FFF2-40B4-BE49-F238E27FC236}">
                <a16:creationId xmlns:a16="http://schemas.microsoft.com/office/drawing/2014/main" id="{926B611B-FA31-47AE-9107-4E1953D9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75" y="531861"/>
            <a:ext cx="3488368" cy="41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8746C-C328-4849-B041-48C7C4E9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06" y="354453"/>
            <a:ext cx="9692640" cy="773927"/>
          </a:xfrm>
        </p:spPr>
        <p:txBody>
          <a:bodyPr/>
          <a:lstStyle/>
          <a:p>
            <a:r>
              <a:rPr lang="cs-CZ" dirty="0"/>
              <a:t>Dětství a rozvoj Patočkovy osobnosti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57D31-2B22-4618-85AA-3E3A3500D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" y="1505243"/>
            <a:ext cx="9313363" cy="4986997"/>
          </a:xfrm>
        </p:spPr>
        <p:txBody>
          <a:bodyPr>
            <a:normAutofit/>
          </a:bodyPr>
          <a:lstStyle/>
          <a:p>
            <a:r>
              <a:rPr lang="cs-CZ" dirty="0"/>
              <a:t>* 1. června 1907 v Turnově</a:t>
            </a:r>
          </a:p>
          <a:p>
            <a:r>
              <a:rPr lang="cs-CZ" dirty="0"/>
              <a:t>Třetí ze čtyř synů</a:t>
            </a:r>
          </a:p>
          <a:p>
            <a:pPr marL="0" indent="0">
              <a:buNone/>
            </a:pPr>
            <a:endParaRPr lang="cs-CZ" dirty="0"/>
          </a:p>
          <a:p>
            <a:pPr>
              <a:spcBef>
                <a:spcPts val="0"/>
              </a:spcBef>
            </a:pPr>
            <a:r>
              <a:rPr lang="cs-CZ" dirty="0"/>
              <a:t>Život ve skromnosti – nedostatek finančních prostředků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	(nemocný otce, 1. světová válka)</a:t>
            </a:r>
          </a:p>
          <a:p>
            <a:r>
              <a:rPr lang="cs-CZ" dirty="0"/>
              <a:t>Přísná výchova </a:t>
            </a:r>
            <a:r>
              <a:rPr lang="cs-CZ" dirty="0">
                <a:sym typeface="Wingdings" panose="05000000000000000000" pitchFamily="2" charset="2"/>
              </a:rPr>
              <a:t> Patočku poznamenalo na celý život</a:t>
            </a:r>
          </a:p>
          <a:p>
            <a:pPr marL="274320" lvl="1" indent="0">
              <a:buNone/>
            </a:pPr>
            <a:r>
              <a:rPr lang="cs-CZ" dirty="0"/>
              <a:t>„Nestaral se o světské statky a skromnost považoval za samozřejmost.“ </a:t>
            </a:r>
          </a:p>
          <a:p>
            <a:r>
              <a:rPr lang="cs-CZ" dirty="0"/>
              <a:t>Rodina kulturně založená, styky s tehdejší inteligencí – mladý Patočka přítomen rozhovorům jeho otce s lidmi z vyšších společenských kruhů</a:t>
            </a:r>
          </a:p>
          <a:p>
            <a:r>
              <a:rPr lang="cs-CZ" dirty="0"/>
              <a:t>Výborné vzdělání</a:t>
            </a:r>
          </a:p>
          <a:p>
            <a:pPr marL="0" indent="0">
              <a:buNone/>
            </a:pPr>
            <a:r>
              <a:rPr lang="cs-CZ" b="1" i="1" dirty="0"/>
              <a:t>     „Otec přísně dbal, abych měl pořádné povolání a nezaměřoval se jen na své zájmy.“</a:t>
            </a:r>
          </a:p>
        </p:txBody>
      </p:sp>
      <p:pic>
        <p:nvPicPr>
          <p:cNvPr id="3074" name="Picture 2" descr="VÃ½sledek obrÃ¡zku pro jan patoÄka s tatÃ­nkem">
            <a:extLst>
              <a:ext uri="{FF2B5EF4-FFF2-40B4-BE49-F238E27FC236}">
                <a16:creationId xmlns:a16="http://schemas.microsoft.com/office/drawing/2014/main" id="{D63462AB-80CA-4040-AE1A-C11309AA3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r="14455"/>
          <a:stretch/>
        </p:blipFill>
        <p:spPr bwMode="auto">
          <a:xfrm>
            <a:off x="7911547" y="1254001"/>
            <a:ext cx="3162234" cy="28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4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13247-C7C9-4469-B2E3-14D5E77F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518" y="365760"/>
            <a:ext cx="9692640" cy="773927"/>
          </a:xfrm>
        </p:spPr>
        <p:txBody>
          <a:bodyPr/>
          <a:lstStyle/>
          <a:p>
            <a:r>
              <a:rPr lang="cs-CZ" dirty="0"/>
              <a:t>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E80A0-C624-4FF4-BEF2-71A0236DD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524000"/>
            <a:ext cx="8595360" cy="4695894"/>
          </a:xfrm>
        </p:spPr>
        <p:txBody>
          <a:bodyPr/>
          <a:lstStyle/>
          <a:p>
            <a:r>
              <a:rPr lang="cs-CZ" dirty="0"/>
              <a:t>Reálné gymnázium</a:t>
            </a:r>
          </a:p>
          <a:p>
            <a:r>
              <a:rPr lang="cs-CZ" b="1" dirty="0"/>
              <a:t>1925 – obor románská a slovanská filologie na UK</a:t>
            </a:r>
          </a:p>
          <a:p>
            <a:r>
              <a:rPr lang="cs-CZ" dirty="0"/>
              <a:t>Patočka se nakonec filologem nestal, ale ovládal výborně několik jazyků: němčina, francouzština, ruština, polština. </a:t>
            </a:r>
          </a:p>
          <a:p>
            <a:r>
              <a:rPr lang="cs-CZ" dirty="0"/>
              <a:t>připsal si další obor – </a:t>
            </a:r>
            <a:r>
              <a:rPr lang="cs-CZ" b="1" dirty="0"/>
              <a:t>filosofii</a:t>
            </a:r>
          </a:p>
          <a:p>
            <a:pPr lvl="1"/>
            <a:r>
              <a:rPr lang="cs-CZ" dirty="0"/>
              <a:t>Neuspokojen filosofií u nás v té době – ustupující, ale stále silný pozitivismus</a:t>
            </a:r>
          </a:p>
          <a:p>
            <a:pPr lvl="1"/>
            <a:r>
              <a:rPr lang="cs-CZ" dirty="0"/>
              <a:t>Sympatičtější mu byl filosof Jan Blahoslav Kozák, který byl ovlivněn </a:t>
            </a:r>
            <a:r>
              <a:rPr lang="cs-CZ" dirty="0" err="1"/>
              <a:t>Husselerem</a:t>
            </a:r>
            <a:r>
              <a:rPr lang="cs-CZ" dirty="0"/>
              <a:t> a </a:t>
            </a:r>
            <a:r>
              <a:rPr lang="cs-CZ" dirty="0" err="1"/>
              <a:t>Schelerem</a:t>
            </a:r>
            <a:endParaRPr lang="cs-CZ" dirty="0"/>
          </a:p>
          <a:p>
            <a:r>
              <a:rPr lang="cs-CZ" b="1" dirty="0"/>
              <a:t>1929 – roční pobyt v Paříži – přednášky Edmunda </a:t>
            </a:r>
            <a:r>
              <a:rPr lang="cs-CZ" b="1" dirty="0" err="1"/>
              <a:t>Husserela</a:t>
            </a:r>
            <a:endParaRPr lang="cs-CZ" b="1" dirty="0"/>
          </a:p>
          <a:p>
            <a:pPr lvl="1"/>
            <a:r>
              <a:rPr lang="cs-CZ" dirty="0"/>
              <a:t>začal chápat, co postrádá v české filosofii, a to smysl pro praktické otázky, pro vážné životní úkoly, otevřenost světu a každodennosti</a:t>
            </a:r>
          </a:p>
          <a:p>
            <a:r>
              <a:rPr lang="cs-CZ" dirty="0"/>
              <a:t>1931 – doktorát – asistent prof. Kozáka</a:t>
            </a:r>
          </a:p>
        </p:txBody>
      </p:sp>
    </p:spTree>
    <p:extLst>
      <p:ext uri="{BB962C8B-B14F-4D97-AF65-F5344CB8AC3E}">
        <p14:creationId xmlns:p14="http://schemas.microsoft.com/office/powerpoint/2010/main" val="13312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37900-724F-48C9-A5FD-31846A4C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2" y="194821"/>
            <a:ext cx="9692640" cy="813683"/>
          </a:xfrm>
        </p:spPr>
        <p:txBody>
          <a:bodyPr/>
          <a:lstStyle/>
          <a:p>
            <a:r>
              <a:rPr lang="cs-CZ" dirty="0"/>
              <a:t>Návštěva Německa ve 30.letech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307AE-0D24-4DD3-91C0-859D9534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22" y="1126436"/>
            <a:ext cx="8656552" cy="5129902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/>
              <a:t>Další studium zprostředkované </a:t>
            </a:r>
            <a:r>
              <a:rPr lang="cs-CZ" sz="2400" dirty="0" err="1"/>
              <a:t>Humboldovou</a:t>
            </a:r>
            <a:r>
              <a:rPr lang="cs-CZ" sz="2400" dirty="0"/>
              <a:t> nadací</a:t>
            </a:r>
          </a:p>
          <a:p>
            <a:r>
              <a:rPr lang="cs-CZ" sz="2400" dirty="0"/>
              <a:t>Nové filozofické obzory</a:t>
            </a:r>
          </a:p>
          <a:p>
            <a:r>
              <a:rPr lang="cs-CZ" sz="2400" b="1" dirty="0"/>
              <a:t>Berlín</a:t>
            </a:r>
            <a:r>
              <a:rPr lang="cs-CZ" sz="2400" dirty="0"/>
              <a:t> – nástup fašismu – tísnivé dojmy z masivních demonstrací zfanatizovaných davů</a:t>
            </a:r>
          </a:p>
          <a:p>
            <a:pPr marL="0" indent="0">
              <a:buNone/>
            </a:pPr>
            <a:r>
              <a:rPr lang="cs-CZ" sz="2400" b="1" i="1" dirty="0"/>
              <a:t>   „viděl jsem ty povstalé masy nesené pocitem naděje, obrácené ovšem nějak hrozně nepřátelsky proti všemu, čím my jsme historicky a politicky žili.“ </a:t>
            </a:r>
          </a:p>
          <a:p>
            <a:endParaRPr lang="cs-CZ" sz="2400" b="1" dirty="0"/>
          </a:p>
          <a:p>
            <a:r>
              <a:rPr lang="cs-CZ" sz="2400" b="1" dirty="0" err="1"/>
              <a:t>Freiberg</a:t>
            </a:r>
            <a:endParaRPr lang="cs-CZ" sz="2400" b="1" dirty="0"/>
          </a:p>
          <a:p>
            <a:pPr lvl="1"/>
            <a:r>
              <a:rPr lang="cs-CZ" sz="2300" dirty="0"/>
              <a:t>Setkání s </a:t>
            </a:r>
            <a:r>
              <a:rPr lang="cs-CZ" sz="2300" dirty="0" err="1"/>
              <a:t>Husserlem</a:t>
            </a:r>
            <a:endParaRPr lang="cs-CZ" sz="2300" dirty="0"/>
          </a:p>
          <a:p>
            <a:pPr lvl="1"/>
            <a:r>
              <a:rPr lang="cs-CZ" sz="2300" dirty="0"/>
              <a:t>Věnoval se mu </a:t>
            </a:r>
            <a:r>
              <a:rPr lang="cs-CZ" sz="2300" dirty="0" err="1"/>
              <a:t>Husserlův</a:t>
            </a:r>
            <a:r>
              <a:rPr lang="cs-CZ" sz="2300" dirty="0"/>
              <a:t> asistent Eugen Fink</a:t>
            </a:r>
          </a:p>
          <a:p>
            <a:pPr lvl="1"/>
            <a:r>
              <a:rPr lang="cs-CZ" sz="2300" dirty="0"/>
              <a:t>Učil se zde fenomenologii (vliv tíživé politické situace)</a:t>
            </a:r>
          </a:p>
          <a:p>
            <a:pPr lvl="1"/>
            <a:r>
              <a:rPr lang="cs-CZ" sz="2300" dirty="0"/>
              <a:t>Navštěvoval přednášky </a:t>
            </a:r>
            <a:r>
              <a:rPr lang="cs-CZ" sz="2300" dirty="0" err="1"/>
              <a:t>Heideggera</a:t>
            </a:r>
            <a:endParaRPr lang="cs-CZ" sz="2300" dirty="0"/>
          </a:p>
          <a:p>
            <a:pPr lvl="1"/>
            <a:endParaRPr lang="cs-CZ" sz="2100" dirty="0"/>
          </a:p>
          <a:p>
            <a:pPr>
              <a:spcBef>
                <a:spcPts val="600"/>
              </a:spcBef>
            </a:pPr>
            <a:r>
              <a:rPr lang="cs-CZ" sz="2400" dirty="0"/>
              <a:t>Patočka se vrátil do Čech a zjistil,  že je se svými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   novými rozhledy zcela osamocen. </a:t>
            </a:r>
          </a:p>
          <a:p>
            <a:endParaRPr lang="cs-CZ" dirty="0"/>
          </a:p>
        </p:txBody>
      </p:sp>
      <p:pic>
        <p:nvPicPr>
          <p:cNvPr id="7172" name="Picture 4" descr="http://hua.ophen.org/wp-content/uploads/sites/16/2016/02/Husserl-und-Patocka-und-Fink-Freiburg-Lorettoberg-Mercystr-Ende-1934-Glasplatte-1024x757.jpg">
            <a:extLst>
              <a:ext uri="{FF2B5EF4-FFF2-40B4-BE49-F238E27FC236}">
                <a16:creationId xmlns:a16="http://schemas.microsoft.com/office/drawing/2014/main" id="{80263AEF-FDB3-4BF3-BCCB-B173CDA7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8" y="3155010"/>
            <a:ext cx="5009322" cy="37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5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7D755-90BB-42CB-B2EE-89562E66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9" y="487871"/>
            <a:ext cx="9692640" cy="720918"/>
          </a:xfrm>
        </p:spPr>
        <p:txBody>
          <a:bodyPr/>
          <a:lstStyle/>
          <a:p>
            <a:r>
              <a:rPr lang="cs-CZ" dirty="0"/>
              <a:t>Mnichov a 2. světová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08BB5-2801-4FF0-9ECA-4833D22A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9" y="1707873"/>
            <a:ext cx="8595360" cy="4301796"/>
          </a:xfrm>
        </p:spPr>
        <p:txBody>
          <a:bodyPr>
            <a:normAutofit/>
          </a:bodyPr>
          <a:lstStyle/>
          <a:p>
            <a:r>
              <a:rPr lang="cs-CZ" sz="2000" dirty="0"/>
              <a:t>Strach z čím dál více hrozivé politické situace v Evropě</a:t>
            </a:r>
          </a:p>
          <a:p>
            <a:r>
              <a:rPr lang="cs-CZ" sz="2000" dirty="0"/>
              <a:t>1938 – reakce na Mnichov – </a:t>
            </a:r>
            <a:r>
              <a:rPr lang="cs-CZ" sz="2000" i="1" dirty="0"/>
              <a:t>Světový názor, obraz světa, filozofie</a:t>
            </a:r>
          </a:p>
          <a:p>
            <a:r>
              <a:rPr lang="cs-CZ" sz="2000" dirty="0"/>
              <a:t>17.11.1939 – uzavření VŠ (učil pouze 2 roky)</a:t>
            </a:r>
          </a:p>
          <a:p>
            <a:r>
              <a:rPr lang="cs-CZ" sz="2000" dirty="0"/>
              <a:t>1944 – nucen přerušit své působení na SŠ a začal pracovat jako tunelář</a:t>
            </a:r>
          </a:p>
          <a:p>
            <a:r>
              <a:rPr lang="cs-CZ" sz="2000" dirty="0"/>
              <a:t>1945 po osvobození – chtěl obnovit poválečné vysoké školství</a:t>
            </a:r>
          </a:p>
          <a:p>
            <a:pPr lvl="1"/>
            <a:r>
              <a:rPr lang="cs-CZ" sz="1800" dirty="0"/>
              <a:t>1. semestr od června do září 1945 – docent UK, kurz dějin filozofie</a:t>
            </a:r>
          </a:p>
          <a:p>
            <a:pPr lvl="1"/>
            <a:r>
              <a:rPr lang="cs-CZ" sz="1800" dirty="0"/>
              <a:t>Dojížděl do Brna, kde přednášel filosofii na </a:t>
            </a:r>
            <a:r>
              <a:rPr lang="cs-CZ" sz="1800" b="1" dirty="0"/>
              <a:t>Pedagogické fakultě MU</a:t>
            </a:r>
          </a:p>
          <a:p>
            <a:pPr marL="274320" lvl="1" indent="0">
              <a:buNone/>
            </a:pPr>
            <a:endParaRPr lang="cs-CZ" sz="1800" b="1" dirty="0"/>
          </a:p>
        </p:txBody>
      </p:sp>
      <p:pic>
        <p:nvPicPr>
          <p:cNvPr id="4" name="Picture 2" descr="VÃ½sledek obrÃ¡zku pro nacistickÃ© nÄmecko jednotky sa">
            <a:extLst>
              <a:ext uri="{FF2B5EF4-FFF2-40B4-BE49-F238E27FC236}">
                <a16:creationId xmlns:a16="http://schemas.microsoft.com/office/drawing/2014/main" id="{4E459425-CBB5-4B55-8115-67E1DCEA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58" y="848331"/>
            <a:ext cx="3998516" cy="224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4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CB2DA-8EB6-4BE0-8036-6C1B5389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3" y="71352"/>
            <a:ext cx="9692640" cy="983725"/>
          </a:xfrm>
        </p:spPr>
        <p:txBody>
          <a:bodyPr/>
          <a:lstStyle/>
          <a:p>
            <a:r>
              <a:rPr lang="cs-CZ" dirty="0"/>
              <a:t>Rok 1948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465F88-89BB-4520-914D-6E411FA0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" y="1413803"/>
            <a:ext cx="7910264" cy="5331655"/>
          </a:xfrm>
        </p:spPr>
        <p:txBody>
          <a:bodyPr/>
          <a:lstStyle/>
          <a:p>
            <a:r>
              <a:rPr lang="cs-CZ" sz="2000" dirty="0"/>
              <a:t>vlna </a:t>
            </a:r>
            <a:r>
              <a:rPr lang="cs-CZ" sz="2000" b="1" dirty="0"/>
              <a:t>politických prověrek</a:t>
            </a:r>
            <a:r>
              <a:rPr lang="cs-CZ" sz="2000" dirty="0"/>
              <a:t>, obzvláště ve filosofických oborech – nutná nejen stranická příslušnost, ale i akceptace marxistické ideologie</a:t>
            </a:r>
          </a:p>
          <a:p>
            <a:r>
              <a:rPr lang="cs-CZ" sz="2000" dirty="0"/>
              <a:t>Studentské prověrky a studentské kontroly VŠ učitelů</a:t>
            </a:r>
          </a:p>
          <a:p>
            <a:r>
              <a:rPr lang="cs-CZ" sz="2000" b="1" dirty="0"/>
              <a:t>Patočka neprošel</a:t>
            </a:r>
            <a:r>
              <a:rPr lang="cs-CZ" sz="2000" dirty="0"/>
              <a:t>, nabídka vstupu do strany – odmítnul.</a:t>
            </a:r>
          </a:p>
          <a:p>
            <a:r>
              <a:rPr lang="cs-CZ" sz="2000" dirty="0"/>
              <a:t>Byl tou situací zaskočen, veřejně se proto nevyjadřoval k nastalé situaci.</a:t>
            </a:r>
          </a:p>
          <a:p>
            <a:r>
              <a:rPr lang="cs-CZ" sz="2000" dirty="0"/>
              <a:t>Dělal práci, která mu byla přidělena.</a:t>
            </a:r>
          </a:p>
          <a:p>
            <a:r>
              <a:rPr lang="cs-CZ" sz="2000" dirty="0"/>
              <a:t>Finanční potíže – překlady filosofických děl</a:t>
            </a:r>
          </a:p>
          <a:p>
            <a:endParaRPr lang="cs-CZ" dirty="0"/>
          </a:p>
        </p:txBody>
      </p:sp>
      <p:pic>
        <p:nvPicPr>
          <p:cNvPr id="9220" name="Picture 4" descr="SouvisejÃ­cÃ­ obrÃ¡zek">
            <a:extLst>
              <a:ext uri="{FF2B5EF4-FFF2-40B4-BE49-F238E27FC236}">
                <a16:creationId xmlns:a16="http://schemas.microsoft.com/office/drawing/2014/main" id="{947FABBE-8EAB-47E3-BF78-F6E99F31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82" y="1659987"/>
            <a:ext cx="4286305" cy="533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8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31327-6C72-48AA-B64C-03C02430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1" y="-168812"/>
            <a:ext cx="9692640" cy="1325562"/>
          </a:xfrm>
        </p:spPr>
        <p:txBody>
          <a:bodyPr/>
          <a:lstStyle/>
          <a:p>
            <a:r>
              <a:rPr lang="cs-CZ" dirty="0"/>
              <a:t>50. léta – badatelská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BF6C3-B5C4-49C3-A8AC-A07AE7CF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90" y="1674056"/>
            <a:ext cx="9556183" cy="4759300"/>
          </a:xfrm>
        </p:spPr>
        <p:txBody>
          <a:bodyPr/>
          <a:lstStyle/>
          <a:p>
            <a:r>
              <a:rPr lang="cs-CZ" sz="2000" dirty="0"/>
              <a:t>1950-54 – vědecký badatel v Ústavu TGM (třídil Masarykovy práce)</a:t>
            </a:r>
          </a:p>
          <a:p>
            <a:r>
              <a:rPr lang="cs-CZ" sz="2000" dirty="0"/>
              <a:t>1954 – bádal na Pedagogickém ústavu ČSAV (Komenského spisy)</a:t>
            </a:r>
          </a:p>
          <a:p>
            <a:r>
              <a:rPr lang="cs-CZ" sz="2000" b="1" dirty="0"/>
              <a:t>Samizdat</a:t>
            </a:r>
            <a:r>
              <a:rPr lang="cs-CZ" sz="2000" dirty="0"/>
              <a:t> – publikace některých jeho odborných studií</a:t>
            </a:r>
          </a:p>
          <a:p>
            <a:r>
              <a:rPr lang="cs-CZ" sz="2000" dirty="0"/>
              <a:t>1957 – přešel do edičního oddělení FF ČSAV (odborná literatura + příprava vědeckých publikací) – dostal se blíže k filosofii, ústav, ale neustále pod ideologickou kontrolou</a:t>
            </a:r>
          </a:p>
          <a:p>
            <a:pPr lvl="1"/>
            <a:r>
              <a:rPr lang="cs-CZ" sz="1800" dirty="0"/>
              <a:t>Zde překládal </a:t>
            </a:r>
            <a:r>
              <a:rPr lang="cs-CZ" sz="1800" dirty="0" err="1"/>
              <a:t>Hegela</a:t>
            </a:r>
            <a:r>
              <a:rPr lang="cs-CZ" sz="1800" dirty="0"/>
              <a:t>, </a:t>
            </a:r>
            <a:r>
              <a:rPr lang="cs-CZ" sz="1800" dirty="0" err="1"/>
              <a:t>Husserla</a:t>
            </a:r>
            <a:r>
              <a:rPr lang="cs-CZ" sz="1800" dirty="0"/>
              <a:t>,…</a:t>
            </a:r>
          </a:p>
          <a:p>
            <a:r>
              <a:rPr lang="cs-CZ" sz="2000" dirty="0"/>
              <a:t>Patočka už mohl být dávno profesorem, teď byl pouze k ruce mladým kolegům.</a:t>
            </a:r>
          </a:p>
          <a:p>
            <a:r>
              <a:rPr lang="cs-CZ" sz="2000" dirty="0"/>
              <a:t>Setkávání Patočky se studenty – </a:t>
            </a:r>
            <a:r>
              <a:rPr lang="cs-CZ" sz="2000" b="1" dirty="0"/>
              <a:t>polooficiální semináře</a:t>
            </a:r>
          </a:p>
          <a:p>
            <a:endParaRPr lang="cs-CZ" dirty="0"/>
          </a:p>
        </p:txBody>
      </p:sp>
      <p:pic>
        <p:nvPicPr>
          <p:cNvPr id="10242" name="Picture 2" descr="VÃ½sledek obrÃ¡zku pro samizdat">
            <a:extLst>
              <a:ext uri="{FF2B5EF4-FFF2-40B4-BE49-F238E27FC236}">
                <a16:creationId xmlns:a16="http://schemas.microsoft.com/office/drawing/2014/main" id="{869B6543-3F7C-4922-9E33-28EEAB58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02" y="4737370"/>
            <a:ext cx="3179198" cy="2120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1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7DBCE-3C9B-4FA2-98AB-37F11AB8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1" y="308610"/>
            <a:ext cx="9907583" cy="758190"/>
          </a:xfrm>
        </p:spPr>
        <p:txBody>
          <a:bodyPr>
            <a:normAutofit fontScale="90000"/>
          </a:bodyPr>
          <a:lstStyle/>
          <a:p>
            <a:r>
              <a:rPr lang="cs-CZ" dirty="0"/>
              <a:t>60. Léta – doba uvolnění a následný zvrat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82C0F-5989-4225-876E-DB463670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22" y="1352550"/>
            <a:ext cx="8739378" cy="5353050"/>
          </a:xfrm>
        </p:spPr>
        <p:txBody>
          <a:bodyPr>
            <a:normAutofit/>
          </a:bodyPr>
          <a:lstStyle/>
          <a:p>
            <a:r>
              <a:rPr lang="cs-CZ" sz="2400" dirty="0"/>
              <a:t>Polovina 60. let – nepovinné semináře na UK</a:t>
            </a:r>
          </a:p>
          <a:p>
            <a:r>
              <a:rPr lang="cs-CZ" sz="2400" dirty="0"/>
              <a:t>1967/68 mohl opět učit na VŠ, jmenován profesorem</a:t>
            </a:r>
          </a:p>
          <a:p>
            <a:r>
              <a:rPr lang="cs-CZ" sz="2400" dirty="0"/>
              <a:t>Vycestoval za hranice – dostal se opět do centra mezinárodního filozofického dění</a:t>
            </a:r>
          </a:p>
          <a:p>
            <a:r>
              <a:rPr lang="cs-CZ" sz="2400" dirty="0"/>
              <a:t>Události, které pohltily optimismus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vpád sovětských tanků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střelba v ulicích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upálení Jana Palacha (student FF UK)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opakující se politické prověrky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Situace se opět promítla do jeho filosofie.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Měl možnost opustit zemi, ale nedokázal si představit život mimo domov.</a:t>
            </a:r>
          </a:p>
        </p:txBody>
      </p:sp>
      <p:pic>
        <p:nvPicPr>
          <p:cNvPr id="11266" name="Picture 2" descr="VÃ½sledek obrÃ¡zku pro 1968 praha">
            <a:extLst>
              <a:ext uri="{FF2B5EF4-FFF2-40B4-BE49-F238E27FC236}">
                <a16:creationId xmlns:a16="http://schemas.microsoft.com/office/drawing/2014/main" id="{0931EC2C-0FBA-44EE-95D6-4D16D7E4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74" y="2929157"/>
            <a:ext cx="4249615" cy="285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72838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Pohled</Template>
  <TotalTime>5997</TotalTime>
  <Words>1053</Words>
  <Application>Microsoft Office PowerPoint</Application>
  <PresentationFormat>Širokoúhlá obrazovka</PresentationFormat>
  <Paragraphs>144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Wingdings 2</vt:lpstr>
      <vt:lpstr>Pohled</vt:lpstr>
      <vt:lpstr>JAN PATOČKA</vt:lpstr>
      <vt:lpstr>Kdo to byl?</vt:lpstr>
      <vt:lpstr>Dětství a rozvoj Patočkovy osobnosti</vt:lpstr>
      <vt:lpstr>Studia</vt:lpstr>
      <vt:lpstr>Návštěva Německa ve 30.letech</vt:lpstr>
      <vt:lpstr>Mnichov a 2. světová válka</vt:lpstr>
      <vt:lpstr>Rok 1948 </vt:lpstr>
      <vt:lpstr>50. léta – badatelská činnost</vt:lpstr>
      <vt:lpstr>60. Léta – doba uvolnění a následný zvrat</vt:lpstr>
      <vt:lpstr>Normalizace – definitivní ztráta všech nadějí</vt:lpstr>
      <vt:lpstr>Přechod z badatelského ústraní k občanským záležitostem</vt:lpstr>
      <vt:lpstr>Charta 77 a pronásledování Jana Patočky</vt:lpstr>
      <vt:lpstr>Smrt a rozloučení s Janem Patočkou</vt:lpstr>
      <vt:lpstr>Patočkova filozofie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PATOČKA</dc:title>
  <dc:creator>Linda Zámečníková</dc:creator>
  <cp:lastModifiedBy>Linda Zámečníková</cp:lastModifiedBy>
  <cp:revision>46</cp:revision>
  <dcterms:created xsi:type="dcterms:W3CDTF">2019-04-18T18:14:19Z</dcterms:created>
  <dcterms:modified xsi:type="dcterms:W3CDTF">2019-04-22T22:11:52Z</dcterms:modified>
</cp:coreProperties>
</file>