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4" r:id="rId4"/>
    <p:sldId id="258" r:id="rId5"/>
    <p:sldId id="265" r:id="rId6"/>
    <p:sldId id="266" r:id="rId7"/>
    <p:sldId id="274" r:id="rId8"/>
    <p:sldId id="267" r:id="rId9"/>
    <p:sldId id="268" r:id="rId10"/>
    <p:sldId id="269" r:id="rId11"/>
    <p:sldId id="270" r:id="rId12"/>
    <p:sldId id="271" r:id="rId13"/>
    <p:sldId id="259" r:id="rId14"/>
    <p:sldId id="261" r:id="rId15"/>
    <p:sldId id="260" r:id="rId16"/>
    <p:sldId id="263" r:id="rId17"/>
    <p:sldId id="262" r:id="rId18"/>
    <p:sldId id="275" r:id="rId19"/>
    <p:sldId id="277" r:id="rId20"/>
    <p:sldId id="276" r:id="rId21"/>
    <p:sldId id="27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1F47F5-8E94-44D7-AE92-536F5D5F7474}" type="datetimeFigureOut">
              <a:rPr lang="cs-CZ" smtClean="0"/>
              <a:pPr/>
              <a:t>24.03.2019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1DB6E16-F917-4604-8953-FA430942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4104456" cy="1224136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sz="3400" dirty="0" smtClean="0">
                <a:solidFill>
                  <a:schemeClr val="accent1">
                    <a:lumMod val="75000"/>
                  </a:schemeClr>
                </a:solidFill>
              </a:rPr>
              <a:t>Didaktika finančního vzdělávání</a:t>
            </a:r>
            <a:endParaRPr lang="cs-CZ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99992" y="4005064"/>
            <a:ext cx="3888432" cy="1752600"/>
          </a:xfrm>
        </p:spPr>
        <p:txBody>
          <a:bodyPr/>
          <a:lstStyle/>
          <a:p>
            <a:pPr algn="ctr"/>
            <a:r>
              <a:rPr lang="cs-CZ" dirty="0" smtClean="0"/>
              <a:t>Vypracovala: 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Petra Juřenčáková</a:t>
            </a:r>
          </a:p>
          <a:p>
            <a:pPr algn="ctr"/>
            <a:r>
              <a:rPr lang="cs-CZ" dirty="0" smtClean="0"/>
              <a:t>&amp;</a:t>
            </a:r>
          </a:p>
          <a:p>
            <a:pPr algn="ctr"/>
            <a:r>
              <a:rPr lang="cs-CZ" dirty="0" smtClean="0"/>
              <a:t>Karolína Hrabětová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4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Termínovaný vklad: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000" dirty="0" smtClean="0"/>
              <a:t>Výhody</a:t>
            </a:r>
          </a:p>
          <a:p>
            <a:r>
              <a:rPr lang="cs-CZ" sz="2000" dirty="0" smtClean="0"/>
              <a:t>vyšší </a:t>
            </a:r>
            <a:r>
              <a:rPr lang="cs-CZ" sz="2000" dirty="0"/>
              <a:t>úroková </a:t>
            </a:r>
            <a:r>
              <a:rPr lang="cs-CZ" sz="2000" dirty="0" smtClean="0"/>
              <a:t>sazba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cs-CZ" dirty="0" smtClean="0"/>
              <a:t>Nevýhody</a:t>
            </a:r>
          </a:p>
          <a:p>
            <a:r>
              <a:rPr lang="cs-CZ" dirty="0" smtClean="0"/>
              <a:t>po </a:t>
            </a:r>
            <a:r>
              <a:rPr lang="cs-CZ" dirty="0"/>
              <a:t>dobu běhu dohodnutého termínu vkladu nemáme ke svým penězům </a:t>
            </a:r>
            <a:r>
              <a:rPr lang="cs-CZ" dirty="0" smtClean="0"/>
              <a:t>přístup</a:t>
            </a:r>
          </a:p>
          <a:p>
            <a:r>
              <a:rPr lang="cs-CZ" dirty="0" smtClean="0"/>
              <a:t>platí </a:t>
            </a:r>
            <a:r>
              <a:rPr lang="cs-CZ" dirty="0"/>
              <a:t>absolutně, </a:t>
            </a:r>
            <a:r>
              <a:rPr lang="cs-CZ" dirty="0" smtClean="0"/>
              <a:t>někdy možnost </a:t>
            </a:r>
            <a:r>
              <a:rPr lang="cs-CZ" dirty="0"/>
              <a:t>předčasného </a:t>
            </a:r>
            <a:r>
              <a:rPr lang="cs-CZ" dirty="0" smtClean="0"/>
              <a:t>výběru</a:t>
            </a:r>
          </a:p>
          <a:p>
            <a:r>
              <a:rPr lang="cs-CZ" dirty="0" smtClean="0"/>
              <a:t>citelné finanční sankce, </a:t>
            </a:r>
            <a:r>
              <a:rPr lang="cs-CZ" dirty="0"/>
              <a:t>nebo nižší </a:t>
            </a:r>
            <a:r>
              <a:rPr lang="cs-CZ" dirty="0" smtClean="0"/>
              <a:t>úroková sazba za předčasný výběr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97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Spořicí účet: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kombinuje </a:t>
            </a:r>
            <a:r>
              <a:rPr lang="cs-CZ" dirty="0"/>
              <a:t>výhodu </a:t>
            </a:r>
            <a:r>
              <a:rPr lang="cs-CZ" dirty="0" smtClean="0"/>
              <a:t>vyšší </a:t>
            </a:r>
            <a:r>
              <a:rPr lang="cs-CZ" dirty="0"/>
              <a:t>úrokové sazby s možností relativně rychlého přístupu k penězům, uloženým na tomto </a:t>
            </a:r>
            <a:r>
              <a:rPr lang="cs-CZ" dirty="0" smtClean="0"/>
              <a:t>účtu</a:t>
            </a:r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ožnost pravidelného i nepravidelného vkládání částek a vybírání /převádění na jiný účet</a:t>
            </a:r>
          </a:p>
          <a:p>
            <a:r>
              <a:rPr lang="cs-CZ" dirty="0"/>
              <a:t>v</a:t>
            </a:r>
            <a:r>
              <a:rPr lang="cs-CZ" dirty="0" smtClean="0"/>
              <a:t>ýběr v hotovosti zakázán</a:t>
            </a:r>
          </a:p>
          <a:p>
            <a:r>
              <a:rPr lang="cs-CZ" dirty="0"/>
              <a:t>m</a:t>
            </a:r>
            <a:r>
              <a:rPr lang="cs-CZ" dirty="0" smtClean="0"/>
              <a:t>ožnost převodu až na 3 běžné účty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1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Spořicí účet: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cs-CZ" dirty="0" smtClean="0"/>
              <a:t>Výhody</a:t>
            </a:r>
          </a:p>
          <a:p>
            <a:r>
              <a:rPr lang="cs-CZ" dirty="0" smtClean="0"/>
              <a:t>možnost </a:t>
            </a:r>
            <a:r>
              <a:rPr lang="cs-CZ" dirty="0"/>
              <a:t>flexibilních výběrů </a:t>
            </a:r>
            <a:r>
              <a:rPr lang="cs-CZ" dirty="0" smtClean="0"/>
              <a:t>= ale nižší úroková sazba než u </a:t>
            </a:r>
            <a:r>
              <a:rPr lang="cs-CZ" dirty="0"/>
              <a:t>termínovaných </a:t>
            </a:r>
            <a:r>
              <a:rPr lang="cs-CZ" dirty="0" smtClean="0"/>
              <a:t>vkladů</a:t>
            </a:r>
          </a:p>
          <a:p>
            <a:r>
              <a:rPr lang="cs-CZ" dirty="0"/>
              <a:t>v</a:t>
            </a:r>
            <a:r>
              <a:rPr lang="cs-CZ" dirty="0" smtClean="0"/>
              <a:t>hodné pro </a:t>
            </a:r>
            <a:r>
              <a:rPr lang="cs-CZ" dirty="0"/>
              <a:t>vytvoření krátkodobé, </a:t>
            </a:r>
            <a:r>
              <a:rPr lang="cs-CZ" dirty="0" smtClean="0"/>
              <a:t>popř. </a:t>
            </a:r>
            <a:r>
              <a:rPr lang="cs-CZ" dirty="0"/>
              <a:t>i střednědobé rezervy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Nevýhody</a:t>
            </a:r>
          </a:p>
          <a:p>
            <a:r>
              <a:rPr lang="cs-CZ" sz="2200" dirty="0" smtClean="0"/>
              <a:t>nevhodné </a:t>
            </a:r>
            <a:r>
              <a:rPr lang="cs-CZ" sz="2200" dirty="0"/>
              <a:t>pro </a:t>
            </a:r>
            <a:r>
              <a:rPr lang="cs-CZ" sz="2200" dirty="0" smtClean="0"/>
              <a:t>dlouhodobé spoření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204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344934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Běžný x spořící účet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Spořící účet – má omezení výběrů z účtu např. z bankomatu</a:t>
            </a:r>
          </a:p>
          <a:p>
            <a:r>
              <a:rPr lang="cs-CZ" dirty="0" smtClean="0"/>
              <a:t>Někdy se dávají i platební karty ke spořícím účtům</a:t>
            </a:r>
          </a:p>
          <a:p>
            <a:r>
              <a:rPr lang="cs-CZ" dirty="0" smtClean="0"/>
              <a:t>Většinou poplatková struktura</a:t>
            </a:r>
          </a:p>
          <a:p>
            <a:r>
              <a:rPr lang="cs-CZ" dirty="0" smtClean="0"/>
              <a:t>Vedení spořícího účtu není poplatková</a:t>
            </a:r>
          </a:p>
          <a:p>
            <a:r>
              <a:rPr lang="cs-CZ" dirty="0" smtClean="0"/>
              <a:t>Každý výběr v měsíci může stát až 30-40 Kč</a:t>
            </a:r>
          </a:p>
          <a:p>
            <a:r>
              <a:rPr lang="cs-CZ" dirty="0" smtClean="0"/>
              <a:t>Je k němu vázáno internetové bankovnictví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97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6768752" cy="1470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00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476672"/>
            <a:ext cx="5920740" cy="418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>
          <a:xfrm>
            <a:off x="683568" y="4797152"/>
            <a:ext cx="7776864" cy="18722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1800" dirty="0" smtClean="0"/>
              <a:t>Jednoduché </a:t>
            </a:r>
            <a:r>
              <a:rPr lang="cs-CZ" sz="1800" dirty="0"/>
              <a:t>úrokování, výpočet výše úroku a daně </a:t>
            </a:r>
            <a:r>
              <a:rPr lang="cs-CZ" sz="1800" dirty="0" smtClean="0"/>
              <a:t>(u </a:t>
            </a:r>
            <a:r>
              <a:rPr lang="cs-CZ" sz="1800" dirty="0"/>
              <a:t>běžných a </a:t>
            </a:r>
            <a:r>
              <a:rPr lang="cs-CZ" sz="1800" dirty="0" smtClean="0"/>
              <a:t>spořících </a:t>
            </a:r>
            <a:r>
              <a:rPr lang="cs-CZ" sz="1800" dirty="0"/>
              <a:t>účtů banka provádí srážku </a:t>
            </a:r>
            <a:r>
              <a:rPr lang="cs-CZ" sz="1800" dirty="0" smtClean="0"/>
              <a:t>daně z připsaného měsíčního </a:t>
            </a:r>
            <a:r>
              <a:rPr lang="cs-CZ" sz="1800" dirty="0"/>
              <a:t>úroku </a:t>
            </a:r>
            <a:r>
              <a:rPr lang="cs-CZ" sz="1800" dirty="0" smtClean="0"/>
              <a:t>15 %, kterou odvádí za klienty státu). </a:t>
            </a:r>
          </a:p>
          <a:p>
            <a:pPr algn="just"/>
            <a:r>
              <a:rPr lang="cs-CZ" sz="1800" dirty="0" smtClean="0"/>
              <a:t>Výpočet </a:t>
            </a:r>
            <a:r>
              <a:rPr lang="cs-CZ" sz="1800" dirty="0"/>
              <a:t>úroku podle </a:t>
            </a:r>
            <a:r>
              <a:rPr lang="cs-CZ" sz="1800" dirty="0" smtClean="0"/>
              <a:t>vzorce </a:t>
            </a:r>
            <a:r>
              <a:rPr lang="cs-CZ" sz="1800" dirty="0"/>
              <a:t>ú </a:t>
            </a:r>
            <a:r>
              <a:rPr lang="cs-CZ" sz="1800" dirty="0" smtClean="0"/>
              <a:t>=</a:t>
            </a:r>
          </a:p>
          <a:p>
            <a:pPr algn="just"/>
            <a:r>
              <a:rPr lang="cs-CZ" sz="1800" dirty="0" smtClean="0"/>
              <a:t> J0–počáteční jistina </a:t>
            </a:r>
            <a:r>
              <a:rPr lang="cs-CZ" sz="1800" dirty="0"/>
              <a:t>(částka, která byla půjčena), </a:t>
            </a:r>
            <a:endParaRPr lang="cs-CZ" sz="1800" dirty="0" smtClean="0"/>
          </a:p>
          <a:p>
            <a:pPr algn="just"/>
            <a:r>
              <a:rPr lang="cs-CZ" sz="1800" dirty="0" smtClean="0"/>
              <a:t>p –úroková </a:t>
            </a:r>
            <a:r>
              <a:rPr lang="cs-CZ" sz="1800" dirty="0"/>
              <a:t>míra, </a:t>
            </a:r>
            <a:endParaRPr lang="cs-CZ" sz="1800" dirty="0" smtClean="0"/>
          </a:p>
          <a:p>
            <a:pPr algn="just"/>
            <a:r>
              <a:rPr lang="cs-CZ" sz="1800" dirty="0" smtClean="0"/>
              <a:t>m -počet </a:t>
            </a:r>
            <a:r>
              <a:rPr lang="cs-CZ" sz="1800" dirty="0"/>
              <a:t>měsíců</a:t>
            </a:r>
          </a:p>
        </p:txBody>
      </p:sp>
    </p:spTree>
    <p:extLst>
      <p:ext uri="{BB962C8B-B14F-4D97-AF65-F5344CB8AC3E}">
        <p14:creationId xmlns:p14="http://schemas.microsoft.com/office/powerpoint/2010/main" val="167605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80728"/>
            <a:ext cx="6664603" cy="2011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6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827584" y="4869160"/>
            <a:ext cx="7309432" cy="1619625"/>
          </a:xfrm>
        </p:spPr>
        <p:txBody>
          <a:bodyPr>
            <a:normAutofit fontScale="77500" lnSpcReduction="20000"/>
          </a:bodyPr>
          <a:lstStyle/>
          <a:p>
            <a:pPr marL="68580" indent="0" algn="just">
              <a:buNone/>
            </a:pPr>
            <a:r>
              <a:rPr lang="cs-CZ" dirty="0"/>
              <a:t>U termínovaných vkladů se </a:t>
            </a:r>
            <a:r>
              <a:rPr lang="cs-CZ" dirty="0" smtClean="0"/>
              <a:t>úrok </a:t>
            </a:r>
            <a:r>
              <a:rPr lang="cs-CZ" dirty="0"/>
              <a:t>připisuje 1x ročně, </a:t>
            </a:r>
            <a:r>
              <a:rPr lang="cs-CZ" dirty="0" smtClean="0"/>
              <a:t>případně v den </a:t>
            </a:r>
            <a:r>
              <a:rPr lang="cs-CZ" dirty="0"/>
              <a:t>splatnosti. </a:t>
            </a:r>
            <a:endParaRPr lang="cs-CZ" dirty="0" smtClean="0"/>
          </a:p>
          <a:p>
            <a:pPr marL="68580" indent="0" algn="just">
              <a:buNone/>
            </a:pPr>
            <a:r>
              <a:rPr lang="cs-CZ" dirty="0" smtClean="0"/>
              <a:t>V příkladu </a:t>
            </a:r>
            <a:r>
              <a:rPr lang="cs-CZ" dirty="0"/>
              <a:t>si </a:t>
            </a:r>
            <a:r>
              <a:rPr lang="cs-CZ" dirty="0" smtClean="0"/>
              <a:t>paní </a:t>
            </a:r>
            <a:r>
              <a:rPr lang="cs-CZ" dirty="0"/>
              <a:t>Jonášová úrok vyzvedla, pokud by ho připsala </a:t>
            </a:r>
            <a:r>
              <a:rPr lang="cs-CZ" dirty="0" smtClean="0"/>
              <a:t>k jistině</a:t>
            </a:r>
            <a:r>
              <a:rPr lang="cs-CZ" dirty="0"/>
              <a:t>, jednalo by se o složené úrokování.</a:t>
            </a:r>
          </a:p>
          <a:p>
            <a:pPr marL="68580" indent="0" algn="just">
              <a:buNone/>
            </a:pPr>
            <a:r>
              <a:rPr lang="cs-CZ" dirty="0"/>
              <a:t>Postupné výpočty je vhodné zapisovat do tabulky </a:t>
            </a:r>
            <a:r>
              <a:rPr lang="cs-CZ" dirty="0" smtClean="0"/>
              <a:t>pro přehlednost.</a:t>
            </a:r>
            <a:endParaRPr lang="cs-CZ" dirty="0"/>
          </a:p>
          <a:p>
            <a:pPr algn="just"/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8680"/>
            <a:ext cx="5977284" cy="4191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7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spoření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– březen 1993</a:t>
            </a:r>
          </a:p>
          <a:p>
            <a:r>
              <a:rPr lang="cs-CZ" dirty="0" smtClean="0"/>
              <a:t>Výhody</a:t>
            </a:r>
          </a:p>
          <a:p>
            <a:pPr lvl="1"/>
            <a:r>
              <a:rPr lang="cs-CZ" dirty="0" smtClean="0"/>
              <a:t>Státní podpora  - 10%/2000,-</a:t>
            </a:r>
          </a:p>
          <a:p>
            <a:pPr lvl="1"/>
            <a:r>
              <a:rPr lang="cs-CZ" dirty="0" smtClean="0"/>
              <a:t>Úrokové sazby </a:t>
            </a:r>
          </a:p>
          <a:p>
            <a:r>
              <a:rPr lang="cs-CZ" dirty="0" smtClean="0"/>
              <a:t>Nevýhody</a:t>
            </a:r>
          </a:p>
          <a:p>
            <a:pPr lvl="1"/>
            <a:r>
              <a:rPr lang="cs-CZ" dirty="0" smtClean="0"/>
              <a:t>Poplatky</a:t>
            </a:r>
          </a:p>
          <a:p>
            <a:pPr lvl="1"/>
            <a:r>
              <a:rPr lang="cs-CZ" dirty="0" smtClean="0"/>
              <a:t>Šestiletá lhůta</a:t>
            </a:r>
          </a:p>
        </p:txBody>
      </p:sp>
    </p:spTree>
    <p:extLst>
      <p:ext uri="{BB962C8B-B14F-4D97-AF65-F5344CB8AC3E}">
        <p14:creationId xmlns:p14="http://schemas.microsoft.com/office/powerpoint/2010/main" val="3409379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Typy úvěru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Řádný úvěr</a:t>
            </a:r>
          </a:p>
          <a:p>
            <a:pPr lvl="1"/>
            <a:r>
              <a:rPr lang="cs-CZ" dirty="0" smtClean="0"/>
              <a:t>Rozdíl cílové a naspořené částky</a:t>
            </a:r>
          </a:p>
          <a:p>
            <a:r>
              <a:rPr lang="cs-CZ" dirty="0" smtClean="0"/>
              <a:t>Překlenovací úvěr</a:t>
            </a:r>
          </a:p>
          <a:p>
            <a:pPr lvl="1"/>
            <a:r>
              <a:rPr lang="cs-CZ" dirty="0" smtClean="0"/>
              <a:t>Ve výši cílové částky – pokud potřebujeme finance dříve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indent="-540000">
              <a:buFont typeface="Wingdings" panose="05000000000000000000" pitchFamily="2" charset="2"/>
              <a:buChar char="ü"/>
            </a:pPr>
            <a:r>
              <a:rPr lang="cs-CZ" sz="3600" dirty="0"/>
              <a:t>Vklady na účet</a:t>
            </a:r>
          </a:p>
          <a:p>
            <a:pPr indent="-540000">
              <a:buFont typeface="Wingdings" panose="05000000000000000000" pitchFamily="2" charset="2"/>
              <a:buChar char="ü"/>
            </a:pPr>
            <a:r>
              <a:rPr lang="cs-CZ" sz="3600" dirty="0" smtClean="0"/>
              <a:t>Běžný účet</a:t>
            </a:r>
          </a:p>
          <a:p>
            <a:pPr indent="-540000">
              <a:buFont typeface="Wingdings" panose="05000000000000000000" pitchFamily="2" charset="2"/>
              <a:buChar char="ü"/>
            </a:pPr>
            <a:r>
              <a:rPr lang="cs-CZ" sz="3600" dirty="0" smtClean="0"/>
              <a:t>Spořící účet</a:t>
            </a:r>
          </a:p>
          <a:p>
            <a:pPr indent="-540000">
              <a:buFont typeface="Wingdings" panose="05000000000000000000" pitchFamily="2" charset="2"/>
              <a:buChar char="ü"/>
            </a:pPr>
            <a:r>
              <a:rPr lang="cs-CZ" sz="3600" dirty="0" smtClean="0"/>
              <a:t>Stavební spoření</a:t>
            </a:r>
          </a:p>
          <a:p>
            <a:pPr indent="-540000">
              <a:buFont typeface="Wingdings" panose="05000000000000000000" pitchFamily="2" charset="2"/>
              <a:buChar char="ü"/>
            </a:pPr>
            <a:r>
              <a:rPr lang="cs-CZ" sz="3600" dirty="0" smtClean="0"/>
              <a:t>Penzijní spoření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0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Penzijní spoření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18 let</a:t>
            </a:r>
          </a:p>
          <a:p>
            <a:r>
              <a:rPr lang="cs-CZ" dirty="0" smtClean="0"/>
              <a:t>Bez národnosti či občanství </a:t>
            </a:r>
          </a:p>
          <a:p>
            <a:r>
              <a:rPr lang="cs-CZ" dirty="0" smtClean="0"/>
              <a:t>Státní příspěvek</a:t>
            </a:r>
          </a:p>
          <a:p>
            <a:r>
              <a:rPr lang="cs-CZ" dirty="0" smtClean="0"/>
              <a:t>Úlevy na daních </a:t>
            </a:r>
          </a:p>
          <a:p>
            <a:r>
              <a:rPr lang="cs-CZ" dirty="0" smtClean="0"/>
              <a:t>Úrokové sazby</a:t>
            </a:r>
          </a:p>
          <a:p>
            <a:r>
              <a:rPr lang="cs-CZ" dirty="0" smtClean="0"/>
              <a:t>Možnost využití v „</a:t>
            </a:r>
            <a:r>
              <a:rPr lang="cs-CZ" dirty="0" err="1" smtClean="0"/>
              <a:t>předdůchodu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Příspěvky od zaměstnavatelů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320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cs-CZ" dirty="0"/>
              <a:t>BRABEC, Jiří. </a:t>
            </a:r>
            <a:r>
              <a:rPr lang="cs-CZ" i="1" dirty="0"/>
              <a:t>Finanční gramotnost: srozumitelně a bez překážek</a:t>
            </a:r>
            <a:r>
              <a:rPr lang="cs-CZ" dirty="0"/>
              <a:t>. Plzeň: ABC Finančního vzdělávání, 2011. ISBN 978-80-905057-0-4.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7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Vklady na bankovní účty: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P</a:t>
            </a:r>
            <a:r>
              <a:rPr lang="cs-CZ" dirty="0" smtClean="0"/>
              <a:t>ojištěny </a:t>
            </a:r>
            <a:r>
              <a:rPr lang="cs-CZ" dirty="0"/>
              <a:t>až do výše 100 000 </a:t>
            </a:r>
            <a:r>
              <a:rPr lang="cs-CZ" dirty="0" smtClean="0"/>
              <a:t>EUR, = cca </a:t>
            </a:r>
            <a:r>
              <a:rPr lang="cs-CZ" dirty="0"/>
              <a:t>2 450 </a:t>
            </a:r>
            <a:r>
              <a:rPr lang="cs-CZ" dirty="0" smtClean="0"/>
              <a:t>000Kč.</a:t>
            </a:r>
          </a:p>
          <a:p>
            <a:pPr algn="just"/>
            <a:r>
              <a:rPr lang="cs-CZ" dirty="0" smtClean="0"/>
              <a:t>Držitelé účtů dostanou vyplaceny peníze i v případě, že se banka dostane do vážných potíží.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klady nad tento limit </a:t>
            </a:r>
            <a:r>
              <a:rPr lang="cs-CZ" dirty="0"/>
              <a:t>vhodné </a:t>
            </a:r>
            <a:r>
              <a:rPr lang="cs-CZ" dirty="0" smtClean="0"/>
              <a:t>rozložit </a:t>
            </a:r>
            <a:r>
              <a:rPr lang="cs-CZ" dirty="0"/>
              <a:t>do více </a:t>
            </a:r>
            <a:r>
              <a:rPr lang="cs-CZ" dirty="0" smtClean="0"/>
              <a:t>bank.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dváděna </a:t>
            </a:r>
            <a:r>
              <a:rPr lang="cs-CZ" dirty="0"/>
              <a:t>srážková daň ve výši 15% z </a:t>
            </a:r>
            <a:r>
              <a:rPr lang="cs-CZ" dirty="0" smtClean="0"/>
              <a:t>úroku</a:t>
            </a:r>
          </a:p>
          <a:p>
            <a:pPr algn="just"/>
            <a:r>
              <a:rPr lang="cs-CZ" dirty="0" smtClean="0"/>
              <a:t>Banka odvádí automaticky.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05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druhy účtů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564904"/>
            <a:ext cx="6777317" cy="3508977"/>
          </a:xfrm>
        </p:spPr>
        <p:txBody>
          <a:bodyPr/>
          <a:lstStyle/>
          <a:p>
            <a:r>
              <a:rPr lang="cs-CZ" dirty="0" smtClean="0"/>
              <a:t>Běžný účet</a:t>
            </a:r>
          </a:p>
          <a:p>
            <a:r>
              <a:rPr lang="cs-CZ" dirty="0" smtClean="0"/>
              <a:t>Spořící účet </a:t>
            </a:r>
          </a:p>
          <a:p>
            <a:r>
              <a:rPr lang="cs-CZ" dirty="0" smtClean="0"/>
              <a:t>Termínovaný vklad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84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Běžný účet: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Nejznámější typ </a:t>
            </a:r>
            <a:r>
              <a:rPr lang="cs-CZ" dirty="0"/>
              <a:t>bankovního </a:t>
            </a:r>
            <a:r>
              <a:rPr lang="cs-CZ" dirty="0" smtClean="0"/>
              <a:t>účtu</a:t>
            </a:r>
          </a:p>
          <a:p>
            <a:r>
              <a:rPr lang="cs-CZ" dirty="0"/>
              <a:t>Banky jej poskytují zpravidla za určitý </a:t>
            </a:r>
            <a:r>
              <a:rPr lang="cs-CZ" dirty="0" smtClean="0"/>
              <a:t>poplatek</a:t>
            </a:r>
          </a:p>
          <a:p>
            <a:r>
              <a:rPr lang="cs-CZ" dirty="0" smtClean="0"/>
              <a:t>Transakce obvykle zpoplatněny</a:t>
            </a:r>
          </a:p>
          <a:p>
            <a:r>
              <a:rPr lang="cs-CZ" dirty="0" smtClean="0"/>
              <a:t>Nízké úrokové sazby, popř. žádné</a:t>
            </a:r>
          </a:p>
          <a:p>
            <a:r>
              <a:rPr lang="cs-CZ" dirty="0" smtClean="0"/>
              <a:t>Může k němu být vydána platební karta</a:t>
            </a:r>
          </a:p>
          <a:p>
            <a:r>
              <a:rPr lang="cs-CZ" dirty="0" smtClean="0"/>
              <a:t>Pokyny plateb k účtu pomocí tzv. internetového bankovnictví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23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Běžný účet: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cs-CZ" dirty="0" smtClean="0"/>
              <a:t>Výhody:</a:t>
            </a:r>
          </a:p>
          <a:p>
            <a:r>
              <a:rPr lang="cs-CZ" dirty="0" smtClean="0"/>
              <a:t>Vhodné pro ukládání </a:t>
            </a:r>
            <a:r>
              <a:rPr lang="cs-CZ" dirty="0"/>
              <a:t>běžné hospodaření s </a:t>
            </a:r>
            <a:r>
              <a:rPr lang="cs-CZ" dirty="0" smtClean="0"/>
              <a:t> </a:t>
            </a:r>
            <a:r>
              <a:rPr lang="cs-CZ" dirty="0"/>
              <a:t>finančními </a:t>
            </a:r>
            <a:r>
              <a:rPr lang="cs-CZ" dirty="0" smtClean="0"/>
              <a:t>prostředky</a:t>
            </a:r>
          </a:p>
          <a:p>
            <a:r>
              <a:rPr lang="cs-CZ" dirty="0" smtClean="0"/>
              <a:t>Přijímání plateb</a:t>
            </a:r>
          </a:p>
          <a:p>
            <a:r>
              <a:rPr lang="cs-CZ" dirty="0" smtClean="0"/>
              <a:t>Provádění pravidelných měsíčních plateb</a:t>
            </a:r>
          </a:p>
          <a:p>
            <a:r>
              <a:rPr lang="cs-CZ" dirty="0" smtClean="0"/>
              <a:t>Nákupy placené debetní kartou</a:t>
            </a:r>
          </a:p>
          <a:p>
            <a:r>
              <a:rPr lang="cs-CZ" dirty="0" smtClean="0"/>
              <a:t>Výběry v hotovosti</a:t>
            </a:r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000" dirty="0" smtClean="0"/>
              <a:t>Nevýhody:</a:t>
            </a:r>
          </a:p>
          <a:p>
            <a:r>
              <a:rPr lang="cs-CZ" sz="2000" dirty="0" smtClean="0"/>
              <a:t>Nevhodný k dlouhodobějšímu spoření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5379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platebních styků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trvalé příkazy, </a:t>
            </a:r>
            <a:endParaRPr lang="cs-CZ" dirty="0" smtClean="0"/>
          </a:p>
          <a:p>
            <a:r>
              <a:rPr lang="cs-CZ" dirty="0" smtClean="0"/>
              <a:t>svolení </a:t>
            </a:r>
            <a:r>
              <a:rPr lang="cs-CZ" dirty="0"/>
              <a:t>k inkasu, </a:t>
            </a:r>
            <a:endParaRPr lang="cs-CZ" dirty="0" smtClean="0"/>
          </a:p>
          <a:p>
            <a:r>
              <a:rPr lang="cs-CZ" dirty="0" smtClean="0"/>
              <a:t>vydání </a:t>
            </a:r>
            <a:r>
              <a:rPr lang="cs-CZ" dirty="0"/>
              <a:t>šeků k účtu, </a:t>
            </a:r>
            <a:endParaRPr lang="cs-CZ" dirty="0" smtClean="0"/>
          </a:p>
          <a:p>
            <a:r>
              <a:rPr lang="cs-CZ" dirty="0" smtClean="0"/>
              <a:t>pořízení </a:t>
            </a:r>
            <a:r>
              <a:rPr lang="cs-CZ" dirty="0"/>
              <a:t>platební karty, </a:t>
            </a:r>
            <a:endParaRPr lang="cs-CZ" dirty="0" smtClean="0"/>
          </a:p>
          <a:p>
            <a:r>
              <a:rPr lang="cs-CZ" dirty="0" smtClean="0"/>
              <a:t>internetové </a:t>
            </a:r>
            <a:r>
              <a:rPr lang="cs-CZ" dirty="0"/>
              <a:t>či </a:t>
            </a:r>
            <a:r>
              <a:rPr lang="cs-CZ" dirty="0" smtClean="0"/>
              <a:t>telefonní </a:t>
            </a:r>
            <a:r>
              <a:rPr lang="cs-CZ" dirty="0"/>
              <a:t>bankovnictví</a:t>
            </a:r>
          </a:p>
        </p:txBody>
      </p:sp>
    </p:spTree>
    <p:extLst>
      <p:ext uri="{BB962C8B-B14F-4D97-AF65-F5344CB8AC3E}">
        <p14:creationId xmlns:p14="http://schemas.microsoft.com/office/powerpoint/2010/main" val="138802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Termínovaný vklad: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Sazba závislá na:</a:t>
            </a:r>
          </a:p>
          <a:p>
            <a:r>
              <a:rPr lang="cs-CZ" dirty="0" smtClean="0"/>
              <a:t>Výši vkladu</a:t>
            </a:r>
          </a:p>
          <a:p>
            <a:r>
              <a:rPr lang="cs-CZ" dirty="0" smtClean="0"/>
              <a:t>Době sjednání vkladu</a:t>
            </a:r>
          </a:p>
          <a:p>
            <a:endParaRPr lang="cs-CZ" dirty="0"/>
          </a:p>
          <a:p>
            <a:pPr marL="68580" indent="0">
              <a:buNone/>
            </a:pPr>
            <a:r>
              <a:rPr lang="cs-CZ" dirty="0" smtClean="0"/>
              <a:t>Vklad dělíme na:</a:t>
            </a:r>
          </a:p>
          <a:p>
            <a:r>
              <a:rPr lang="cs-CZ" dirty="0" smtClean="0"/>
              <a:t>Jednorázový</a:t>
            </a:r>
          </a:p>
          <a:p>
            <a:r>
              <a:rPr lang="cs-CZ" dirty="0" smtClean="0"/>
              <a:t>Opakovaný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09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060848"/>
            <a:ext cx="7137241" cy="3771781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cs-CZ" sz="2900" dirty="0" smtClean="0"/>
              <a:t>Jednorázový </a:t>
            </a:r>
          </a:p>
          <a:p>
            <a:pPr marL="68580" indent="0">
              <a:buNone/>
            </a:pPr>
            <a:endParaRPr lang="cs-CZ" sz="2900" dirty="0" smtClean="0"/>
          </a:p>
          <a:p>
            <a:pPr>
              <a:buFontTx/>
              <a:buChar char="-"/>
            </a:pPr>
            <a:r>
              <a:rPr lang="cs-CZ" sz="2900" dirty="0" smtClean="0"/>
              <a:t>vklad po vypršení termínu převeden zpět na náš běžný účet včetně úroku, o který se vklad za tu dobu zvýšil</a:t>
            </a:r>
          </a:p>
          <a:p>
            <a:pPr>
              <a:buFontTx/>
              <a:buChar char="-"/>
            </a:pPr>
            <a:r>
              <a:rPr lang="cs-CZ" sz="2900" dirty="0" smtClean="0"/>
              <a:t>daň </a:t>
            </a:r>
            <a:r>
              <a:rPr lang="cs-CZ" sz="2900" dirty="0"/>
              <a:t>z úroku </a:t>
            </a:r>
            <a:r>
              <a:rPr lang="cs-CZ" sz="2900" dirty="0" smtClean="0"/>
              <a:t>automaticky odečtena</a:t>
            </a:r>
          </a:p>
          <a:p>
            <a:pPr>
              <a:buFontTx/>
              <a:buChar char="-"/>
            </a:pPr>
            <a:endParaRPr lang="cs-CZ" sz="2900" dirty="0" smtClean="0"/>
          </a:p>
          <a:p>
            <a:pPr marL="68580" indent="0">
              <a:buNone/>
            </a:pPr>
            <a:r>
              <a:rPr lang="cs-CZ" sz="2900" dirty="0" smtClean="0"/>
              <a:t>Opakovaný</a:t>
            </a:r>
          </a:p>
          <a:p>
            <a:pPr marL="68580" indent="0">
              <a:buNone/>
            </a:pPr>
            <a:endParaRPr lang="cs-CZ" sz="2900" dirty="0" smtClean="0"/>
          </a:p>
          <a:p>
            <a:r>
              <a:rPr lang="cs-CZ" sz="2900" dirty="0" smtClean="0"/>
              <a:t>po </a:t>
            </a:r>
            <a:r>
              <a:rPr lang="cs-CZ" sz="2900" dirty="0"/>
              <a:t>doběhnutí </a:t>
            </a:r>
            <a:r>
              <a:rPr lang="cs-CZ" sz="2900" dirty="0" smtClean="0"/>
              <a:t>termínu je </a:t>
            </a:r>
            <a:r>
              <a:rPr lang="cs-CZ" sz="2900" dirty="0"/>
              <a:t>vklad včetně </a:t>
            </a:r>
            <a:r>
              <a:rPr lang="cs-CZ" sz="2900" dirty="0" smtClean="0"/>
              <a:t>úroku znovu </a:t>
            </a:r>
            <a:r>
              <a:rPr lang="cs-CZ" sz="2900" dirty="0"/>
              <a:t>uložen na stejnou dobu, takže se úročí již vyšší částka, než byl původní </a:t>
            </a:r>
            <a:r>
              <a:rPr lang="cs-CZ" sz="2900" dirty="0" smtClean="0"/>
              <a:t>vklad</a:t>
            </a:r>
          </a:p>
          <a:p>
            <a:r>
              <a:rPr lang="cs-CZ" sz="2900" dirty="0" smtClean="0"/>
              <a:t>to </a:t>
            </a:r>
            <a:r>
              <a:rPr lang="cs-CZ" sz="2900" dirty="0"/>
              <a:t>se opakuje až do té doby, než dáme příkaz k ukončení </a:t>
            </a:r>
            <a:r>
              <a:rPr lang="cs-CZ" sz="2900" dirty="0" smtClean="0"/>
              <a:t>opakování</a:t>
            </a:r>
          </a:p>
          <a:p>
            <a:r>
              <a:rPr lang="cs-CZ" sz="2900" dirty="0" smtClean="0"/>
              <a:t>po </a:t>
            </a:r>
            <a:r>
              <a:rPr lang="cs-CZ" sz="2900" dirty="0"/>
              <a:t>doběhnutí posledního termínu je pak výsledná částka převedena na náš běžný </a:t>
            </a:r>
            <a:r>
              <a:rPr lang="cs-CZ" sz="2900" dirty="0" smtClean="0"/>
              <a:t>účet</a:t>
            </a:r>
            <a:endParaRPr lang="cs-CZ" sz="2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99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1199</TotalTime>
  <Words>479</Words>
  <Application>Microsoft Office PowerPoint</Application>
  <PresentationFormat>Předvádění na obrazovce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Austin</vt:lpstr>
      <vt:lpstr>Didaktika finančního vzdělávání</vt:lpstr>
      <vt:lpstr>Témata</vt:lpstr>
      <vt:lpstr>Vklady na bankovní účty: </vt:lpstr>
      <vt:lpstr>Základní druhy účtů</vt:lpstr>
      <vt:lpstr>Běžný účet: </vt:lpstr>
      <vt:lpstr>Běžný účet:</vt:lpstr>
      <vt:lpstr>Možnost platebních styků</vt:lpstr>
      <vt:lpstr>Termínovaný vklad: </vt:lpstr>
      <vt:lpstr>Prezentace aplikace PowerPoint</vt:lpstr>
      <vt:lpstr>Termínovaný vklad: </vt:lpstr>
      <vt:lpstr>Spořicí účet: </vt:lpstr>
      <vt:lpstr>Spořicí účet: </vt:lpstr>
      <vt:lpstr>Běžný x spořící účet</vt:lpstr>
      <vt:lpstr>Prezentace aplikace PowerPoint</vt:lpstr>
      <vt:lpstr>Prezentace aplikace PowerPoint</vt:lpstr>
      <vt:lpstr>Prezentace aplikace PowerPoint</vt:lpstr>
      <vt:lpstr>Prezentace aplikace PowerPoint</vt:lpstr>
      <vt:lpstr>Stavební spoření </vt:lpstr>
      <vt:lpstr>Typy úvěru</vt:lpstr>
      <vt:lpstr>Penzijní spoření</vt:lpstr>
      <vt:lpstr>Seznam zdrojů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finančního vzdělávání</dc:title>
  <dc:creator>Peťa</dc:creator>
  <cp:lastModifiedBy>Peťa</cp:lastModifiedBy>
  <cp:revision>26</cp:revision>
  <dcterms:created xsi:type="dcterms:W3CDTF">2019-03-18T11:57:42Z</dcterms:created>
  <dcterms:modified xsi:type="dcterms:W3CDTF">2019-03-24T12:51:18Z</dcterms:modified>
</cp:coreProperties>
</file>