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2"/>
  </p:notesMasterIdLst>
  <p:handoutMasterIdLst>
    <p:handoutMasterId r:id="rId33"/>
  </p:handoutMasterIdLst>
  <p:sldIdLst>
    <p:sldId id="257" r:id="rId5"/>
    <p:sldId id="258" r:id="rId6"/>
    <p:sldId id="259" r:id="rId7"/>
    <p:sldId id="260" r:id="rId8"/>
    <p:sldId id="266" r:id="rId9"/>
    <p:sldId id="267" r:id="rId10"/>
    <p:sldId id="268" r:id="rId11"/>
    <p:sldId id="277" r:id="rId12"/>
    <p:sldId id="281" r:id="rId13"/>
    <p:sldId id="282" r:id="rId14"/>
    <p:sldId id="283" r:id="rId15"/>
    <p:sldId id="288" r:id="rId16"/>
    <p:sldId id="270" r:id="rId17"/>
    <p:sldId id="264" r:id="rId18"/>
    <p:sldId id="269" r:id="rId19"/>
    <p:sldId id="271" r:id="rId20"/>
    <p:sldId id="272" r:id="rId21"/>
    <p:sldId id="273" r:id="rId22"/>
    <p:sldId id="265" r:id="rId23"/>
    <p:sldId id="274" r:id="rId24"/>
    <p:sldId id="278" r:id="rId25"/>
    <p:sldId id="279" r:id="rId26"/>
    <p:sldId id="280" r:id="rId27"/>
    <p:sldId id="285" r:id="rId28"/>
    <p:sldId id="286" r:id="rId29"/>
    <p:sldId id="287" r:id="rId30"/>
    <p:sldId id="263" r:id="rId31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470" autoAdjust="0"/>
  </p:normalViewPr>
  <p:slideViewPr>
    <p:cSldViewPr showGuides="1">
      <p:cViewPr>
        <p:scale>
          <a:sx n="70" d="100"/>
          <a:sy n="70" d="100"/>
        </p:scale>
        <p:origin x="-1166" y="-470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6" d="100"/>
          <a:sy n="96" d="100"/>
        </p:scale>
        <p:origin x="364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77192E4-8E94-41D7-B9FE-2470E53B0191}" type="datetime1">
              <a:rPr lang="cs-CZ" smtClean="0"/>
              <a:t>20.03.2019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C9B451F-A2DA-4D04-AA7E-41B8B0CFBC6C}" type="datetime1">
              <a:rPr lang="cs-CZ" noProof="0" smtClean="0"/>
              <a:t>20.03.2019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BB98AFB-CB0D-4DFE-87B9-B4B0D0DE73CD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014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512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221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969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027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 rtlCol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 rtlCol="0"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5213" y="6432551"/>
            <a:ext cx="5653087" cy="273049"/>
          </a:xfrm>
        </p:spPr>
        <p:txBody>
          <a:bodyPr rtlCol="0"/>
          <a:lstStyle>
            <a:lvl1pPr>
              <a:defRPr>
                <a:effectLst/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32612" y="6432551"/>
            <a:ext cx="1371600" cy="273049"/>
          </a:xfrm>
        </p:spPr>
        <p:txBody>
          <a:bodyPr rtlCol="0"/>
          <a:lstStyle/>
          <a:p>
            <a:pPr rtl="0"/>
            <a:fld id="{FE03DAD1-8AC2-4D8B-B869-1BD5896769F1}" type="datetime1">
              <a:rPr lang="cs-CZ" noProof="0" smtClean="0"/>
              <a:t>20.03.2019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532812" y="6432551"/>
            <a:ext cx="1219201" cy="273049"/>
          </a:xfrm>
        </p:spPr>
        <p:txBody>
          <a:bodyPr rtlCol="0"/>
          <a:lstStyle/>
          <a:p>
            <a:pPr rtl="0"/>
            <a:fld id="{AAEAE4A8-A6E5-453E-B946-FB774B73F48C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023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4D30F9-6FFF-4AB7-974E-EE5A8FDDCBA3}" type="datetime1">
              <a:rPr lang="cs-CZ" noProof="0" smtClean="0"/>
              <a:t>20.03.2019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4147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DDFA8D-1F8B-4E43-80C8-B5459228F551}" type="datetime1">
              <a:rPr lang="cs-CZ" noProof="0" smtClean="0"/>
              <a:t>20.03.2019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3543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096E06-C589-402A-B541-78537ADD1486}" type="datetime1">
              <a:rPr lang="cs-CZ" noProof="0" smtClean="0"/>
              <a:t>20.03.2019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067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rtlCol="0" anchor="b">
            <a:normAutofit/>
          </a:bodyPr>
          <a:lstStyle>
            <a:lvl1pPr algn="l">
              <a:defRPr sz="5400" b="1" cap="none" baseline="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CFE613-C106-494E-AF17-88D0C15C935F}" type="datetime1">
              <a:rPr lang="cs-CZ" noProof="0" smtClean="0"/>
              <a:t>20.03.2019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2563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A7C386-345B-4424-802E-A507950BEAD2}" type="datetime1">
              <a:rPr lang="cs-CZ" noProof="0" smtClean="0"/>
              <a:t>20.03.2019</a:t>
            </a:fld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4050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D91A72-7EC0-4F40-9FA5-B8A2B3167273}" type="datetime1">
              <a:rPr lang="cs-CZ" noProof="0" smtClean="0"/>
              <a:t>20.03.2019</a:t>
            </a:fld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0154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BBC3DB-7167-4CC3-93A0-F1B588F701F7}" type="datetime1">
              <a:rPr lang="cs-CZ" noProof="0" smtClean="0"/>
              <a:t>20.03.2019</a:t>
            </a:fld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7030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19DFBC-1037-4E06-9E43-FE0D003EDE2C}" type="datetime1">
              <a:rPr lang="cs-CZ" noProof="0" smtClean="0"/>
              <a:t>20.03.2019</a:t>
            </a:fld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8826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3600" b="1" spc="-50" baseline="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2401E8-16D2-43E3-9A16-D30216AB0162}" type="datetime1">
              <a:rPr lang="cs-CZ" noProof="0" smtClean="0"/>
              <a:t>20.03.2019</a:t>
            </a:fld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008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3600" b="1" spc="-50" baseline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57285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5A1A6B89-A047-4BDF-B6E3-8EEEE1BD61AF}" type="datetime1">
              <a:rPr lang="cs-CZ" noProof="0" smtClean="0"/>
              <a:t>20.03.2019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AAEAE4A8-A6E5-453E-B946-FB774B73F48C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276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zakonyprolidi.cz/cs/1997-77" TargetMode="External"/><Relationship Id="rId3" Type="http://schemas.openxmlformats.org/officeDocument/2006/relationships/hyperlink" Target="https://www.dotaceeu.cz/getmedia/7bd6ab99-01ea-4940-8247-cba566022d14/MSP_7bd6ab99-01ea-4940-8247-cba566022d14.pdf" TargetMode="External"/><Relationship Id="rId7" Type="http://schemas.openxmlformats.org/officeDocument/2006/relationships/hyperlink" Target="https://business.center.cz/business/pravo/zakony/obchodni-korporac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sp.cz/sqw/sbirka.sqw?cz=90&amp;r=2012" TargetMode="External"/><Relationship Id="rId5" Type="http://schemas.openxmlformats.org/officeDocument/2006/relationships/hyperlink" Target="https://www.neziskovky.cz/" TargetMode="External"/><Relationship Id="rId4" Type="http://schemas.openxmlformats.org/officeDocument/2006/relationships/hyperlink" Target="https://is.mendelu.cz/eknihovna/opory/zobraz_cast.pl?cast=46829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sipa.cz/sbirka/sbsrv.dll/sezn?DR=OK&amp;SORT=CP&amp;ROK=0&amp;OK=SEZN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765820" y="548680"/>
            <a:ext cx="6757390" cy="2514601"/>
          </a:xfrm>
        </p:spPr>
        <p:txBody>
          <a:bodyPr rtlCol="0">
            <a:normAutofit/>
          </a:bodyPr>
          <a:lstStyle/>
          <a:p>
            <a:pPr algn="ctr" rtl="0">
              <a:lnSpc>
                <a:spcPct val="90000"/>
              </a:lnSpc>
            </a:pPr>
            <a:r>
              <a:rPr lang="cs-CZ" sz="6000" dirty="0"/>
              <a:t>Formy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3070076" y="5432941"/>
            <a:ext cx="5029201" cy="1397000"/>
          </a:xfrm>
        </p:spPr>
        <p:txBody>
          <a:bodyPr rtlCol="0"/>
          <a:lstStyle/>
          <a:p>
            <a:pPr rtl="0"/>
            <a:r>
              <a:rPr lang="cs-CZ" dirty="0"/>
              <a:t>Bc. Hana Hanzlíková</a:t>
            </a:r>
          </a:p>
          <a:p>
            <a:pPr rtl="0"/>
            <a:r>
              <a:rPr lang="cs-CZ" dirty="0"/>
              <a:t>Bc. Vladimír Holík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1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3812" y="1124744"/>
            <a:ext cx="10225136" cy="5616624"/>
          </a:xfrm>
        </p:spPr>
        <p:txBody>
          <a:bodyPr/>
          <a:lstStyle/>
          <a:p>
            <a:pPr marL="45720" indent="0">
              <a:buNone/>
            </a:pPr>
            <a:r>
              <a:rPr lang="cs-CZ" b="1" dirty="0" smtClean="0">
                <a:solidFill>
                  <a:schemeClr val="accent1"/>
                </a:solidFill>
                <a:latin typeface="+mj-lt"/>
              </a:rPr>
              <a:t>Druhy živností</a:t>
            </a:r>
          </a:p>
          <a:p>
            <a:r>
              <a:rPr lang="cs-CZ" dirty="0" smtClean="0"/>
              <a:t>§ 16 – 27 + přílohy</a:t>
            </a:r>
          </a:p>
          <a:p>
            <a:pPr>
              <a:spcAft>
                <a:spcPts val="600"/>
              </a:spcAft>
            </a:pPr>
            <a:r>
              <a:rPr lang="cs-CZ" b="1" dirty="0" smtClean="0"/>
              <a:t>A) Ohlašovací -</a:t>
            </a:r>
            <a:r>
              <a:rPr lang="cs-CZ" sz="1600" b="1" dirty="0" smtClean="0"/>
              <a:t>&gt; </a:t>
            </a:r>
            <a:r>
              <a:rPr lang="cs-CZ" sz="1600" dirty="0"/>
              <a:t>při splnění stanovených podmínek smějí být provozovány na základě ohlášení</a:t>
            </a:r>
            <a:endParaRPr lang="cs-CZ" sz="1600" b="1" dirty="0" smtClean="0"/>
          </a:p>
          <a:p>
            <a:pPr lvl="2"/>
            <a:r>
              <a:rPr lang="cs-CZ" b="1" u="sng" dirty="0" smtClean="0"/>
              <a:t>Řemeslné</a:t>
            </a:r>
            <a:r>
              <a:rPr lang="cs-CZ" dirty="0" smtClean="0"/>
              <a:t> – prokázat odbornou způsobilost – např.: řeznictví, pekařství, hodinářství, malířství, kadeřnictví, úprava textilií, kominictví, manikúra, pedikúra, …</a:t>
            </a:r>
          </a:p>
          <a:p>
            <a:pPr lvl="2"/>
            <a:r>
              <a:rPr lang="cs-CZ" b="1" u="sng" dirty="0" smtClean="0"/>
              <a:t>Vázané</a:t>
            </a:r>
            <a:r>
              <a:rPr lang="cs-CZ" dirty="0" smtClean="0"/>
              <a:t> - </a:t>
            </a:r>
            <a:r>
              <a:rPr lang="cs-CZ" dirty="0"/>
              <a:t>prokázat odbornou </a:t>
            </a:r>
            <a:r>
              <a:rPr lang="cs-CZ" dirty="0" smtClean="0"/>
              <a:t>způsobilost – např.: geologické práce, zpracování tabáku, oční optika, projektování ve výstavbě, oceňování majetku, restaurování děl, …</a:t>
            </a:r>
          </a:p>
          <a:p>
            <a:pPr lvl="2"/>
            <a:r>
              <a:rPr lang="cs-CZ" b="1" u="sng" smtClean="0"/>
              <a:t>Volné</a:t>
            </a:r>
            <a:r>
              <a:rPr lang="cs-CZ" smtClean="0"/>
              <a:t> </a:t>
            </a:r>
            <a:r>
              <a:rPr lang="cs-CZ" dirty="0" smtClean="0"/>
              <a:t>– odborná způsobilost není stanovena – např.: poskytování služeb pro zemědělství, lesnictví; pěstitelské pálení, výroba hnojiv, výroba motorových vozidel, nakládání s odpady, ubytovací služby, mimoškolní výchova, …</a:t>
            </a:r>
          </a:p>
          <a:p>
            <a:pPr>
              <a:spcAft>
                <a:spcPts val="600"/>
              </a:spcAft>
            </a:pPr>
            <a:r>
              <a:rPr lang="cs-CZ" b="1" dirty="0" smtClean="0"/>
              <a:t>B) Koncesované</a:t>
            </a:r>
            <a:r>
              <a:rPr lang="cs-CZ" dirty="0" smtClean="0"/>
              <a:t> </a:t>
            </a:r>
            <a:r>
              <a:rPr lang="cs-CZ" b="1" dirty="0" smtClean="0"/>
              <a:t>-</a:t>
            </a:r>
            <a:r>
              <a:rPr lang="cs-CZ" sz="1600" b="1" dirty="0" smtClean="0"/>
              <a:t>&gt; </a:t>
            </a:r>
            <a:r>
              <a:rPr lang="cs-CZ" sz="1600" dirty="0"/>
              <a:t>smějí být provozovány na základě </a:t>
            </a:r>
            <a:r>
              <a:rPr lang="cs-CZ" sz="1600" dirty="0" smtClean="0"/>
              <a:t>koncese (úředního povolení)</a:t>
            </a:r>
          </a:p>
          <a:p>
            <a:pPr lvl="2"/>
            <a:r>
              <a:rPr lang="cs-CZ" dirty="0" smtClean="0"/>
              <a:t>např.: výroba a úprava kvasného lihu; zbraně a střelivo; výroba a zpracování paliv a maziv;  výroba tepelné energie a její rozvod; vnitrozemská vodní doprava; provozování pohřební služby;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45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1804" y="1196752"/>
            <a:ext cx="11017224" cy="453650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400" b="1" dirty="0" smtClean="0">
                <a:solidFill>
                  <a:schemeClr val="tx2"/>
                </a:solidFill>
              </a:rPr>
              <a:t>Osoba samostatně výdělečně činná – OSVČ</a:t>
            </a:r>
          </a:p>
          <a:p>
            <a:pPr marL="45720" indent="0">
              <a:spcBef>
                <a:spcPts val="600"/>
              </a:spcBef>
              <a:buNone/>
            </a:pPr>
            <a:endParaRPr lang="cs-CZ" dirty="0" smtClean="0"/>
          </a:p>
          <a:p>
            <a:pPr marL="45720" indent="0">
              <a:spcBef>
                <a:spcPts val="600"/>
              </a:spcBef>
              <a:buNone/>
            </a:pPr>
            <a:r>
              <a:rPr lang="cs-CZ" dirty="0" smtClean="0"/>
              <a:t>(dle zákona č. 155/ 1995 Sb. Zákon o důchodovém pojištění)</a:t>
            </a:r>
          </a:p>
          <a:p>
            <a:r>
              <a:rPr lang="cs-CZ" dirty="0"/>
              <a:t>osoba, která </a:t>
            </a:r>
            <a:r>
              <a:rPr lang="cs-CZ" i="1" dirty="0"/>
              <a:t>ukončila povinnou školní docházku </a:t>
            </a:r>
            <a:r>
              <a:rPr lang="cs-CZ" dirty="0"/>
              <a:t>a dosáhla věku </a:t>
            </a:r>
            <a:r>
              <a:rPr lang="cs-CZ" i="1" dirty="0" smtClean="0"/>
              <a:t>alespoň </a:t>
            </a:r>
            <a:r>
              <a:rPr lang="cs-CZ" i="1" dirty="0"/>
              <a:t>15 let </a:t>
            </a:r>
            <a:r>
              <a:rPr lang="cs-CZ" dirty="0" smtClean="0"/>
              <a:t>a </a:t>
            </a:r>
            <a:r>
              <a:rPr lang="cs-CZ" b="1" dirty="0" smtClean="0"/>
              <a:t>a</a:t>
            </a:r>
            <a:r>
              <a:rPr lang="cs-CZ" b="1" dirty="0"/>
              <a:t>)</a:t>
            </a:r>
            <a:r>
              <a:rPr lang="cs-CZ" dirty="0"/>
              <a:t> vykonává samostatnou výdělečnou činnost, </a:t>
            </a:r>
            <a:r>
              <a:rPr lang="cs-CZ" dirty="0" smtClean="0"/>
              <a:t>nebo </a:t>
            </a:r>
            <a:r>
              <a:rPr lang="cs-CZ" b="1" dirty="0" smtClean="0"/>
              <a:t>b</a:t>
            </a:r>
            <a:r>
              <a:rPr lang="cs-CZ" b="1" dirty="0"/>
              <a:t>)</a:t>
            </a:r>
            <a:r>
              <a:rPr lang="cs-CZ" dirty="0"/>
              <a:t> spolupracuje při </a:t>
            </a:r>
            <a:r>
              <a:rPr lang="cs-CZ" dirty="0" smtClean="0"/>
              <a:t>výkonu samostatné </a:t>
            </a:r>
            <a:r>
              <a:rPr lang="cs-CZ" dirty="0"/>
              <a:t>výdělečné činnosti, pokud podle zákona o daních z příjmů lze na ni rozdělovat příjmy dosažené výkonem této činnosti a výdaje vynaložené na jejich dosažení, zajištění a </a:t>
            </a:r>
            <a:r>
              <a:rPr lang="cs-CZ" dirty="0" smtClean="0"/>
              <a:t>udržení</a:t>
            </a:r>
          </a:p>
          <a:p>
            <a:r>
              <a:rPr lang="cs-CZ" dirty="0"/>
              <a:t>výkon samostatně výdělečné činnosti:</a:t>
            </a:r>
          </a:p>
          <a:p>
            <a:pPr lvl="1"/>
            <a:r>
              <a:rPr lang="cs-CZ" dirty="0"/>
              <a:t>podnikání v zemědělství</a:t>
            </a:r>
          </a:p>
          <a:p>
            <a:pPr lvl="1"/>
            <a:r>
              <a:rPr lang="cs-CZ" dirty="0"/>
              <a:t>provozování živnosti</a:t>
            </a:r>
          </a:p>
          <a:p>
            <a:pPr lvl="1"/>
            <a:r>
              <a:rPr lang="cs-CZ" dirty="0"/>
              <a:t>výkon umělecké nebo jiné tvůrčí činnosti na základě autorskoprávních vztahů, </a:t>
            </a:r>
            <a:r>
              <a:rPr lang="cs-CZ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129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1804" y="404664"/>
            <a:ext cx="8686801" cy="61947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Jak si založit živnost?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1804" y="1268760"/>
            <a:ext cx="11161240" cy="519735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</a:t>
            </a:r>
            <a:r>
              <a:rPr lang="cs-CZ" dirty="0" smtClean="0"/>
              <a:t>působilost k právním úkonům a trestní bezúhonnost</a:t>
            </a:r>
          </a:p>
          <a:p>
            <a:r>
              <a:rPr lang="cs-CZ" dirty="0" smtClean="0"/>
              <a:t>dobře si promyslet, o který druh živnosti se vlastně jedná…! (kromě volné živnosti k ostatním je třeba prokázat odbornou způsobilost; ke koncesované se navíc </a:t>
            </a:r>
            <a:r>
              <a:rPr lang="cs-CZ" dirty="0" err="1" smtClean="0"/>
              <a:t>zmusí</a:t>
            </a:r>
            <a:r>
              <a:rPr lang="cs-CZ" dirty="0" smtClean="0"/>
              <a:t> </a:t>
            </a:r>
            <a:r>
              <a:rPr lang="cs-CZ" dirty="0"/>
              <a:t>vyjádřit odbor státní správy)</a:t>
            </a:r>
          </a:p>
          <a:p>
            <a:r>
              <a:rPr lang="cs-CZ" dirty="0"/>
              <a:t>vyplnit (jednotný) registrační formulář – žadatel se tím přihlásí k dani  </a:t>
            </a:r>
            <a:r>
              <a:rPr lang="cs-CZ" dirty="0" smtClean="0"/>
              <a:t>příjmů, sociálnímu</a:t>
            </a:r>
            <a:br>
              <a:rPr lang="cs-CZ" dirty="0" smtClean="0"/>
            </a:br>
            <a:r>
              <a:rPr lang="cs-CZ" dirty="0" smtClean="0"/>
              <a:t>a zdravotnímu pojištění</a:t>
            </a:r>
          </a:p>
          <a:p>
            <a:r>
              <a:rPr lang="cs-CZ" dirty="0"/>
              <a:t>f</a:t>
            </a:r>
            <a:r>
              <a:rPr lang="cs-CZ" dirty="0" smtClean="0"/>
              <a:t>ormulář donést na </a:t>
            </a:r>
            <a:r>
              <a:rPr lang="cs-CZ" dirty="0"/>
              <a:t>ž</a:t>
            </a:r>
            <a:r>
              <a:rPr lang="cs-CZ" dirty="0" smtClean="0"/>
              <a:t>ivnostenský úřad</a:t>
            </a:r>
          </a:p>
          <a:p>
            <a:pPr lvl="1"/>
            <a:r>
              <a:rPr lang="cs-CZ" dirty="0" smtClean="0"/>
              <a:t>+ občanský průkaz</a:t>
            </a:r>
          </a:p>
          <a:p>
            <a:pPr lvl="1"/>
            <a:r>
              <a:rPr lang="cs-CZ" dirty="0" smtClean="0"/>
              <a:t>+ 1000 Kč – správní poplatek za přijetí žádosti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ouhlas majitele nemovitosti, kde se bude podnikat</a:t>
            </a:r>
          </a:p>
          <a:p>
            <a:pPr marL="365760" lvl="1" indent="0">
              <a:buNone/>
            </a:pPr>
            <a:r>
              <a:rPr lang="cs-CZ" dirty="0" smtClean="0"/>
              <a:t>Živnostenský úřad cca po týdnu udělí výpis ze živnostenského rejstříku a přidělí identifikační číslo IČ</a:t>
            </a:r>
          </a:p>
          <a:p>
            <a:pPr marL="365760" lvl="1" indent="0">
              <a:buNone/>
            </a:pPr>
            <a:endParaRPr lang="cs-CZ" dirty="0"/>
          </a:p>
          <a:p>
            <a:pPr marL="365760" lvl="1" indent="0">
              <a:buNone/>
            </a:pPr>
            <a:r>
              <a:rPr lang="cs-CZ" dirty="0" smtClean="0"/>
              <a:t>Živnost </a:t>
            </a:r>
            <a:r>
              <a:rPr lang="cs-CZ" dirty="0" smtClean="0"/>
              <a:t>mohu mít jako hlavní nebo vedlejší (na hlavní </a:t>
            </a:r>
            <a:r>
              <a:rPr lang="cs-CZ" dirty="0" err="1" smtClean="0"/>
              <a:t>prac</a:t>
            </a:r>
            <a:r>
              <a:rPr lang="cs-CZ" dirty="0" smtClean="0"/>
              <a:t>. </a:t>
            </a:r>
            <a:r>
              <a:rPr lang="cs-CZ" dirty="0"/>
              <a:t>p</a:t>
            </a:r>
            <a:r>
              <a:rPr lang="cs-CZ" dirty="0" smtClean="0"/>
              <a:t>oměr  pracuji jinde) činnost. </a:t>
            </a:r>
            <a:endParaRPr lang="cs-CZ" dirty="0" smtClean="0"/>
          </a:p>
          <a:p>
            <a:pPr marL="365760" lvl="1" indent="0">
              <a:buNone/>
            </a:pPr>
            <a:r>
              <a:rPr lang="cs-CZ" dirty="0" smtClean="0"/>
              <a:t>Pokud </a:t>
            </a:r>
            <a:r>
              <a:rPr lang="cs-CZ" dirty="0" smtClean="0"/>
              <a:t>mám živnost jako hlavní, platím si </a:t>
            </a:r>
            <a:r>
              <a:rPr lang="cs-CZ" dirty="0" smtClean="0"/>
              <a:t>zálohy </a:t>
            </a:r>
            <a:r>
              <a:rPr lang="cs-CZ" dirty="0" smtClean="0"/>
              <a:t>na </a:t>
            </a:r>
            <a:r>
              <a:rPr lang="cs-CZ" dirty="0" smtClean="0"/>
              <a:t>zdravotní </a:t>
            </a:r>
            <a:r>
              <a:rPr lang="cs-CZ" dirty="0" smtClean="0"/>
              <a:t>i sociální pojištění. </a:t>
            </a:r>
            <a:endParaRPr lang="cs-CZ" dirty="0" smtClean="0"/>
          </a:p>
          <a:p>
            <a:pPr marL="365760" lvl="1" indent="0">
              <a:buNone/>
            </a:pPr>
            <a:r>
              <a:rPr lang="cs-CZ" dirty="0" smtClean="0"/>
              <a:t>Pokud </a:t>
            </a:r>
            <a:r>
              <a:rPr lang="cs-CZ" dirty="0" smtClean="0"/>
              <a:t>jako vedlejší, </a:t>
            </a:r>
            <a:r>
              <a:rPr lang="cs-CZ" dirty="0" smtClean="0"/>
              <a:t>zdravotní pojištění neplatím zálohy, ale až částku na konci roku, dle výdělku. Zálohy na sociální pojištění platím nižší než při hlavní činnosti a navíc jen pokud jsem dosáhl alespoň určitého zisku.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394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6FE60B8-CB5D-444D-B151-9013CD4C1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836" y="2132856"/>
            <a:ext cx="9793088" cy="1829544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Obchodní společnosti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3200" dirty="0"/>
              <a:t>dle zákona 90/2012 Sb., účinného od </a:t>
            </a:r>
            <a:r>
              <a:rPr lang="cs-CZ" sz="3200" dirty="0" smtClean="0"/>
              <a:t>1 . 1. 2014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10384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3D1BC64-0C5D-48BD-8768-5D6D8AE77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</a:t>
            </a:r>
            <a:r>
              <a:rPr lang="cs-CZ" dirty="0"/>
              <a:t>obchodní </a:t>
            </a:r>
            <a:r>
              <a:rPr lang="cs-CZ" dirty="0" smtClean="0"/>
              <a:t>společnosti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68F1E2F-ED11-42B1-AA64-D026DE2E9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828800"/>
            <a:ext cx="9781728" cy="4191000"/>
          </a:xfrm>
        </p:spPr>
        <p:txBody>
          <a:bodyPr>
            <a:normAutofit/>
          </a:bodyPr>
          <a:lstStyle/>
          <a:p>
            <a:r>
              <a:rPr lang="cs-CZ" dirty="0"/>
              <a:t>§ 95: Vznikají na základě dohody o podnikání dvou a více osob pod společným jménem</a:t>
            </a:r>
          </a:p>
          <a:p>
            <a:r>
              <a:rPr lang="cs-CZ" dirty="0"/>
              <a:t>§ 95: Vlastníkem pouze fyzická osoba, právnická osoba však může být společníkem</a:t>
            </a:r>
          </a:p>
          <a:p>
            <a:r>
              <a:rPr lang="cs-CZ" dirty="0"/>
              <a:t>§96: Možné zkratky – veř. obch. spol., v. o. s., a spol.</a:t>
            </a:r>
          </a:p>
          <a:p>
            <a:r>
              <a:rPr lang="cs-CZ" dirty="0"/>
              <a:t>§ 97: Právní poměry určuje společenská smlouva</a:t>
            </a:r>
          </a:p>
          <a:p>
            <a:endParaRPr lang="cs-CZ" dirty="0"/>
          </a:p>
          <a:p>
            <a:r>
              <a:rPr lang="cs-CZ" dirty="0"/>
              <a:t>Zapisuje se do obchodního rejstříku, společnost je právnickou osobou</a:t>
            </a:r>
          </a:p>
          <a:p>
            <a:r>
              <a:rPr lang="cs-CZ" dirty="0"/>
              <a:t>Nejčastěji řemesla</a:t>
            </a:r>
          </a:p>
        </p:txBody>
      </p:sp>
    </p:spTree>
    <p:extLst>
      <p:ext uri="{BB962C8B-B14F-4D97-AF65-F5344CB8AC3E}">
        <p14:creationId xmlns:p14="http://schemas.microsoft.com/office/powerpoint/2010/main" val="68875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A2D33DC-A4E8-4A53-A25D-1DCE74FA0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Kapitálové obchodní společnosti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CF7E4F0-696E-4E28-BDA2-CBC651792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Vyznačují se povinností složit zákonem stanovený kapitál</a:t>
            </a:r>
          </a:p>
          <a:p>
            <a:r>
              <a:rPr lang="cs-CZ" dirty="0"/>
              <a:t>Společníci se nemusí podílet přímo na chodu podniku, ale skrze kapitál</a:t>
            </a:r>
          </a:p>
          <a:p>
            <a:endParaRPr lang="cs-CZ" dirty="0"/>
          </a:p>
          <a:p>
            <a:r>
              <a:rPr lang="cs-CZ" b="1" dirty="0"/>
              <a:t>Společnost s ručením omezeným – s.r.o.</a:t>
            </a:r>
          </a:p>
          <a:p>
            <a:pPr lvl="1"/>
            <a:r>
              <a:rPr lang="cs-CZ" dirty="0"/>
              <a:t>Základní vklad 1 Kč (od 2014)</a:t>
            </a:r>
          </a:p>
          <a:p>
            <a:pPr lvl="1"/>
            <a:r>
              <a:rPr lang="cs-CZ" dirty="0"/>
              <a:t>Může založit fyzická i právnická osoba</a:t>
            </a:r>
          </a:p>
          <a:p>
            <a:r>
              <a:rPr lang="cs-CZ" b="1" dirty="0"/>
              <a:t>Akciová společnost – a.s.</a:t>
            </a:r>
          </a:p>
          <a:p>
            <a:pPr lvl="1"/>
            <a:r>
              <a:rPr lang="cs-CZ" dirty="0"/>
              <a:t>Nejvyšší právní forma podnikání</a:t>
            </a:r>
          </a:p>
          <a:p>
            <a:pPr lvl="1"/>
            <a:r>
              <a:rPr lang="cs-CZ" dirty="0"/>
              <a:t>Na základě akcií, které mají jmenovitou hodnotu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949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6DB7DF1-DA8B-4345-8DF4-CC93A3217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Společnost s ručením omezeným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C749BA7-C090-4316-81D8-BE8E1B4D1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Skládá se ze společníků, jednatele, případně dozorčí rady</a:t>
            </a:r>
          </a:p>
          <a:p>
            <a:r>
              <a:rPr lang="cs-CZ" dirty="0"/>
              <a:t>Nejvyšší orgán je valná hromada</a:t>
            </a:r>
          </a:p>
          <a:p>
            <a:r>
              <a:rPr lang="cs-CZ" dirty="0"/>
              <a:t>§ 132: Za dluhy ručí společníci </a:t>
            </a:r>
          </a:p>
          <a:p>
            <a:r>
              <a:rPr lang="cs-CZ" dirty="0"/>
              <a:t>§ 133: Podíl společníka se určuje podle poměru vkladu</a:t>
            </a:r>
          </a:p>
          <a:p>
            <a:r>
              <a:rPr lang="cs-CZ" dirty="0"/>
              <a:t>§ 142: Výše vkladu 1 Kč, pakliže smlouva neříká jinak</a:t>
            </a:r>
          </a:p>
          <a:p>
            <a:r>
              <a:rPr lang="cs-CZ" dirty="0"/>
              <a:t>§ 143: Lze se podílet i hmotným darem, cenu určí znalec</a:t>
            </a:r>
          </a:p>
          <a:p>
            <a:r>
              <a:rPr lang="cs-CZ" dirty="0"/>
              <a:t>§ 161: Podíl na zisku je vypočítán dle podílu vkladu, pokud neurčuje smlouva jinak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9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6DB1301-824C-416D-9313-18A7613C4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Akciové společnosti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7444325-DDF3-4B35-9040-147DC5CF9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243: Kapitál je rozvržen na určitý počet akcií</a:t>
            </a:r>
          </a:p>
          <a:p>
            <a:r>
              <a:rPr lang="cs-CZ" dirty="0"/>
              <a:t>§ 246: Základní kapitál je alespoň 2 000 000 Kč, případně 80 000 Eur</a:t>
            </a:r>
          </a:p>
          <a:p>
            <a:r>
              <a:rPr lang="cs-CZ" dirty="0"/>
              <a:t>§ 251: Možnost podílet se nepeněžním vkladem</a:t>
            </a:r>
          </a:p>
          <a:p>
            <a:r>
              <a:rPr lang="cs-CZ" dirty="0"/>
              <a:t>§ 256: Akcie – cenný papír, se kterým jsou spojena práva jejich vlastníka podílet se na chodu společnosti</a:t>
            </a:r>
          </a:p>
          <a:p>
            <a:r>
              <a:rPr lang="cs-CZ" dirty="0"/>
              <a:t>§ 263: Akcie na jméno (§ 269 – 273), akcie na uživatele (§ 273 – 275)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267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19C4E43-FDB2-4F95-A1AB-081A8CEC2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Družstva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FDCB74C-8E49-4CB8-A78F-4133BF9D7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552: společenství osob, za účelem vzájemné podpory, případně podpory třetích stran</a:t>
            </a:r>
          </a:p>
          <a:p>
            <a:r>
              <a:rPr lang="cs-CZ" dirty="0"/>
              <a:t>§ 555: Založení družstva na „ustavující schůzi“</a:t>
            </a:r>
          </a:p>
          <a:p>
            <a:r>
              <a:rPr lang="cs-CZ" dirty="0"/>
              <a:t>§ 563: Každý člen se podílí členským vkladem, může jich mít i více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97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755131D-2DF6-4D36-8665-48E2F6B33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Bytová Družstva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C05443A-C632-4FC3-AC4C-706CEE671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§727</a:t>
            </a:r>
          </a:p>
          <a:p>
            <a:pPr lvl="1"/>
            <a:r>
              <a:rPr lang="cs-CZ" dirty="0"/>
              <a:t>Jen za účelem bydlení</a:t>
            </a:r>
          </a:p>
          <a:p>
            <a:pPr lvl="1"/>
            <a:r>
              <a:rPr lang="cs-CZ" dirty="0"/>
              <a:t>Může spravovat bytové a nebytové prostory ve vlastnictví jiných osob</a:t>
            </a:r>
          </a:p>
          <a:p>
            <a:pPr lvl="1"/>
            <a:r>
              <a:rPr lang="cs-CZ" dirty="0"/>
              <a:t>Může provozovat i jinou činnost, nesmí tím však ohrozit primární cíl (bydlení) a tato musí mít pouze doplňkový charakter </a:t>
            </a:r>
          </a:p>
          <a:p>
            <a:pPr lvl="2"/>
            <a:r>
              <a:rPr lang="cs-CZ" dirty="0"/>
              <a:t>Pronájmy prostor pro obchody, …</a:t>
            </a:r>
          </a:p>
          <a:p>
            <a:r>
              <a:rPr lang="cs-CZ" dirty="0"/>
              <a:t>§730: Nemůže změnit předmět své činnosti</a:t>
            </a:r>
          </a:p>
          <a:p>
            <a:r>
              <a:rPr lang="cs-CZ" b="1" dirty="0"/>
              <a:t>§750: Zisk bytového družstva může být použit pouze k uspokojování bytových potřeb členů a k dalšímu rozvoji bytového družstva.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23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sz="2400" b="1" dirty="0"/>
              <a:t>Soustavně vykonávaná činnost za účelem zisku</a:t>
            </a:r>
          </a:p>
          <a:p>
            <a:pPr rtl="0"/>
            <a:r>
              <a:rPr lang="cs-CZ" dirty="0"/>
              <a:t>Společné rysy:</a:t>
            </a:r>
          </a:p>
          <a:p>
            <a:pPr lvl="1"/>
            <a:r>
              <a:rPr lang="cs-CZ" dirty="0"/>
              <a:t>Novost, organizace, kreativita, riziko, blahobyt</a:t>
            </a:r>
          </a:p>
          <a:p>
            <a:pPr rtl="0"/>
            <a:r>
              <a:rPr lang="cs-CZ" sz="2400" b="1" dirty="0"/>
              <a:t>Ekonomické hledisko </a:t>
            </a:r>
          </a:p>
          <a:p>
            <a:pPr lvl="1"/>
            <a:r>
              <a:rPr lang="cs-CZ" dirty="0"/>
              <a:t>Užitím výrobních faktorů zvýšíme hodnotu statku oproti původní hodnotě</a:t>
            </a:r>
          </a:p>
          <a:p>
            <a:pPr rtl="0"/>
            <a:r>
              <a:rPr lang="cs-CZ" sz="2400" b="1" dirty="0"/>
              <a:t>Sociologické hledisko</a:t>
            </a:r>
          </a:p>
          <a:p>
            <a:pPr lvl="1"/>
            <a:r>
              <a:rPr lang="cs-CZ" dirty="0"/>
              <a:t>Tvorba pracovních míst, na konci je blahobyt pro všechny součinné</a:t>
            </a:r>
          </a:p>
          <a:p>
            <a:pPr rtl="0"/>
            <a:endParaRPr lang="cs-CZ" dirty="0"/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31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39D5EC3-0D91-42D0-BD11-38A191EB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družstva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0E1792B-AF5A-467C-96DE-118D0CCE4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758: Sociálním družstvem je družstvo, které soustavně vyvíjí obecně prospěšné činnosti směřující na podporu sociální soudržnosti za účelem pracovní a sociální integrace znevýhodněných osob do společnosti s přednostním uspokojováním místních potřeb a využíváním místních zdrojů podle místa sídla a působnosti sociálního družstva, zejména v oblasti vytváření pracovních příležitostí, sociálních služeb a zdravotní péče, vzdělávání, bydlení a trvale udržitelného rozvoje.</a:t>
            </a:r>
          </a:p>
          <a:p>
            <a:r>
              <a:rPr lang="cs-CZ" dirty="0"/>
              <a:t>§ 763: Fyzická osoba může být členem, pouze pokud vykonává pro družstvo práci ve smyslu jeho založení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88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6FE60B8-CB5D-444D-B151-9013CD4C1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836" y="2132856"/>
            <a:ext cx="9793088" cy="1829544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Státní podniky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3200" dirty="0"/>
              <a:t>dle zákona 77/1997 Sb.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124961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39D5EC3-0D91-42D0-BD11-38A191EB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podniky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0E1792B-AF5A-467C-96DE-118D0CCE4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§ 2</a:t>
            </a:r>
          </a:p>
          <a:p>
            <a:pPr lvl="1"/>
            <a:r>
              <a:rPr lang="cs-CZ" dirty="0"/>
              <a:t>Takový podnik, který vlastním jménem podniká v zájmu státu – významné strategické, hospodářské a jiné odvětví</a:t>
            </a:r>
          </a:p>
          <a:p>
            <a:pPr lvl="1"/>
            <a:r>
              <a:rPr lang="cs-CZ" dirty="0"/>
              <a:t>Hospodaří s majetkem státu a nemá svůj vlastní (majetek podniku patří tedy státu)</a:t>
            </a:r>
          </a:p>
          <a:p>
            <a:r>
              <a:rPr lang="cs-CZ" dirty="0"/>
              <a:t>§ 3: </a:t>
            </a:r>
          </a:p>
          <a:p>
            <a:pPr lvl="1"/>
            <a:r>
              <a:rPr lang="cs-CZ" dirty="0"/>
              <a:t>Zakladatelem podniku je stát, respektive příslušné ministerstvo, pod jehož gesci spadá obor podnikání firmy</a:t>
            </a:r>
          </a:p>
          <a:p>
            <a:pPr lvl="1"/>
            <a:r>
              <a:rPr lang="cs-CZ" dirty="0"/>
              <a:t>Podnik neručí za dluhy státu a naopak</a:t>
            </a:r>
          </a:p>
          <a:p>
            <a:r>
              <a:rPr lang="cs-CZ" dirty="0"/>
              <a:t>§ 4: Podnik je založen zakládající listinou (vydává příslušné ministerstvo, viz § 3)</a:t>
            </a:r>
          </a:p>
          <a:p>
            <a:r>
              <a:rPr lang="cs-CZ" dirty="0"/>
              <a:t>§ 11 – 13: Orgány podniku jsou ředitel a dozorčí rada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92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6FE60B8-CB5D-444D-B151-9013CD4C1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836" y="2132856"/>
            <a:ext cx="9793088" cy="1829544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Neziskové organizace</a:t>
            </a:r>
            <a:r>
              <a:rPr lang="cs-CZ" sz="4400" dirty="0"/>
              <a:t/>
            </a:r>
            <a:br>
              <a:rPr lang="cs-CZ" sz="4400" dirty="0"/>
            </a:b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97260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5212" y="764704"/>
            <a:ext cx="9781728" cy="5400600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cs-CZ" sz="2100" b="1" dirty="0" smtClean="0">
                <a:solidFill>
                  <a:schemeClr val="bg2">
                    <a:lumMod val="50000"/>
                  </a:schemeClr>
                </a:solidFill>
              </a:rPr>
              <a:t>Nezisková organizace</a:t>
            </a:r>
          </a:p>
          <a:p>
            <a:r>
              <a:rPr lang="cs-CZ" dirty="0" smtClean="0"/>
              <a:t>organizace</a:t>
            </a:r>
            <a:r>
              <a:rPr lang="cs-CZ" dirty="0"/>
              <a:t>, </a:t>
            </a:r>
            <a:r>
              <a:rPr lang="cs-CZ" dirty="0" smtClean="0"/>
              <a:t>která nevytváří </a:t>
            </a:r>
            <a:r>
              <a:rPr lang="cs-CZ" dirty="0"/>
              <a:t>zisk k přerozdělení mezi své vlastníky, správce nebo </a:t>
            </a:r>
            <a:r>
              <a:rPr lang="cs-CZ" dirty="0" smtClean="0"/>
              <a:t>zakladatele</a:t>
            </a:r>
          </a:p>
          <a:p>
            <a:r>
              <a:rPr lang="cs-CZ" dirty="0"/>
              <a:t>z</a:t>
            </a:r>
            <a:r>
              <a:rPr lang="cs-CZ" dirty="0" smtClean="0"/>
              <a:t>isk </a:t>
            </a:r>
            <a:r>
              <a:rPr lang="cs-CZ" dirty="0"/>
              <a:t>sice </a:t>
            </a:r>
            <a:r>
              <a:rPr lang="cs-CZ" dirty="0" smtClean="0"/>
              <a:t>může </a:t>
            </a:r>
            <a:r>
              <a:rPr lang="cs-CZ" dirty="0"/>
              <a:t>vytvořit, ale musí ho zase vložit zpět do rozvoje organizace a plnění jejího </a:t>
            </a:r>
            <a:r>
              <a:rPr lang="cs-CZ" dirty="0" smtClean="0"/>
              <a:t>poslání</a:t>
            </a:r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r>
              <a:rPr lang="cs-CZ" dirty="0"/>
              <a:t>V ČR aktuálně existují následující </a:t>
            </a:r>
            <a:r>
              <a:rPr lang="cs-CZ" u="sng" dirty="0"/>
              <a:t>typy neziskových organizací</a:t>
            </a:r>
            <a:r>
              <a:rPr lang="cs-CZ" dirty="0"/>
              <a:t>:</a:t>
            </a:r>
          </a:p>
          <a:p>
            <a:r>
              <a:rPr lang="cs-CZ" b="1" dirty="0"/>
              <a:t>Spolky</a:t>
            </a:r>
            <a:r>
              <a:rPr lang="cs-CZ" dirty="0"/>
              <a:t> </a:t>
            </a:r>
            <a:r>
              <a:rPr lang="cs-CZ" dirty="0" smtClean="0"/>
              <a:t>(od r. 2014, </a:t>
            </a:r>
            <a:r>
              <a:rPr lang="cs-CZ" dirty="0"/>
              <a:t>do konce roku </a:t>
            </a:r>
            <a:r>
              <a:rPr lang="cs-CZ" dirty="0" smtClean="0"/>
              <a:t>2013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/>
              <a:t>– Občanská sdružení)</a:t>
            </a:r>
          </a:p>
          <a:p>
            <a:r>
              <a:rPr lang="cs-CZ" b="1" dirty="0" smtClean="0"/>
              <a:t>Ústavy</a:t>
            </a:r>
            <a:endParaRPr lang="cs-CZ" b="1" dirty="0"/>
          </a:p>
          <a:p>
            <a:r>
              <a:rPr lang="cs-CZ" b="1" dirty="0" smtClean="0"/>
              <a:t>Nadace </a:t>
            </a:r>
            <a:endParaRPr lang="cs-CZ" b="1" dirty="0"/>
          </a:p>
          <a:p>
            <a:r>
              <a:rPr lang="cs-CZ" b="1" dirty="0"/>
              <a:t>Nadační</a:t>
            </a:r>
            <a:r>
              <a:rPr lang="cs-CZ" dirty="0"/>
              <a:t> </a:t>
            </a:r>
            <a:r>
              <a:rPr lang="cs-CZ" b="1" dirty="0" smtClean="0"/>
              <a:t>fondy</a:t>
            </a:r>
          </a:p>
          <a:p>
            <a:pPr marL="365760" lvl="1" indent="0">
              <a:buNone/>
            </a:pPr>
            <a:r>
              <a:rPr lang="cs-CZ" dirty="0" smtClean="0"/>
              <a:t>Nadace </a:t>
            </a:r>
            <a:r>
              <a:rPr lang="cs-CZ" dirty="0"/>
              <a:t>a nadační fondy od r. 2014 spadají pod tzv. </a:t>
            </a:r>
            <a:r>
              <a:rPr lang="cs-CZ" b="1" i="1" dirty="0"/>
              <a:t>fundace</a:t>
            </a:r>
            <a:r>
              <a:rPr lang="cs-CZ" dirty="0"/>
              <a:t> = sdružení majetku sloužící ke konkrétně vymezenému </a:t>
            </a:r>
            <a:r>
              <a:rPr lang="cs-CZ" dirty="0" smtClean="0"/>
              <a:t>účelu</a:t>
            </a:r>
          </a:p>
          <a:p>
            <a:r>
              <a:rPr lang="cs-CZ" b="1" dirty="0"/>
              <a:t>Obecně prospěšné společnosti </a:t>
            </a:r>
            <a:r>
              <a:rPr lang="cs-CZ" dirty="0"/>
              <a:t>(pouze do konce roku 2013, poté mohou fungovat dál, příp. se transformovat na ústavy nebo sociální družstva</a:t>
            </a:r>
            <a:r>
              <a:rPr lang="cs-CZ" dirty="0" smtClean="0"/>
              <a:t>)</a:t>
            </a:r>
          </a:p>
          <a:p>
            <a:r>
              <a:rPr lang="cs-CZ" b="1" dirty="0"/>
              <a:t>Evidované</a:t>
            </a:r>
            <a:r>
              <a:rPr lang="cs-CZ" dirty="0"/>
              <a:t> </a:t>
            </a:r>
            <a:r>
              <a:rPr lang="cs-CZ" b="1" dirty="0"/>
              <a:t>právnické</a:t>
            </a:r>
            <a:r>
              <a:rPr lang="cs-CZ" dirty="0"/>
              <a:t> </a:t>
            </a:r>
            <a:r>
              <a:rPr lang="cs-CZ" b="1" dirty="0"/>
              <a:t>osoby </a:t>
            </a:r>
            <a:r>
              <a:rPr lang="cs-CZ" dirty="0"/>
              <a:t>(církevní neziskové </a:t>
            </a:r>
            <a:r>
              <a:rPr lang="cs-CZ" dirty="0" smtClean="0"/>
              <a:t>organizace)</a:t>
            </a:r>
            <a:endParaRPr lang="cs-CZ" b="1" dirty="0"/>
          </a:p>
          <a:p>
            <a:pPr marL="4572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31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9796" y="404664"/>
            <a:ext cx="4392488" cy="763488"/>
          </a:xfrm>
        </p:spPr>
        <p:txBody>
          <a:bodyPr/>
          <a:lstStyle/>
          <a:p>
            <a:r>
              <a:rPr lang="cs-CZ" dirty="0" smtClean="0"/>
              <a:t>Příprava na hodinu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300" y="330733"/>
            <a:ext cx="5472608" cy="6527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30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200" y="116632"/>
            <a:ext cx="5949827" cy="671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786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1447" y="-26911"/>
            <a:ext cx="8686801" cy="1066800"/>
          </a:xfrm>
        </p:spPr>
        <p:txBody>
          <a:bodyPr rtlCol="0"/>
          <a:lstStyle/>
          <a:p>
            <a:pPr rtl="0"/>
            <a:r>
              <a:rPr lang="cs-CZ" dirty="0"/>
              <a:t>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5417" y="1055912"/>
            <a:ext cx="8686801" cy="5613447"/>
          </a:xfrm>
        </p:spPr>
        <p:txBody>
          <a:bodyPr rtlCol="0">
            <a:normAutofit fontScale="92500" lnSpcReduction="10000"/>
          </a:bodyPr>
          <a:lstStyle/>
          <a:p>
            <a:r>
              <a:rPr lang="cs-CZ" dirty="0" smtClean="0"/>
              <a:t>HYRŠLOVÁ</a:t>
            </a:r>
            <a:r>
              <a:rPr lang="cs-CZ" dirty="0"/>
              <a:t>, Jaroslava, Jiří KLEČKA a Pavel MARINIČ. </a:t>
            </a:r>
            <a:r>
              <a:rPr lang="cs-CZ" i="1" dirty="0"/>
              <a:t>Ekonomika podniku</a:t>
            </a:r>
            <a:r>
              <a:rPr lang="cs-CZ" dirty="0"/>
              <a:t>. Praha: Vysoká škola ekonomie a managementu, 2007. Studijní texty. ISBN 978-80-86730-25-7.</a:t>
            </a:r>
          </a:p>
          <a:p>
            <a:r>
              <a:rPr lang="cs-CZ" i="1" dirty="0"/>
              <a:t>Nová definice malých a středních </a:t>
            </a:r>
            <a:r>
              <a:rPr lang="cs-CZ" i="1" dirty="0" err="1"/>
              <a:t>podniků.,</a:t>
            </a:r>
            <a:r>
              <a:rPr lang="cs-CZ" dirty="0" err="1"/>
              <a:t>ISBN</a:t>
            </a:r>
            <a:r>
              <a:rPr lang="cs-CZ" dirty="0"/>
              <a:t>: 92-894-7917-5, dostupné z:</a:t>
            </a:r>
            <a:r>
              <a:rPr lang="cs-CZ" i="1" dirty="0"/>
              <a:t>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www.dotaceeu.cz/getmedia/7bd6ab99-01ea-4940-8247-cba566022d14/MSP_7bd6ab99-01ea-4940-8247-cba566022d14.pdf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https://is.mendelu.cz/eknihovna/opory/zobraz_cast.pl?cast=46829</a:t>
            </a:r>
            <a:endParaRPr lang="cs-CZ" dirty="0"/>
          </a:p>
          <a:p>
            <a:r>
              <a:rPr lang="cs-CZ" dirty="0">
                <a:hlinkClick r:id="rId5"/>
              </a:rPr>
              <a:t>https://www.neziskovky.cz</a:t>
            </a:r>
            <a:r>
              <a:rPr lang="cs-CZ" dirty="0" smtClean="0">
                <a:hlinkClick r:id="rId5"/>
              </a:rPr>
              <a:t>/</a:t>
            </a:r>
            <a:endParaRPr lang="cs-CZ" dirty="0"/>
          </a:p>
          <a:p>
            <a:r>
              <a:rPr lang="cs-CZ" smtClean="0"/>
              <a:t>Zákony:</a:t>
            </a:r>
            <a:endParaRPr lang="cs-CZ" dirty="0"/>
          </a:p>
          <a:p>
            <a:pPr lvl="1"/>
            <a:r>
              <a:rPr lang="cs-CZ" dirty="0"/>
              <a:t>č</a:t>
            </a:r>
            <a:r>
              <a:rPr lang="cs-CZ" dirty="0" smtClean="0"/>
              <a:t>. 90/2012 </a:t>
            </a:r>
            <a:r>
              <a:rPr lang="cs-CZ" dirty="0"/>
              <a:t>Sb. (O obchodních korporacích)</a:t>
            </a:r>
          </a:p>
          <a:p>
            <a:pPr lvl="2"/>
            <a:r>
              <a:rPr lang="cs-CZ" dirty="0">
                <a:hlinkClick r:id="rId6"/>
              </a:rPr>
              <a:t>https://www.psp.cz/sqw/sbirka.sqw?cz=90&amp;r=2012</a:t>
            </a:r>
            <a:endParaRPr lang="cs-CZ" dirty="0"/>
          </a:p>
          <a:p>
            <a:pPr lvl="2"/>
            <a:r>
              <a:rPr lang="cs-CZ" dirty="0">
                <a:hlinkClick r:id="rId7"/>
              </a:rPr>
              <a:t>https://business.center.cz/business/pravo/zakony/obchodni-korporace/</a:t>
            </a:r>
            <a:endParaRPr lang="cs-CZ" dirty="0"/>
          </a:p>
          <a:p>
            <a:pPr lvl="1"/>
            <a:r>
              <a:rPr lang="cs-CZ" dirty="0"/>
              <a:t>č</a:t>
            </a:r>
            <a:r>
              <a:rPr lang="cs-CZ" dirty="0" smtClean="0"/>
              <a:t>. 455/1991 </a:t>
            </a:r>
            <a:r>
              <a:rPr lang="cs-CZ" dirty="0"/>
              <a:t>Sb. (O živnostenském podnikání)</a:t>
            </a:r>
          </a:p>
          <a:p>
            <a:pPr lvl="1"/>
            <a:r>
              <a:rPr lang="cs-CZ" dirty="0" smtClean="0"/>
              <a:t>č. 89/2012 </a:t>
            </a:r>
            <a:r>
              <a:rPr lang="cs-CZ" dirty="0"/>
              <a:t>Sb. (Občanský zákoník)</a:t>
            </a:r>
          </a:p>
          <a:p>
            <a:pPr lvl="1"/>
            <a:r>
              <a:rPr lang="cs-CZ" dirty="0" smtClean="0"/>
              <a:t>č. 77/1997 </a:t>
            </a:r>
            <a:r>
              <a:rPr lang="cs-CZ" dirty="0"/>
              <a:t>Sb. (O státním podniku)</a:t>
            </a:r>
          </a:p>
          <a:p>
            <a:pPr lvl="2"/>
            <a:r>
              <a:rPr lang="cs-CZ" dirty="0">
                <a:hlinkClick r:id="rId8"/>
              </a:rPr>
              <a:t>https://</a:t>
            </a:r>
            <a:r>
              <a:rPr lang="cs-CZ" dirty="0" smtClean="0">
                <a:hlinkClick r:id="rId8"/>
              </a:rPr>
              <a:t>www.zakonyprolidi.cz/cs/1997-77</a:t>
            </a:r>
            <a:endParaRPr lang="cs-CZ" dirty="0"/>
          </a:p>
          <a:p>
            <a:pPr lvl="1"/>
            <a:r>
              <a:rPr lang="cs-CZ" dirty="0" smtClean="0"/>
              <a:t>č</a:t>
            </a:r>
            <a:r>
              <a:rPr lang="cs-CZ" dirty="0"/>
              <a:t>. 3/2002 Sb</a:t>
            </a:r>
            <a:r>
              <a:rPr lang="cs-CZ" dirty="0" smtClean="0"/>
              <a:t>. (</a:t>
            </a:r>
            <a:r>
              <a:rPr lang="cs-CZ" dirty="0"/>
              <a:t>zákon o církvích a náboženských společnostech)</a:t>
            </a:r>
          </a:p>
          <a:p>
            <a:pPr lvl="1"/>
            <a:endParaRPr lang="cs-CZ" dirty="0"/>
          </a:p>
          <a:p>
            <a:pPr marL="36576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marL="36576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924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Podnik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5212" y="1828800"/>
            <a:ext cx="9421688" cy="4191000"/>
          </a:xfrm>
        </p:spPr>
        <p:txBody>
          <a:bodyPr rtlCol="0"/>
          <a:lstStyle/>
          <a:p>
            <a:pPr rtl="0"/>
            <a:r>
              <a:rPr lang="cs-CZ" sz="2400" b="1" dirty="0"/>
              <a:t>Z hlediska ekonomiky:</a:t>
            </a:r>
            <a:endParaRPr lang="cs-CZ" dirty="0"/>
          </a:p>
          <a:p>
            <a:pPr lvl="1"/>
            <a:r>
              <a:rPr lang="cs-CZ" sz="2000" dirty="0"/>
              <a:t>Takový subjekt, ve kterém dochází k přeměně vstupů na výstupy (statky)</a:t>
            </a:r>
          </a:p>
          <a:p>
            <a:pPr rtl="0"/>
            <a:r>
              <a:rPr lang="cs-CZ" sz="2400" b="1" dirty="0"/>
              <a:t>Z hlediska práva:</a:t>
            </a:r>
          </a:p>
          <a:p>
            <a:pPr lvl="1"/>
            <a:r>
              <a:rPr lang="cs-CZ" sz="2000" dirty="0"/>
              <a:t>Soubor hmotných i nehmotných složek podnikání, tedy věcí, které může majitel použít k samotné činnosti podnikání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89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Podnikatel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sz="2400" b="1" dirty="0"/>
              <a:t>Je dle zákonů ČR osoba:</a:t>
            </a:r>
          </a:p>
          <a:p>
            <a:pPr lvl="1"/>
            <a:r>
              <a:rPr lang="cs-CZ" dirty="0"/>
              <a:t>Fyzická či právnická, zapsaná v Obchodním rejstříku</a:t>
            </a:r>
          </a:p>
          <a:p>
            <a:pPr lvl="1"/>
            <a:r>
              <a:rPr lang="cs-CZ" dirty="0"/>
              <a:t>Podnikající dle živnostenského zákona a na základě živnostenského oprávnění</a:t>
            </a:r>
          </a:p>
          <a:p>
            <a:pPr lvl="1"/>
            <a:r>
              <a:rPr lang="cs-CZ" dirty="0"/>
              <a:t>Podnikající na základě jiného oprávnění (lékaři, notáři, daňoví poradci, …)</a:t>
            </a:r>
          </a:p>
          <a:p>
            <a:pPr lvl="1"/>
            <a:r>
              <a:rPr lang="cs-CZ" dirty="0"/>
              <a:t>Podnikající v zemědělství dle zvláštních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42151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7CBE2AC-ECB0-4025-92AA-8B05761C6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Třídění podniků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C13820F-ECA4-4027-B625-9CBE7D836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Dle charakteru činnosti</a:t>
            </a:r>
          </a:p>
          <a:p>
            <a:pPr lvl="1"/>
            <a:r>
              <a:rPr lang="cs-CZ" dirty="0"/>
              <a:t>Výrobní podniky</a:t>
            </a:r>
          </a:p>
          <a:p>
            <a:pPr lvl="1"/>
            <a:r>
              <a:rPr lang="cs-CZ" dirty="0"/>
              <a:t>Obchodní podniky</a:t>
            </a:r>
          </a:p>
          <a:p>
            <a:pPr lvl="1"/>
            <a:r>
              <a:rPr lang="cs-CZ" dirty="0"/>
              <a:t>Finanční instituce, podniky služeb, …</a:t>
            </a:r>
          </a:p>
          <a:p>
            <a:r>
              <a:rPr lang="cs-CZ" dirty="0"/>
              <a:t>Dle zájmu činnosti</a:t>
            </a:r>
          </a:p>
          <a:p>
            <a:pPr lvl="1"/>
            <a:r>
              <a:rPr lang="cs-CZ" dirty="0"/>
              <a:t>Tříděné dle klasifikace činnosti, tzv. OKEČ</a:t>
            </a:r>
          </a:p>
          <a:p>
            <a:pPr lvl="1"/>
            <a:r>
              <a:rPr lang="cs-CZ" dirty="0">
                <a:hlinkClick r:id="rId2"/>
              </a:rPr>
              <a:t>https://esipa.cz/sbirka/sbsrv.dll/sezn?DR=OK&amp;SORT=CP&amp;ROK=0&amp;OK=SEZN1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9CA7304-3BBB-4D3E-9ADE-9E14274EE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Třídění podniků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06F25B3-0251-42F0-B350-63C0D2FF1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velikosti a rozsahu činnosti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0CB5FB2-5AF8-4992-B696-DF90948E6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314" y="914400"/>
            <a:ext cx="7058511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24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E42C381-E755-4F00-8E22-C8C91EA65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Třídění podniků podle právní formy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6CF722B-285D-44D8-A429-C77582A2F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Podniky jednotlivce – živnosti</a:t>
            </a:r>
          </a:p>
          <a:p>
            <a:r>
              <a:rPr lang="cs-CZ" dirty="0"/>
              <a:t>Obchodní společnosti</a:t>
            </a:r>
          </a:p>
          <a:p>
            <a:pPr lvl="1"/>
            <a:r>
              <a:rPr lang="cs-CZ" dirty="0"/>
              <a:t>Osobní</a:t>
            </a:r>
          </a:p>
          <a:p>
            <a:pPr lvl="2"/>
            <a:r>
              <a:rPr lang="cs-CZ" dirty="0"/>
              <a:t>Veřejná obchodní společnost</a:t>
            </a:r>
          </a:p>
          <a:p>
            <a:pPr lvl="1"/>
            <a:r>
              <a:rPr lang="cs-CZ" dirty="0"/>
              <a:t>Smíšené</a:t>
            </a:r>
          </a:p>
          <a:p>
            <a:pPr lvl="2"/>
            <a:r>
              <a:rPr lang="cs-CZ" dirty="0"/>
              <a:t> 	Komanditní společnost</a:t>
            </a:r>
          </a:p>
          <a:p>
            <a:pPr lvl="1"/>
            <a:r>
              <a:rPr lang="cs-CZ" dirty="0"/>
              <a:t>Kapitálové</a:t>
            </a:r>
          </a:p>
          <a:p>
            <a:pPr lvl="2"/>
            <a:r>
              <a:rPr lang="cs-CZ" dirty="0"/>
              <a:t>s.r.o.</a:t>
            </a:r>
          </a:p>
          <a:p>
            <a:pPr lvl="2"/>
            <a:r>
              <a:rPr lang="cs-CZ" dirty="0"/>
              <a:t>a.s.</a:t>
            </a:r>
          </a:p>
          <a:p>
            <a:r>
              <a:rPr lang="cs-CZ" dirty="0"/>
              <a:t>Družstva</a:t>
            </a:r>
          </a:p>
          <a:p>
            <a:r>
              <a:rPr lang="cs-CZ" dirty="0"/>
              <a:t>Veřejné (státní podniky)</a:t>
            </a:r>
          </a:p>
        </p:txBody>
      </p:sp>
    </p:spTree>
    <p:extLst>
      <p:ext uri="{BB962C8B-B14F-4D97-AF65-F5344CB8AC3E}">
        <p14:creationId xmlns:p14="http://schemas.microsoft.com/office/powerpoint/2010/main" val="344494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6FE60B8-CB5D-444D-B151-9013CD4C1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836" y="2132856"/>
            <a:ext cx="9793088" cy="182954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/>
              <a:t>Živnost - </a:t>
            </a:r>
            <a:r>
              <a:rPr lang="cs-CZ" sz="4800" dirty="0" smtClean="0"/>
              <a:t>OSVČ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/>
              <a:t>d</a:t>
            </a:r>
            <a:r>
              <a:rPr lang="cs-CZ" sz="3200" dirty="0" smtClean="0"/>
              <a:t>le zákona </a:t>
            </a:r>
            <a:r>
              <a:rPr lang="cs-CZ" sz="3200" dirty="0"/>
              <a:t>č. 455/ 1991 Sb. (Živnostenský zákon)</a:t>
            </a:r>
            <a:r>
              <a:rPr lang="cs-CZ" sz="4400" dirty="0"/>
              <a:t/>
            </a:r>
            <a:br>
              <a:rPr lang="cs-CZ" sz="4400" dirty="0"/>
            </a:b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54283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5212" y="1828800"/>
            <a:ext cx="10141768" cy="4696544"/>
          </a:xfrm>
        </p:spPr>
        <p:txBody>
          <a:bodyPr/>
          <a:lstStyle/>
          <a:p>
            <a:r>
              <a:rPr lang="cs-CZ" dirty="0" smtClean="0"/>
              <a:t>§ </a:t>
            </a:r>
            <a:r>
              <a:rPr lang="cs-CZ" dirty="0"/>
              <a:t>2 Živností je soustavná činnost provozovaná samostatně, vlastním jménem, na vlastní odpovědnost, za účelem dosažení zisku a za podmínek stanovených tímto </a:t>
            </a:r>
            <a:r>
              <a:rPr lang="cs-CZ" dirty="0" smtClean="0"/>
              <a:t>zákonem</a:t>
            </a:r>
          </a:p>
          <a:p>
            <a:r>
              <a:rPr lang="cs-CZ" dirty="0" smtClean="0"/>
              <a:t>§ 5 (1) </a:t>
            </a:r>
            <a:r>
              <a:rPr lang="cs-CZ" dirty="0"/>
              <a:t>Živnost může provozovat fyzická nebo právnická osoba, splní-li podmínky stanovené tímto zákonem (dále jen "podnikatel"); státní povolení k provozování živnosti (dále jen "koncese") se vyžaduje jen v případech vymezených tímto </a:t>
            </a:r>
            <a:r>
              <a:rPr lang="cs-CZ" dirty="0" smtClean="0"/>
              <a:t>zákonem</a:t>
            </a:r>
          </a:p>
          <a:p>
            <a:r>
              <a:rPr lang="cs-CZ" dirty="0" smtClean="0"/>
              <a:t>§ 6  Podmínky provozování: </a:t>
            </a:r>
            <a:r>
              <a:rPr lang="cs-CZ" dirty="0"/>
              <a:t>svéprávnost a </a:t>
            </a:r>
            <a:r>
              <a:rPr lang="cs-CZ" dirty="0" smtClean="0"/>
              <a:t>bezúhonnost</a:t>
            </a:r>
          </a:p>
          <a:p>
            <a:r>
              <a:rPr lang="cs-CZ" dirty="0" smtClean="0"/>
              <a:t>§ 7 Zvláštní podmínky provozování: </a:t>
            </a:r>
            <a:r>
              <a:rPr lang="cs-CZ" dirty="0"/>
              <a:t>odborná (praxe) či jiná </a:t>
            </a:r>
            <a:r>
              <a:rPr lang="cs-CZ" dirty="0" smtClean="0"/>
              <a:t>způsobilost</a:t>
            </a:r>
          </a:p>
          <a:p>
            <a:r>
              <a:rPr lang="cs-CZ" dirty="0" smtClean="0"/>
              <a:t>Posouzení podmínek k živnostenskému oprávnění – Živnostenský </a:t>
            </a:r>
            <a:r>
              <a:rPr lang="cs-CZ" dirty="0" smtClean="0"/>
              <a:t>úřad</a:t>
            </a:r>
          </a:p>
          <a:p>
            <a:r>
              <a:rPr lang="cs-CZ" dirty="0" smtClean="0"/>
              <a:t>Za své závazky ručí živnostník neomezeně, celým svým majetkem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78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ezentace obchodní strategi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_14351900_TF03460663" id="{8E2DBD7C-949C-411F-B15C-457798E0DCA5}" vid="{8C41040E-D6A0-4432-AA9A-6ED52CC590D0}"/>
    </a:ext>
  </a:extLst>
</a:theme>
</file>

<file path=ppt/theme/theme2.xml><?xml version="1.0" encoding="utf-8"?>
<a:theme xmlns:a="http://schemas.openxmlformats.org/drawingml/2006/main" name="Motiv Offic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3E1689-1E09-4ADC-A5E7-6718BF79A8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FF1070-8794-47AC-90B7-1F2E078096FF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CB30B94-6D3B-4C91-947C-5EB8E8EFF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obchodní strategie</Template>
  <TotalTime>58273</TotalTime>
  <Words>1336</Words>
  <Application>Microsoft Office PowerPoint</Application>
  <PresentationFormat>Vlastní</PresentationFormat>
  <Paragraphs>174</Paragraphs>
  <Slides>27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Prezentace obchodní strategie</vt:lpstr>
      <vt:lpstr>Formy podnikání</vt:lpstr>
      <vt:lpstr>Podnikání</vt:lpstr>
      <vt:lpstr>Podnik</vt:lpstr>
      <vt:lpstr>Podnikatel</vt:lpstr>
      <vt:lpstr>Třídění podniků I.</vt:lpstr>
      <vt:lpstr>Třídění podniků II.</vt:lpstr>
      <vt:lpstr>Třídění podniků podle právní formy</vt:lpstr>
      <vt:lpstr>Živnost - OSVČ dle zákona č. 455/ 1991 Sb. (Živnostenský zákon) </vt:lpstr>
      <vt:lpstr>Živnost</vt:lpstr>
      <vt:lpstr>Prezentace aplikace PowerPoint</vt:lpstr>
      <vt:lpstr>Prezentace aplikace PowerPoint</vt:lpstr>
      <vt:lpstr>Jak si založit živnost?</vt:lpstr>
      <vt:lpstr>Obchodní společnosti dle zákona 90/2012 Sb., účinného od 1 . 1. 2014</vt:lpstr>
      <vt:lpstr>Veřejné obchodní společnosti</vt:lpstr>
      <vt:lpstr>Kapitálové obchodní společnosti</vt:lpstr>
      <vt:lpstr>Společnost s ručením omezeným</vt:lpstr>
      <vt:lpstr>Akciové společnosti</vt:lpstr>
      <vt:lpstr>Družstva</vt:lpstr>
      <vt:lpstr>Bytová Družstva</vt:lpstr>
      <vt:lpstr>Sociální družstva</vt:lpstr>
      <vt:lpstr>Státní podniky dle zákona 77/1997 Sb.</vt:lpstr>
      <vt:lpstr>Státní podniky</vt:lpstr>
      <vt:lpstr>Neziskové organizace </vt:lpstr>
      <vt:lpstr>Prezentace aplikace PowerPoint</vt:lpstr>
      <vt:lpstr>Příprava na hodinu</vt:lpstr>
      <vt:lpstr>Prezentace aplikace PowerPoint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Formy firem -  Živnostenské podnikání</dc:title>
  <dc:creator>Vladimír Holík</dc:creator>
  <cp:lastModifiedBy>Hana</cp:lastModifiedBy>
  <cp:revision>43</cp:revision>
  <dcterms:created xsi:type="dcterms:W3CDTF">2019-03-31T09:36:06Z</dcterms:created>
  <dcterms:modified xsi:type="dcterms:W3CDTF">2019-03-20T19:01:59Z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74069400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