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B3284-DF6C-4F60-A6D0-6F7E8A9BA6C2}" type="datetimeFigureOut">
              <a:rPr lang="cs-CZ" smtClean="0"/>
              <a:pPr/>
              <a:t>1. 3. 2019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5E1B6-E681-42B9-AEDE-D2FE72A9AD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3/1/2019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Visiting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schools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Czech </a:t>
            </a:r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 smtClean="0"/>
          </a:p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127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262130"/>
            <a:ext cx="10058400" cy="4910070"/>
          </a:xfrm>
        </p:spPr>
        <p:txBody>
          <a:bodyPr>
            <a:normAutofit/>
          </a:bodyPr>
          <a:lstStyle/>
          <a:p>
            <a:r>
              <a:rPr lang="en-US" sz="3200" dirty="0"/>
              <a:t>The system of education in the Czech Republic is based on the Education Act </a:t>
            </a:r>
            <a:r>
              <a:rPr lang="cs-CZ" sz="3200" dirty="0" err="1" smtClean="0"/>
              <a:t>which</a:t>
            </a:r>
            <a:r>
              <a:rPr lang="cs-CZ" sz="3200" dirty="0" smtClean="0"/>
              <a:t> </a:t>
            </a:r>
            <a:r>
              <a:rPr lang="en-US" sz="3200" dirty="0" smtClean="0"/>
              <a:t>defines </a:t>
            </a:r>
            <a:r>
              <a:rPr lang="en-US" sz="3200" dirty="0"/>
              <a:t>a gradual process of gaining qualifications at different levels of the school system. A mainstay of the system is divided into three areas of education: primary (elementary), secondary (middle) and tertiary (other).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413898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68192"/>
            <a:ext cx="10058400" cy="4704008"/>
          </a:xfrm>
        </p:spPr>
        <p:txBody>
          <a:bodyPr>
            <a:normAutofit/>
          </a:bodyPr>
          <a:lstStyle/>
          <a:p>
            <a:r>
              <a:rPr lang="en-US" sz="3200" dirty="0"/>
              <a:t>Primary education (</a:t>
            </a:r>
            <a:r>
              <a:rPr lang="en-US" sz="3200" dirty="0" smtClean="0"/>
              <a:t>age 6-14) </a:t>
            </a:r>
            <a:r>
              <a:rPr lang="en-US" sz="3200" dirty="0"/>
              <a:t>is provided </a:t>
            </a:r>
            <a:r>
              <a:rPr lang="cs-CZ" sz="3200" dirty="0" smtClean="0"/>
              <a:t>by </a:t>
            </a:r>
            <a:r>
              <a:rPr lang="en-US" sz="3200" dirty="0" smtClean="0"/>
              <a:t>network </a:t>
            </a:r>
            <a:r>
              <a:rPr lang="en-US" sz="3200" dirty="0"/>
              <a:t>of primary schools in the duration of nine years. In the Czech Republic nine years of </a:t>
            </a:r>
            <a:r>
              <a:rPr lang="cs-CZ" sz="3200" dirty="0" err="1" smtClean="0"/>
              <a:t>obligatory</a:t>
            </a:r>
            <a:r>
              <a:rPr lang="en-US" sz="3200" dirty="0" smtClean="0"/>
              <a:t> </a:t>
            </a:r>
            <a:r>
              <a:rPr lang="en-US" sz="3200" dirty="0"/>
              <a:t>schooling </a:t>
            </a:r>
            <a:r>
              <a:rPr lang="cs-CZ" sz="3200" dirty="0" smtClean="0"/>
              <a:t>are </a:t>
            </a:r>
            <a:r>
              <a:rPr lang="en-US" sz="3200" dirty="0" smtClean="0"/>
              <a:t>anchored </a:t>
            </a:r>
            <a:r>
              <a:rPr lang="en-US" sz="3200" dirty="0"/>
              <a:t>in the law and may be preceded by pre-school education (age </a:t>
            </a:r>
            <a:r>
              <a:rPr lang="en-US" sz="3200" dirty="0" smtClean="0"/>
              <a:t>3-6) </a:t>
            </a:r>
            <a:r>
              <a:rPr lang="en-US" sz="3200" dirty="0"/>
              <a:t>organized </a:t>
            </a:r>
            <a:r>
              <a:rPr lang="cs-CZ" sz="3200" dirty="0" smtClean="0"/>
              <a:t>by </a:t>
            </a:r>
            <a:r>
              <a:rPr lang="en-US" sz="3200" dirty="0" smtClean="0"/>
              <a:t>kindergartens</a:t>
            </a:r>
            <a:r>
              <a:rPr lang="en-US" sz="3200" dirty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21611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811369"/>
            <a:ext cx="10058400" cy="5360831"/>
          </a:xfrm>
        </p:spPr>
        <p:txBody>
          <a:bodyPr>
            <a:noAutofit/>
          </a:bodyPr>
          <a:lstStyle/>
          <a:p>
            <a:r>
              <a:rPr lang="en-US" sz="3200" dirty="0"/>
              <a:t>Secondary education (age </a:t>
            </a:r>
            <a:r>
              <a:rPr lang="en-US" sz="3200" dirty="0" smtClean="0"/>
              <a:t>15-17</a:t>
            </a:r>
            <a:r>
              <a:rPr lang="cs-CZ" sz="3200" dirty="0" smtClean="0"/>
              <a:t>/</a:t>
            </a:r>
            <a:r>
              <a:rPr lang="en-US" sz="3200" dirty="0" smtClean="0"/>
              <a:t>18) follow</a:t>
            </a:r>
            <a:r>
              <a:rPr lang="cs-CZ" sz="3200" dirty="0" smtClean="0"/>
              <a:t>s </a:t>
            </a:r>
            <a:r>
              <a:rPr lang="en-US" sz="3200" dirty="0" smtClean="0"/>
              <a:t>-up </a:t>
            </a:r>
            <a:r>
              <a:rPr lang="en-US" sz="3200" dirty="0"/>
              <a:t>the primary and </a:t>
            </a:r>
            <a:r>
              <a:rPr lang="cs-CZ" sz="3200" dirty="0" err="1" smtClean="0"/>
              <a:t>consists</a:t>
            </a:r>
            <a:r>
              <a:rPr lang="en-US" sz="3200" dirty="0" smtClean="0"/>
              <a:t> </a:t>
            </a:r>
            <a:r>
              <a:rPr lang="en-US" sz="3200" dirty="0"/>
              <a:t>usually of three or four </a:t>
            </a:r>
            <a:r>
              <a:rPr lang="en-US" sz="3200" dirty="0" smtClean="0"/>
              <a:t>years, but </a:t>
            </a:r>
            <a:r>
              <a:rPr lang="en-US" sz="3200" dirty="0"/>
              <a:t>there are also one-year and two-year </a:t>
            </a:r>
            <a:r>
              <a:rPr lang="en-US" sz="3200" dirty="0" smtClean="0"/>
              <a:t>courses</a:t>
            </a:r>
            <a:r>
              <a:rPr lang="cs-CZ" sz="3200" dirty="0" smtClean="0"/>
              <a:t> (</a:t>
            </a:r>
            <a:r>
              <a:rPr lang="cs-CZ" sz="3200" dirty="0" err="1" smtClean="0"/>
              <a:t>provided</a:t>
            </a:r>
            <a:r>
              <a:rPr lang="cs-CZ" sz="3200" dirty="0" smtClean="0"/>
              <a:t> by </a:t>
            </a:r>
            <a:r>
              <a:rPr lang="cs-CZ" sz="3200" dirty="0" err="1" smtClean="0"/>
              <a:t>specific</a:t>
            </a:r>
            <a:r>
              <a:rPr lang="cs-CZ" sz="3200" dirty="0" smtClean="0"/>
              <a:t> </a:t>
            </a:r>
            <a:r>
              <a:rPr lang="cs-CZ" sz="3200" dirty="0" err="1" smtClean="0"/>
              <a:t>Practical</a:t>
            </a:r>
            <a:r>
              <a:rPr lang="cs-CZ" sz="3200" dirty="0" smtClean="0"/>
              <a:t> </a:t>
            </a:r>
            <a:r>
              <a:rPr lang="cs-CZ" sz="3200" dirty="0" err="1" smtClean="0"/>
              <a:t>schools</a:t>
            </a:r>
            <a:r>
              <a:rPr lang="cs-CZ" sz="3200" dirty="0"/>
              <a:t>)</a:t>
            </a:r>
            <a:r>
              <a:rPr lang="en-US" sz="3200" dirty="0" smtClean="0"/>
              <a:t>. </a:t>
            </a:r>
            <a:r>
              <a:rPr lang="en-US" sz="3200" dirty="0"/>
              <a:t>Secondary education is provided by secondary schools and is divided into </a:t>
            </a:r>
            <a:r>
              <a:rPr lang="en-US" sz="3200" dirty="0" smtClean="0"/>
              <a:t>secondary </a:t>
            </a:r>
            <a:r>
              <a:rPr lang="en-US" sz="3200" dirty="0"/>
              <a:t>education with a vocational certificate (duration of 2-3 years of secondary vocational schools) and secondary education with </a:t>
            </a:r>
            <a:r>
              <a:rPr lang="en-US" sz="3200" dirty="0" smtClean="0"/>
              <a:t>GCSE</a:t>
            </a:r>
            <a:r>
              <a:rPr lang="cs-CZ" sz="3200" dirty="0" smtClean="0"/>
              <a:t>=maturita </a:t>
            </a:r>
            <a:r>
              <a:rPr lang="cs-CZ" sz="3200" dirty="0" err="1" smtClean="0"/>
              <a:t>exam</a:t>
            </a:r>
            <a:r>
              <a:rPr lang="en-US" sz="3200" dirty="0" smtClean="0"/>
              <a:t> </a:t>
            </a:r>
            <a:r>
              <a:rPr lang="en-US" sz="3200" dirty="0"/>
              <a:t>(usually four years in length, </a:t>
            </a:r>
            <a:r>
              <a:rPr lang="cs-CZ" sz="3200" dirty="0" err="1" smtClean="0"/>
              <a:t>mainly</a:t>
            </a:r>
            <a:r>
              <a:rPr lang="en-US" sz="3200" dirty="0" smtClean="0"/>
              <a:t> </a:t>
            </a:r>
            <a:r>
              <a:rPr lang="en-US" sz="3200" dirty="0"/>
              <a:t>grammar schools and secondary vocational schools).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136548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Tertiary education (age 19 and </a:t>
            </a:r>
            <a:r>
              <a:rPr lang="cs-CZ" sz="3200" dirty="0" err="1" smtClean="0"/>
              <a:t>above</a:t>
            </a:r>
            <a:r>
              <a:rPr lang="en-US" sz="3200" dirty="0" smtClean="0"/>
              <a:t>) allows</a:t>
            </a:r>
            <a:r>
              <a:rPr lang="cs-CZ" sz="3200" dirty="0" smtClean="0"/>
              <a:t> </a:t>
            </a:r>
            <a:r>
              <a:rPr lang="cs-CZ" sz="3200" dirty="0" err="1" smtClean="0"/>
              <a:t>secondary</a:t>
            </a:r>
            <a:r>
              <a:rPr lang="cs-CZ" sz="3200" dirty="0" smtClean="0"/>
              <a:t> </a:t>
            </a:r>
            <a:r>
              <a:rPr lang="cs-CZ" sz="3200" dirty="0" err="1" smtClean="0"/>
              <a:t>school</a:t>
            </a:r>
            <a:r>
              <a:rPr lang="cs-CZ" sz="3200" dirty="0" smtClean="0"/>
              <a:t> </a:t>
            </a:r>
            <a:r>
              <a:rPr lang="en-US" sz="3200" dirty="0" smtClean="0"/>
              <a:t>graduates </a:t>
            </a:r>
            <a:r>
              <a:rPr lang="cs-CZ" sz="3200" dirty="0" smtClean="0"/>
              <a:t>to </a:t>
            </a:r>
            <a:r>
              <a:rPr lang="en-US" sz="3200" dirty="0" smtClean="0"/>
              <a:t>further </a:t>
            </a:r>
            <a:r>
              <a:rPr lang="en-US" sz="3200" dirty="0"/>
              <a:t>enhance their qualifications in a variety of </a:t>
            </a:r>
            <a:r>
              <a:rPr lang="cs-CZ" sz="3200" dirty="0" smtClean="0"/>
              <a:t>study </a:t>
            </a:r>
            <a:r>
              <a:rPr lang="cs-CZ" sz="3200" dirty="0" err="1" smtClean="0"/>
              <a:t>programms</a:t>
            </a:r>
            <a:r>
              <a:rPr lang="en-US" sz="3200" dirty="0" smtClean="0"/>
              <a:t> </a:t>
            </a:r>
            <a:r>
              <a:rPr lang="en-US" sz="3200" dirty="0"/>
              <a:t>either at universities or colleges.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3724656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159099"/>
            <a:ext cx="10058400" cy="5013101"/>
          </a:xfrm>
        </p:spPr>
        <p:txBody>
          <a:bodyPr>
            <a:normAutofit/>
          </a:bodyPr>
          <a:lstStyle/>
          <a:p>
            <a:r>
              <a:rPr lang="en-US" sz="3200" dirty="0"/>
              <a:t>According to the OECD's 2007 Czech </a:t>
            </a:r>
            <a:r>
              <a:rPr lang="en-US" sz="3200" dirty="0" smtClean="0"/>
              <a:t>Republic </a:t>
            </a:r>
            <a:r>
              <a:rPr lang="en-US" sz="3200" dirty="0"/>
              <a:t>to education </a:t>
            </a:r>
            <a:r>
              <a:rPr lang="cs-CZ" sz="3200" dirty="0" smtClean="0"/>
              <a:t>go</a:t>
            </a:r>
            <a:r>
              <a:rPr lang="en-US" sz="3200" dirty="0" smtClean="0"/>
              <a:t>10 </a:t>
            </a:r>
            <a:r>
              <a:rPr lang="en-US" sz="3200" dirty="0"/>
              <a:t>percent of public expenditures, which in comparative chart ranks the penultimate place with Japan. Expressed as a share of GDP it is about 4.6%, which is significantly less than the OECD average, which amounts to 6.1%. [1] At the same time Czech teachers receive the fourth lowest salaries from more than thirty countries observed the OECD.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2703861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609859"/>
            <a:ext cx="11122152" cy="4562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err="1" smtClean="0"/>
              <a:t>Plan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Visits</a:t>
            </a:r>
            <a:r>
              <a:rPr lang="cs-CZ" sz="3200" dirty="0" smtClean="0"/>
              <a:t>:</a:t>
            </a:r>
          </a:p>
          <a:p>
            <a:r>
              <a:rPr lang="cs-CZ" sz="3200" dirty="0" err="1" smtClean="0"/>
              <a:t>Preschools</a:t>
            </a:r>
            <a:r>
              <a:rPr lang="cs-CZ" sz="3200" dirty="0" smtClean="0"/>
              <a:t> (</a:t>
            </a:r>
            <a:r>
              <a:rPr lang="cs-CZ" sz="3200" dirty="0" err="1" smtClean="0"/>
              <a:t>Montessori</a:t>
            </a:r>
            <a:r>
              <a:rPr lang="cs-CZ" sz="3200" dirty="0" smtClean="0"/>
              <a:t>) – MŠ Žabka Brno</a:t>
            </a:r>
          </a:p>
          <a:p>
            <a:r>
              <a:rPr lang="cs-CZ" sz="3200" dirty="0" err="1" smtClean="0"/>
              <a:t>Primary</a:t>
            </a:r>
            <a:r>
              <a:rPr lang="cs-CZ" sz="3200" dirty="0" smtClean="0"/>
              <a:t> </a:t>
            </a:r>
            <a:r>
              <a:rPr lang="cs-CZ" sz="3200" dirty="0" err="1" smtClean="0"/>
              <a:t>Schools</a:t>
            </a:r>
            <a:r>
              <a:rPr lang="cs-CZ" sz="3200" dirty="0" smtClean="0"/>
              <a:t> </a:t>
            </a:r>
            <a:r>
              <a:rPr lang="cs-CZ" sz="3200" dirty="0" err="1" smtClean="0"/>
              <a:t>Lower</a:t>
            </a:r>
            <a:r>
              <a:rPr lang="cs-CZ" sz="3200" dirty="0" smtClean="0"/>
              <a:t> – ZŠ </a:t>
            </a:r>
            <a:r>
              <a:rPr lang="cs-CZ" sz="3200" dirty="0" smtClean="0"/>
              <a:t>Husova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                                         ZŠ </a:t>
            </a:r>
            <a:r>
              <a:rPr lang="cs-CZ" sz="3200" dirty="0" smtClean="0"/>
              <a:t>Pramínek</a:t>
            </a:r>
            <a:endParaRPr lang="cs-CZ" sz="3200" dirty="0" smtClean="0"/>
          </a:p>
          <a:p>
            <a:r>
              <a:rPr lang="cs-CZ" sz="3200" dirty="0" err="1" smtClean="0"/>
              <a:t>Primary</a:t>
            </a:r>
            <a:r>
              <a:rPr lang="cs-CZ" sz="3200" dirty="0" smtClean="0"/>
              <a:t> </a:t>
            </a:r>
            <a:r>
              <a:rPr lang="cs-CZ" sz="3200" dirty="0" err="1" smtClean="0"/>
              <a:t>Schools</a:t>
            </a:r>
            <a:r>
              <a:rPr lang="cs-CZ" sz="3200" dirty="0" smtClean="0"/>
              <a:t> </a:t>
            </a:r>
            <a:r>
              <a:rPr lang="cs-CZ" sz="3200" dirty="0" err="1" smtClean="0"/>
              <a:t>Higher</a:t>
            </a:r>
            <a:r>
              <a:rPr lang="cs-CZ" sz="3200" dirty="0" smtClean="0"/>
              <a:t> – ZŠ Bosonožská</a:t>
            </a:r>
          </a:p>
          <a:p>
            <a:r>
              <a:rPr lang="cs-CZ" sz="3200" dirty="0" err="1" smtClean="0"/>
              <a:t>Secondary</a:t>
            </a:r>
            <a:r>
              <a:rPr lang="cs-CZ" sz="3200" dirty="0" smtClean="0"/>
              <a:t> </a:t>
            </a:r>
            <a:r>
              <a:rPr lang="cs-CZ" sz="3200" dirty="0" err="1" smtClean="0"/>
              <a:t>Schools</a:t>
            </a:r>
            <a:r>
              <a:rPr lang="cs-CZ" sz="3200" dirty="0" smtClean="0"/>
              <a:t> – CZŠ Grohova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2153869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017431"/>
            <a:ext cx="10058400" cy="5154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err="1" smtClean="0"/>
              <a:t>Conditions</a:t>
            </a:r>
            <a:r>
              <a:rPr lang="cs-CZ" sz="3200" dirty="0" smtClean="0"/>
              <a:t> to </a:t>
            </a:r>
            <a:r>
              <a:rPr lang="cs-CZ" sz="3200" dirty="0" err="1" smtClean="0"/>
              <a:t>be</a:t>
            </a:r>
            <a:r>
              <a:rPr lang="cs-CZ" sz="3200" dirty="0" smtClean="0"/>
              <a:t> </a:t>
            </a:r>
            <a:r>
              <a:rPr lang="cs-CZ" sz="3200" dirty="0" err="1" smtClean="0"/>
              <a:t>fullfiled</a:t>
            </a:r>
            <a:r>
              <a:rPr lang="cs-CZ" sz="3200" dirty="0" smtClean="0"/>
              <a:t> in </a:t>
            </a:r>
            <a:r>
              <a:rPr lang="cs-CZ" sz="3200" dirty="0" err="1" smtClean="0"/>
              <a:t>order</a:t>
            </a:r>
            <a:r>
              <a:rPr lang="cs-CZ" sz="3200" dirty="0" smtClean="0"/>
              <a:t> to </a:t>
            </a:r>
            <a:r>
              <a:rPr lang="cs-CZ" sz="3200" dirty="0" err="1" smtClean="0"/>
              <a:t>obtain</a:t>
            </a:r>
            <a:r>
              <a:rPr lang="cs-CZ" sz="3200" dirty="0" smtClean="0"/>
              <a:t> ECTS </a:t>
            </a:r>
            <a:r>
              <a:rPr lang="cs-CZ" sz="3200" dirty="0" err="1" smtClean="0"/>
              <a:t>credit</a:t>
            </a:r>
            <a:endParaRPr lang="cs-CZ" sz="3200" dirty="0" smtClean="0"/>
          </a:p>
          <a:p>
            <a:r>
              <a:rPr lang="cs-CZ" sz="3200" dirty="0" err="1" smtClean="0"/>
              <a:t>Active</a:t>
            </a:r>
            <a:r>
              <a:rPr lang="cs-CZ" sz="3200" dirty="0" smtClean="0"/>
              <a:t> </a:t>
            </a:r>
            <a:r>
              <a:rPr lang="cs-CZ" sz="3200" dirty="0" err="1" smtClean="0"/>
              <a:t>Participation</a:t>
            </a:r>
            <a:r>
              <a:rPr lang="cs-CZ" sz="3200" dirty="0" smtClean="0"/>
              <a:t> </a:t>
            </a:r>
            <a:r>
              <a:rPr lang="cs-CZ" sz="3200" dirty="0" err="1" smtClean="0"/>
              <a:t>at</a:t>
            </a:r>
            <a:r>
              <a:rPr lang="cs-CZ" sz="3200" dirty="0" smtClean="0"/>
              <a:t> </a:t>
            </a:r>
            <a:r>
              <a:rPr lang="cs-CZ" sz="3200" dirty="0" err="1" smtClean="0"/>
              <a:t>School</a:t>
            </a:r>
            <a:r>
              <a:rPr lang="cs-CZ" sz="3200" dirty="0" smtClean="0"/>
              <a:t> </a:t>
            </a:r>
            <a:r>
              <a:rPr lang="cs-CZ" sz="3200" dirty="0" err="1" smtClean="0"/>
              <a:t>Visits</a:t>
            </a:r>
            <a:endParaRPr lang="cs-CZ" sz="3200" dirty="0" smtClean="0"/>
          </a:p>
          <a:p>
            <a:r>
              <a:rPr lang="cs-CZ" sz="3200" dirty="0" err="1" smtClean="0"/>
              <a:t>Seminary</a:t>
            </a:r>
            <a:r>
              <a:rPr lang="cs-CZ" sz="3200" dirty="0" smtClean="0"/>
              <a:t> </a:t>
            </a:r>
            <a:r>
              <a:rPr lang="cs-CZ" sz="3200" dirty="0" err="1" smtClean="0"/>
              <a:t>Work</a:t>
            </a:r>
            <a:r>
              <a:rPr lang="cs-CZ" sz="3200" dirty="0" smtClean="0"/>
              <a:t> – 3 </a:t>
            </a:r>
            <a:r>
              <a:rPr lang="cs-CZ" sz="3200" dirty="0" err="1" smtClean="0"/>
              <a:t>pages</a:t>
            </a:r>
            <a:r>
              <a:rPr lang="cs-CZ" sz="3200" dirty="0" smtClean="0"/>
              <a:t> </a:t>
            </a:r>
            <a:r>
              <a:rPr lang="cs-CZ" sz="3200" dirty="0" err="1" smtClean="0"/>
              <a:t>divided</a:t>
            </a:r>
            <a:r>
              <a:rPr lang="cs-CZ" sz="3200" dirty="0" smtClean="0"/>
              <a:t> </a:t>
            </a:r>
            <a:r>
              <a:rPr lang="cs-CZ" sz="3200" dirty="0" err="1" smtClean="0"/>
              <a:t>into</a:t>
            </a:r>
            <a:r>
              <a:rPr lang="cs-CZ" sz="3200" dirty="0" smtClean="0"/>
              <a:t> </a:t>
            </a:r>
            <a:r>
              <a:rPr lang="cs-CZ" sz="3200" dirty="0" err="1" smtClean="0"/>
              <a:t>two</a:t>
            </a:r>
            <a:r>
              <a:rPr lang="cs-CZ" sz="3200" dirty="0" smtClean="0"/>
              <a:t> </a:t>
            </a:r>
            <a:r>
              <a:rPr lang="cs-CZ" sz="3200" dirty="0" err="1" smtClean="0"/>
              <a:t>parts</a:t>
            </a:r>
            <a:r>
              <a:rPr lang="cs-CZ" sz="3200" dirty="0" smtClean="0"/>
              <a:t>, </a:t>
            </a:r>
            <a:r>
              <a:rPr lang="cs-CZ" sz="3200" dirty="0" err="1" smtClean="0"/>
              <a:t>first</a:t>
            </a:r>
            <a:r>
              <a:rPr lang="cs-CZ" sz="3200" dirty="0" smtClean="0"/>
              <a:t> </a:t>
            </a:r>
            <a:r>
              <a:rPr lang="cs-CZ" sz="3200" dirty="0" err="1" smtClean="0"/>
              <a:t>providing</a:t>
            </a:r>
            <a:r>
              <a:rPr lang="cs-CZ" sz="3200" dirty="0" smtClean="0"/>
              <a:t> a </a:t>
            </a:r>
            <a:r>
              <a:rPr lang="cs-CZ" sz="3200" dirty="0" err="1" smtClean="0"/>
              <a:t>summary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differences</a:t>
            </a:r>
            <a:r>
              <a:rPr lang="cs-CZ" sz="3200" dirty="0" smtClean="0"/>
              <a:t> </a:t>
            </a:r>
            <a:r>
              <a:rPr lang="cs-CZ" sz="3200" dirty="0" err="1" smtClean="0"/>
              <a:t>between</a:t>
            </a:r>
            <a:r>
              <a:rPr lang="cs-CZ" sz="3200" dirty="0" smtClean="0"/>
              <a:t> Czech </a:t>
            </a:r>
            <a:r>
              <a:rPr lang="cs-CZ" sz="3200" dirty="0" err="1" smtClean="0"/>
              <a:t>Educational</a:t>
            </a:r>
            <a:r>
              <a:rPr lang="cs-CZ" sz="3200" dirty="0" smtClean="0"/>
              <a:t> </a:t>
            </a:r>
            <a:r>
              <a:rPr lang="cs-CZ" sz="3200" dirty="0" err="1" smtClean="0"/>
              <a:t>System</a:t>
            </a:r>
            <a:r>
              <a:rPr lang="cs-CZ" sz="3200" dirty="0" smtClean="0"/>
              <a:t> and </a:t>
            </a:r>
            <a:r>
              <a:rPr lang="cs-CZ" sz="3200" dirty="0" err="1" smtClean="0"/>
              <a:t>Educational</a:t>
            </a:r>
            <a:r>
              <a:rPr lang="cs-CZ" sz="3200" dirty="0" smtClean="0"/>
              <a:t> </a:t>
            </a:r>
            <a:r>
              <a:rPr lang="cs-CZ" sz="3200" dirty="0" err="1" smtClean="0"/>
              <a:t>System</a:t>
            </a:r>
            <a:r>
              <a:rPr lang="cs-CZ" sz="3200" dirty="0" smtClean="0"/>
              <a:t> in </a:t>
            </a:r>
            <a:r>
              <a:rPr lang="cs-CZ" sz="3200" dirty="0" err="1" smtClean="0"/>
              <a:t>your</a:t>
            </a:r>
            <a:r>
              <a:rPr lang="cs-CZ" sz="3200" dirty="0" smtClean="0"/>
              <a:t> country and second part </a:t>
            </a:r>
            <a:r>
              <a:rPr lang="cs-CZ" sz="3200" dirty="0" err="1" smtClean="0"/>
              <a:t>should</a:t>
            </a:r>
            <a:r>
              <a:rPr lang="cs-CZ" sz="3200" dirty="0" smtClean="0"/>
              <a:t> </a:t>
            </a:r>
            <a:r>
              <a:rPr lang="cs-CZ" sz="3200" dirty="0" err="1" smtClean="0"/>
              <a:t>be</a:t>
            </a:r>
            <a:r>
              <a:rPr lang="cs-CZ" sz="3200" dirty="0" smtClean="0"/>
              <a:t> </a:t>
            </a:r>
            <a:r>
              <a:rPr lang="cs-CZ" sz="3200" dirty="0" err="1" smtClean="0"/>
              <a:t>your</a:t>
            </a:r>
            <a:r>
              <a:rPr lang="cs-CZ" sz="3200" dirty="0" smtClean="0"/>
              <a:t> </a:t>
            </a:r>
            <a:r>
              <a:rPr lang="cs-CZ" sz="3200" dirty="0" err="1" smtClean="0"/>
              <a:t>reflection</a:t>
            </a:r>
            <a:r>
              <a:rPr lang="cs-CZ" sz="3200" dirty="0" smtClean="0"/>
              <a:t> </a:t>
            </a:r>
            <a:r>
              <a:rPr lang="cs-CZ" sz="3200" dirty="0" err="1" smtClean="0"/>
              <a:t>got</a:t>
            </a:r>
            <a:r>
              <a:rPr lang="cs-CZ" sz="3200" dirty="0" smtClean="0"/>
              <a:t> </a:t>
            </a:r>
            <a:r>
              <a:rPr lang="cs-CZ" sz="3200" dirty="0" err="1" smtClean="0"/>
              <a:t>from</a:t>
            </a:r>
            <a:r>
              <a:rPr lang="cs-CZ" sz="3200" dirty="0" smtClean="0"/>
              <a:t> </a:t>
            </a:r>
            <a:r>
              <a:rPr lang="cs-CZ" sz="3200" dirty="0" err="1" smtClean="0"/>
              <a:t>school</a:t>
            </a:r>
            <a:r>
              <a:rPr lang="cs-CZ" sz="3200" dirty="0" smtClean="0"/>
              <a:t> </a:t>
            </a:r>
            <a:r>
              <a:rPr lang="cs-CZ" sz="3200" dirty="0" err="1" smtClean="0"/>
              <a:t>visits</a:t>
            </a:r>
            <a:endParaRPr lang="cs-CZ" sz="3200" dirty="0" smtClean="0"/>
          </a:p>
          <a:p>
            <a:r>
              <a:rPr lang="cs-CZ" sz="3200" dirty="0" err="1" smtClean="0"/>
              <a:t>Discussion</a:t>
            </a:r>
            <a:r>
              <a:rPr lang="cs-CZ" sz="3200" dirty="0" smtClean="0"/>
              <a:t> session in </a:t>
            </a:r>
            <a:r>
              <a:rPr lang="cs-CZ" sz="3200" dirty="0" err="1" smtClean="0"/>
              <a:t>the</a:t>
            </a:r>
            <a:r>
              <a:rPr lang="cs-CZ" sz="3200" dirty="0" smtClean="0"/>
              <a:t> end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– </a:t>
            </a:r>
            <a:r>
              <a:rPr lang="cs-CZ" sz="3200" dirty="0" err="1" smtClean="0"/>
              <a:t>active</a:t>
            </a:r>
            <a:r>
              <a:rPr lang="cs-CZ" sz="3200" dirty="0" smtClean="0"/>
              <a:t> </a:t>
            </a:r>
            <a:r>
              <a:rPr lang="cs-CZ" sz="3200" dirty="0" err="1" smtClean="0"/>
              <a:t>participation</a:t>
            </a:r>
            <a:r>
              <a:rPr lang="cs-CZ" sz="3200" dirty="0" smtClean="0"/>
              <a:t> </a:t>
            </a:r>
            <a:r>
              <a:rPr lang="cs-CZ" sz="3200" dirty="0" err="1" smtClean="0"/>
              <a:t>needed</a:t>
            </a:r>
            <a:r>
              <a:rPr lang="cs-CZ" sz="3200" dirty="0" smtClean="0"/>
              <a:t> (last </a:t>
            </a:r>
            <a:r>
              <a:rPr lang="cs-CZ" sz="3200" dirty="0" err="1" smtClean="0"/>
              <a:t>lesson</a:t>
            </a:r>
            <a:r>
              <a:rPr lang="cs-CZ" sz="3200" dirty="0" smtClean="0"/>
              <a:t>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645948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146</TotalTime>
  <Words>394</Words>
  <Application>Microsoft Office PowerPoint</Application>
  <PresentationFormat>Vlastní</PresentationFormat>
  <Paragraphs>18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Dřevo</vt:lpstr>
      <vt:lpstr>Visiting of schools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Visiting of schools</dc:title>
  <dc:creator>Pospisil</dc:creator>
  <cp:lastModifiedBy>Pospisil</cp:lastModifiedBy>
  <cp:revision>11</cp:revision>
  <dcterms:created xsi:type="dcterms:W3CDTF">2016-03-03T21:50:15Z</dcterms:created>
  <dcterms:modified xsi:type="dcterms:W3CDTF">2019-03-01T07:31:37Z</dcterms:modified>
</cp:coreProperties>
</file>